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05" r:id="rId2"/>
    <p:sldId id="687" r:id="rId3"/>
    <p:sldId id="718" r:id="rId4"/>
    <p:sldId id="719" r:id="rId5"/>
    <p:sldId id="696" r:id="rId6"/>
    <p:sldId id="717" r:id="rId7"/>
    <p:sldId id="729" r:id="rId8"/>
    <p:sldId id="721" r:id="rId9"/>
    <p:sldId id="723" r:id="rId10"/>
    <p:sldId id="722" r:id="rId11"/>
    <p:sldId id="728" r:id="rId12"/>
    <p:sldId id="724" r:id="rId13"/>
    <p:sldId id="725" r:id="rId14"/>
    <p:sldId id="726" r:id="rId15"/>
    <p:sldId id="730" r:id="rId16"/>
    <p:sldId id="727" r:id="rId17"/>
    <p:sldId id="711" r:id="rId18"/>
  </p:sldIdLst>
  <p:sldSz cx="9906000" cy="6858000" type="A4"/>
  <p:notesSz cx="10234613" cy="7099300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99FF"/>
    <a:srgbClr val="CCFFFF"/>
    <a:srgbClr val="99FFCC"/>
    <a:srgbClr val="66CCFF"/>
    <a:srgbClr val="FFCCCC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7" autoAdjust="0"/>
    <p:restoredTop sz="82312" autoAdjust="0"/>
  </p:normalViewPr>
  <p:slideViewPr>
    <p:cSldViewPr>
      <p:cViewPr>
        <p:scale>
          <a:sx n="50" d="100"/>
          <a:sy n="50" d="100"/>
        </p:scale>
        <p:origin x="-1938" y="-522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654" y="-72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l" defTabSz="95489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489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l" defTabSz="95489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4895">
              <a:defRPr sz="1200"/>
            </a:lvl1pPr>
          </a:lstStyle>
          <a:p>
            <a:pPr>
              <a:defRPr/>
            </a:pPr>
            <a:fld id="{6CA6D010-DE74-467A-9FF6-31520C9915B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055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2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l" defTabSz="95489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76913" y="0"/>
            <a:ext cx="4432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 defTabSz="95489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8975" y="561975"/>
            <a:ext cx="3830638" cy="265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4613" y="3375025"/>
            <a:ext cx="75184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1638"/>
            <a:ext cx="4432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l" defTabSz="95489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76913" y="6751638"/>
            <a:ext cx="4432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 defTabSz="954895">
              <a:defRPr sz="1200"/>
            </a:lvl1pPr>
          </a:lstStyle>
          <a:p>
            <a:pPr>
              <a:defRPr/>
            </a:pPr>
            <a:fld id="{4B0F3E9F-C9FC-4B64-8050-B8D7F412033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307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75F63-F237-4F78-BFA5-58C54D6F547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993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AB46-4709-471B-82EC-67775F898C9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902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7E1C-833E-4EB6-9016-C877E7A9428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388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71F3-0273-4973-930E-44C1FD87681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728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85E6-4D53-4782-B3BB-D83660DF854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038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DD67F-AD10-49D2-B721-71317E39889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1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0A1B-DC57-48E5-B3F2-C8F50F0CDB8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968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5D89-F7E6-4ADE-AB4F-EDF2B964139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224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E02EE-DEBB-4C73-9E8F-FD1C760F160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02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D535-0E2D-4955-887C-449EE28D1AB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406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902D-AC88-4CE9-956A-798EE539378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672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Klicken Sie, um die Formate des Vorlagentextes zu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72243B-A9BE-47DB-ABBD-2613054C79B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if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668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568450" y="228600"/>
            <a:ext cx="803275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de-CH" altLang="de-DE" b="1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2000" i="1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2000" i="1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2000" i="1" dirty="0">
              <a:latin typeface="Arial" charset="0"/>
              <a:cs typeface="Arial" charset="0"/>
            </a:endParaRPr>
          </a:p>
          <a:p>
            <a:pPr algn="l" eaLnBrk="1" hangingPunct="1"/>
            <a:r>
              <a:rPr lang="en-US" altLang="de-DE" sz="2000" i="1" dirty="0">
                <a:latin typeface="Arial" charset="0"/>
                <a:cs typeface="Arial" charset="0"/>
              </a:rPr>
              <a:t>               </a:t>
            </a:r>
          </a:p>
          <a:p>
            <a:pPr algn="l" eaLnBrk="1" hangingPunct="1"/>
            <a:endParaRPr lang="en-US" altLang="de-DE" sz="2000" i="1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2000" i="1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2000" i="1" dirty="0" smtClean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2000" i="1" dirty="0">
              <a:latin typeface="Arial" charset="0"/>
              <a:cs typeface="Arial" charset="0"/>
            </a:endParaRPr>
          </a:p>
          <a:p>
            <a:pPr algn="l" eaLnBrk="1" hangingPunct="1"/>
            <a:r>
              <a:rPr lang="en-US" altLang="de-DE" sz="1800" i="1" dirty="0">
                <a:latin typeface="Arial" charset="0"/>
                <a:cs typeface="Arial" charset="0"/>
              </a:rPr>
              <a:t>                                   </a:t>
            </a:r>
          </a:p>
          <a:p>
            <a:pPr algn="l" eaLnBrk="1" hangingPunct="1">
              <a:spcAft>
                <a:spcPts val="1200"/>
              </a:spcAft>
            </a:pPr>
            <a:r>
              <a:rPr lang="en-US" b="1" i="1" dirty="0" err="1" smtClean="0">
                <a:latin typeface="Arial" charset="0"/>
                <a:cs typeface="Arial" charset="0"/>
              </a:rPr>
              <a:t>Postprocessing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>
                <a:latin typeface="Arial" charset="0"/>
                <a:cs typeface="Arial" charset="0"/>
              </a:rPr>
              <a:t>NWP model output for </a:t>
            </a:r>
            <a:r>
              <a:rPr lang="en-US" b="1" i="1" dirty="0" smtClean="0">
                <a:latin typeface="Arial" charset="0"/>
                <a:cs typeface="Arial" charset="0"/>
              </a:rPr>
              <a:t>the</a:t>
            </a:r>
          </a:p>
          <a:p>
            <a:pPr algn="l" eaLnBrk="1" hangingPunct="1">
              <a:spcAft>
                <a:spcPts val="1200"/>
              </a:spcAft>
            </a:pPr>
            <a:r>
              <a:rPr lang="en-US" b="1" i="1" dirty="0" smtClean="0">
                <a:latin typeface="Arial" charset="0"/>
                <a:cs typeface="Arial" charset="0"/>
              </a:rPr>
              <a:t>needs </a:t>
            </a:r>
            <a:r>
              <a:rPr lang="en-US" b="1" i="1" dirty="0">
                <a:latin typeface="Arial" charset="0"/>
                <a:cs typeface="Arial" charset="0"/>
              </a:rPr>
              <a:t>of snow hydrological </a:t>
            </a:r>
            <a:r>
              <a:rPr lang="en-US" b="1" i="1" dirty="0" smtClean="0">
                <a:latin typeface="Arial" charset="0"/>
                <a:cs typeface="Arial" charset="0"/>
              </a:rPr>
              <a:t>modelling</a:t>
            </a:r>
            <a:endParaRPr lang="en-US" altLang="de-DE" b="1" i="1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2800" dirty="0" smtClean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2800" dirty="0" smtClean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2800" dirty="0">
              <a:latin typeface="Arial" charset="0"/>
              <a:cs typeface="Arial" charset="0"/>
            </a:endParaRPr>
          </a:p>
          <a:p>
            <a:pPr algn="l" eaLnBrk="1" hangingPunct="1"/>
            <a:r>
              <a:rPr lang="en-US" altLang="de-DE" sz="1800" dirty="0">
                <a:latin typeface="Arial" charset="0"/>
                <a:cs typeface="Arial" charset="0"/>
              </a:rPr>
              <a:t>Tobias Jonas, Adam </a:t>
            </a:r>
            <a:r>
              <a:rPr lang="en-US" altLang="de-DE" sz="1800" dirty="0" err="1">
                <a:latin typeface="Arial" charset="0"/>
                <a:cs typeface="Arial" charset="0"/>
              </a:rPr>
              <a:t>Winstral</a:t>
            </a:r>
            <a:r>
              <a:rPr lang="en-US" altLang="de-DE" sz="1800" dirty="0">
                <a:latin typeface="Arial" charset="0"/>
                <a:cs typeface="Arial" charset="0"/>
              </a:rPr>
              <a:t>, </a:t>
            </a:r>
            <a:r>
              <a:rPr lang="en-US" altLang="de-DE" sz="1800" dirty="0" smtClean="0">
                <a:latin typeface="Arial" charset="0"/>
                <a:cs typeface="Arial" charset="0"/>
              </a:rPr>
              <a:t>Nora </a:t>
            </a:r>
            <a:r>
              <a:rPr lang="en-US" altLang="de-DE" sz="1800" dirty="0" err="1" smtClean="0">
                <a:latin typeface="Arial" charset="0"/>
                <a:cs typeface="Arial" charset="0"/>
              </a:rPr>
              <a:t>Helbig</a:t>
            </a:r>
            <a:r>
              <a:rPr lang="en-US" altLang="de-DE" sz="1800" dirty="0" smtClean="0">
                <a:latin typeface="Arial" charset="0"/>
                <a:cs typeface="Arial" charset="0"/>
              </a:rPr>
              <a:t>, Michael </a:t>
            </a:r>
            <a:r>
              <a:rPr lang="en-US" altLang="de-DE" sz="1800" dirty="0" err="1" smtClean="0">
                <a:latin typeface="Arial" charset="0"/>
                <a:cs typeface="Arial" charset="0"/>
              </a:rPr>
              <a:t>Schirmer</a:t>
            </a:r>
            <a:endParaRPr lang="en-US" altLang="de-DE" sz="1800" dirty="0">
              <a:latin typeface="Arial" charset="0"/>
              <a:cs typeface="Arial" charset="0"/>
            </a:endParaRPr>
          </a:p>
          <a:p>
            <a:pPr algn="l"/>
            <a:r>
              <a:rPr lang="en-US" altLang="de-DE" sz="1800" dirty="0">
                <a:latin typeface="Arial" charset="0"/>
                <a:cs typeface="Arial" charset="0"/>
              </a:rPr>
              <a:t>WSL Institute for Snow and Avalanche Research SLF</a:t>
            </a:r>
            <a:endParaRPr lang="en-US" altLang="de-DE" sz="1800" b="1" dirty="0">
              <a:latin typeface="Arial" charset="0"/>
              <a:ea typeface="Arial Unicode MS" pitchFamily="34" charset="-128"/>
              <a:cs typeface="Arial" charset="0"/>
            </a:endParaRPr>
          </a:p>
          <a:p>
            <a:pPr algn="l"/>
            <a:r>
              <a:rPr lang="en-US" altLang="de-DE" sz="1800" dirty="0">
                <a:latin typeface="Arial" charset="0"/>
                <a:cs typeface="Arial" charset="0"/>
              </a:rPr>
              <a:t>Davos / Zürich, Switzerland</a:t>
            </a:r>
            <a:endParaRPr lang="en-US" altLang="de-DE" sz="1800" b="1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28600"/>
            <a:ext cx="3384550" cy="172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097016" y="306328"/>
            <a:ext cx="4808984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Annual Workshop</a:t>
            </a:r>
          </a:p>
          <a:p>
            <a:pPr algn="l">
              <a:spcAft>
                <a:spcPts val="400"/>
              </a:spcAf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17‐19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  <a:p>
            <a:pPr algn="l">
              <a:spcAft>
                <a:spcPts val="400"/>
              </a:spcAft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Grenoble</a:t>
            </a:r>
          </a:p>
          <a:p>
            <a:pPr algn="l">
              <a:spcAft>
                <a:spcPts val="400"/>
              </a:spcAft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LGGE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400"/>
              </a:spcAft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Grenoble, France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 flipV="1">
            <a:off x="1271067" y="0"/>
            <a:ext cx="0" cy="685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109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Combined </a:t>
            </a:r>
            <a:r>
              <a:rPr lang="en-US" altLang="de-DE" dirty="0" err="1">
                <a:latin typeface="Arial" charset="0"/>
                <a:cs typeface="Arial" charset="0"/>
              </a:rPr>
              <a:t>d</a:t>
            </a:r>
            <a:r>
              <a:rPr lang="en-US" altLang="de-DE" dirty="0" err="1" smtClean="0">
                <a:latin typeface="Arial" charset="0"/>
                <a:cs typeface="Arial" charset="0"/>
              </a:rPr>
              <a:t>ebiasing</a:t>
            </a:r>
            <a:r>
              <a:rPr lang="en-US" altLang="de-DE" dirty="0" smtClean="0">
                <a:latin typeface="Arial" charset="0"/>
                <a:cs typeface="Arial" charset="0"/>
              </a:rPr>
              <a:t> and downscaling of forcing fields</a:t>
            </a:r>
          </a:p>
          <a:p>
            <a:pPr marL="285750" indent="-285750" algn="l" eaLnBrk="1" hangingPunct="1">
              <a:spcBef>
                <a:spcPts val="60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Example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wind fields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of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COSMO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Issues: coarse resolution, systematic biases with exposure, skewed PDFs</a:t>
            </a:r>
            <a:endParaRPr lang="en-US" altLang="de-DE" sz="1800" dirty="0"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-2071" y="2996952"/>
            <a:ext cx="1424608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16" y="1661880"/>
            <a:ext cx="6422136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Combined </a:t>
            </a:r>
            <a:r>
              <a:rPr lang="en-US" altLang="de-DE" dirty="0" err="1">
                <a:latin typeface="Arial" charset="0"/>
                <a:cs typeface="Arial" charset="0"/>
              </a:rPr>
              <a:t>d</a:t>
            </a:r>
            <a:r>
              <a:rPr lang="en-US" altLang="de-DE" dirty="0" err="1" smtClean="0">
                <a:latin typeface="Arial" charset="0"/>
                <a:cs typeface="Arial" charset="0"/>
              </a:rPr>
              <a:t>ebiasing</a:t>
            </a:r>
            <a:r>
              <a:rPr lang="en-US" altLang="de-DE" dirty="0" smtClean="0">
                <a:latin typeface="Arial" charset="0"/>
                <a:cs typeface="Arial" charset="0"/>
              </a:rPr>
              <a:t> and downscaling of forcing fields</a:t>
            </a:r>
          </a:p>
          <a:p>
            <a:pPr marL="285750" indent="-285750" algn="l" eaLnBrk="1" hangingPunct="1">
              <a:spcBef>
                <a:spcPts val="60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Example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wind fields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of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COSMO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Issues: coarse resolution, systematic biases with exposure, skewed PDFs</a:t>
            </a:r>
            <a:endParaRPr lang="en-US" altLang="de-DE" sz="1800" dirty="0"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-2071" y="2996952"/>
            <a:ext cx="1424608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1962671" y="1672233"/>
            <a:ext cx="7091362" cy="2304000"/>
            <a:chOff x="1118867" y="1413032"/>
            <a:chExt cx="7091362" cy="23040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082"/>
            <a:stretch/>
          </p:blipFill>
          <p:spPr bwMode="auto">
            <a:xfrm>
              <a:off x="1118867" y="1413032"/>
              <a:ext cx="7091362" cy="23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eck 9"/>
            <p:cNvSpPr>
              <a:spLocks noChangeArrowheads="1"/>
            </p:cNvSpPr>
            <p:nvPr/>
          </p:nvSpPr>
          <p:spPr bwMode="auto">
            <a:xfrm>
              <a:off x="6600504" y="2055970"/>
              <a:ext cx="1366838" cy="39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2400"/>
            </a:p>
          </p:txBody>
        </p:sp>
        <p:sp>
          <p:nvSpPr>
            <p:cNvPr id="26" name="Rechteck 10"/>
            <p:cNvSpPr>
              <a:spLocks noChangeArrowheads="1"/>
            </p:cNvSpPr>
            <p:nvPr/>
          </p:nvSpPr>
          <p:spPr bwMode="auto">
            <a:xfrm>
              <a:off x="4325617" y="2052795"/>
              <a:ext cx="1366837" cy="39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2400"/>
            </a:p>
          </p:txBody>
        </p:sp>
        <p:sp>
          <p:nvSpPr>
            <p:cNvPr id="27" name="Rechteck 11"/>
            <p:cNvSpPr>
              <a:spLocks noChangeArrowheads="1"/>
            </p:cNvSpPr>
            <p:nvPr/>
          </p:nvSpPr>
          <p:spPr bwMode="auto">
            <a:xfrm>
              <a:off x="2049142" y="2055970"/>
              <a:ext cx="1366837" cy="39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240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939700" y="4110724"/>
            <a:ext cx="7091362" cy="2232000"/>
            <a:chOff x="1095896" y="3851523"/>
            <a:chExt cx="7091362" cy="223200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32" b="654"/>
            <a:stretch/>
          </p:blipFill>
          <p:spPr bwMode="auto">
            <a:xfrm>
              <a:off x="1095896" y="3851523"/>
              <a:ext cx="7091362" cy="22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hteck 12"/>
            <p:cNvSpPr>
              <a:spLocks noChangeArrowheads="1"/>
            </p:cNvSpPr>
            <p:nvPr/>
          </p:nvSpPr>
          <p:spPr bwMode="auto">
            <a:xfrm>
              <a:off x="2049142" y="4422254"/>
              <a:ext cx="1366837" cy="39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2400"/>
            </a:p>
          </p:txBody>
        </p:sp>
        <p:sp>
          <p:nvSpPr>
            <p:cNvPr id="32" name="Rechteck 13"/>
            <p:cNvSpPr>
              <a:spLocks noChangeArrowheads="1"/>
            </p:cNvSpPr>
            <p:nvPr/>
          </p:nvSpPr>
          <p:spPr bwMode="auto">
            <a:xfrm>
              <a:off x="6586217" y="4427016"/>
              <a:ext cx="1366837" cy="39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2400"/>
            </a:p>
          </p:txBody>
        </p:sp>
        <p:sp>
          <p:nvSpPr>
            <p:cNvPr id="35" name="Rechteck 14"/>
            <p:cNvSpPr>
              <a:spLocks noChangeArrowheads="1"/>
            </p:cNvSpPr>
            <p:nvPr/>
          </p:nvSpPr>
          <p:spPr bwMode="auto">
            <a:xfrm>
              <a:off x="4308154" y="4412729"/>
              <a:ext cx="13668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2400"/>
            </a:p>
          </p:txBody>
        </p:sp>
      </p:grpSp>
      <p:sp>
        <p:nvSpPr>
          <p:cNvPr id="36" name="Rechteck 35"/>
          <p:cNvSpPr/>
          <p:nvPr/>
        </p:nvSpPr>
        <p:spPr>
          <a:xfrm rot="16200000">
            <a:off x="-180986" y="3613787"/>
            <a:ext cx="3587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Corrected                        Uncorrected</a:t>
            </a:r>
            <a:endParaRPr lang="de-DE" sz="1600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Combined </a:t>
            </a:r>
            <a:r>
              <a:rPr lang="en-US" altLang="de-DE" dirty="0" err="1">
                <a:latin typeface="Arial" charset="0"/>
                <a:cs typeface="Arial" charset="0"/>
              </a:rPr>
              <a:t>d</a:t>
            </a:r>
            <a:r>
              <a:rPr lang="en-US" altLang="de-DE" dirty="0" err="1" smtClean="0">
                <a:latin typeface="Arial" charset="0"/>
                <a:cs typeface="Arial" charset="0"/>
              </a:rPr>
              <a:t>ebiasing</a:t>
            </a:r>
            <a:r>
              <a:rPr lang="en-US" altLang="de-DE" dirty="0" smtClean="0">
                <a:latin typeface="Arial" charset="0"/>
                <a:cs typeface="Arial" charset="0"/>
              </a:rPr>
              <a:t> and downscaling of forcing fields</a:t>
            </a:r>
          </a:p>
          <a:p>
            <a:pPr marL="285750" indent="-285750" algn="l" eaLnBrk="1" hangingPunct="1">
              <a:spcBef>
                <a:spcPts val="60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Example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wind fields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of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COSMO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Issues: coarse resolution, systematic biases with exposure, skewed PDFs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Method: Scaling using the wind-direction depended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Sx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exposure index      improving both bias, PDF, and resolution</a:t>
            </a:r>
            <a:endParaRPr lang="en-US" altLang="de-DE" sz="1800" dirty="0"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-2071" y="2996952"/>
            <a:ext cx="1424608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hteck 35"/>
          <p:cNvSpPr/>
          <p:nvPr/>
        </p:nvSpPr>
        <p:spPr>
          <a:xfrm>
            <a:off x="2845675" y="2474913"/>
            <a:ext cx="5203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Uncorrected                                                  </a:t>
            </a:r>
            <a:r>
              <a:rPr lang="en-US" altLang="de-DE" sz="1600" dirty="0">
                <a:latin typeface="Arial" charset="0"/>
                <a:cs typeface="Arial" charset="0"/>
                <a:sym typeface="Symbol"/>
              </a:rPr>
              <a:t>C</a:t>
            </a:r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orrected</a:t>
            </a:r>
            <a:endParaRPr lang="de-DE" sz="16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86" y="2844800"/>
            <a:ext cx="38068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98" y="2844800"/>
            <a:ext cx="381158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Gerade Verbindung mit Pfeil 2"/>
          <p:cNvCxnSpPr>
            <a:cxnSpLocks noChangeShapeType="1"/>
          </p:cNvCxnSpPr>
          <p:nvPr/>
        </p:nvCxnSpPr>
        <p:spPr bwMode="auto">
          <a:xfrm flipV="1">
            <a:off x="7966323" y="6051550"/>
            <a:ext cx="531813" cy="16351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hteck 10"/>
          <p:cNvSpPr>
            <a:spLocks noChangeArrowheads="1"/>
          </p:cNvSpPr>
          <p:nvPr/>
        </p:nvSpPr>
        <p:spPr bwMode="auto">
          <a:xfrm>
            <a:off x="6356415" y="5970588"/>
            <a:ext cx="164660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 smtClean="0">
                <a:solidFill>
                  <a:srgbClr val="0070C0"/>
                </a:solidFill>
                <a:latin typeface="Arial" charset="0"/>
              </a:rPr>
              <a:t>Wind </a:t>
            </a:r>
            <a:r>
              <a:rPr lang="de-CH" altLang="de-DE" sz="1800" dirty="0" err="1" smtClean="0">
                <a:solidFill>
                  <a:srgbClr val="0070C0"/>
                </a:solidFill>
                <a:latin typeface="Arial" charset="0"/>
              </a:rPr>
              <a:t>direction</a:t>
            </a:r>
            <a:endParaRPr lang="de-DE" altLang="de-DE" sz="1800" dirty="0">
              <a:solidFill>
                <a:srgbClr val="0070C0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22" y="1628800"/>
            <a:ext cx="2062858" cy="14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1636247"/>
            <a:ext cx="20701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009453" y="3114210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MWP (Forecast)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49" name="Gerade Verbindung 42"/>
          <p:cNvCxnSpPr>
            <a:cxnSpLocks noChangeShapeType="1"/>
          </p:cNvCxnSpPr>
          <p:nvPr/>
        </p:nvCxnSpPr>
        <p:spPr bwMode="auto">
          <a:xfrm flipV="1">
            <a:off x="4618455" y="3471689"/>
            <a:ext cx="864096" cy="57064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Gerade Verbindung mit Pfeil 2054"/>
          <p:cNvCxnSpPr>
            <a:cxnSpLocks noChangeShapeType="1"/>
          </p:cNvCxnSpPr>
          <p:nvPr/>
        </p:nvCxnSpPr>
        <p:spPr bwMode="auto">
          <a:xfrm>
            <a:off x="4304928" y="3456316"/>
            <a:ext cx="0" cy="60589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Gerade Verbindung 34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" descr="Logo_WS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SLF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349379" y="3120462"/>
            <a:ext cx="2411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err="1" smtClean="0">
                <a:latin typeface="Arial" charset="0"/>
                <a:cs typeface="Arial" charset="0"/>
              </a:rPr>
              <a:t>Meteo</a:t>
            </a:r>
            <a:r>
              <a:rPr lang="en-US" altLang="de-DE" sz="1800" dirty="0" smtClean="0">
                <a:latin typeface="Arial" charset="0"/>
                <a:cs typeface="Arial" charset="0"/>
              </a:rPr>
              <a:t> Observations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441248" y="4066174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NWP (Analysis)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58" name="Gerade Verbindung mit Pfeil 2054"/>
          <p:cNvCxnSpPr>
            <a:cxnSpLocks noChangeShapeType="1"/>
          </p:cNvCxnSpPr>
          <p:nvPr/>
        </p:nvCxnSpPr>
        <p:spPr bwMode="auto">
          <a:xfrm flipH="1">
            <a:off x="3728864" y="4444559"/>
            <a:ext cx="576064" cy="82237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Gerade Verbindung mit Pfeil 2054"/>
          <p:cNvCxnSpPr>
            <a:cxnSpLocks noChangeShapeType="1"/>
          </p:cNvCxnSpPr>
          <p:nvPr/>
        </p:nvCxnSpPr>
        <p:spPr bwMode="auto">
          <a:xfrm>
            <a:off x="6411266" y="3454553"/>
            <a:ext cx="0" cy="60589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5304403" y="4066829"/>
            <a:ext cx="2411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Reanalysis</a:t>
            </a:r>
            <a:r>
              <a:rPr lang="en-US" altLang="de-DE" sz="1800" dirty="0">
                <a:latin typeface="Arial" charset="0"/>
                <a:cs typeface="Arial" charset="0"/>
              </a:rPr>
              <a:t> </a:t>
            </a:r>
            <a:r>
              <a:rPr lang="en-US" altLang="de-DE" sz="1800" dirty="0" smtClean="0">
                <a:latin typeface="Arial" charset="0"/>
                <a:cs typeface="Arial" charset="0"/>
              </a:rPr>
              <a:t>Products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66" name="Gerade Verbindung mit Pfeil 2054"/>
          <p:cNvCxnSpPr>
            <a:cxnSpLocks noChangeShapeType="1"/>
          </p:cNvCxnSpPr>
          <p:nvPr/>
        </p:nvCxnSpPr>
        <p:spPr bwMode="auto">
          <a:xfrm flipH="1">
            <a:off x="4232920" y="4431476"/>
            <a:ext cx="2178346" cy="82351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96816" y="4156527"/>
            <a:ext cx="0" cy="2749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mit Pfeil 2054"/>
          <p:cNvCxnSpPr>
            <a:cxnSpLocks noChangeShapeType="1"/>
          </p:cNvCxnSpPr>
          <p:nvPr/>
        </p:nvCxnSpPr>
        <p:spPr bwMode="auto">
          <a:xfrm>
            <a:off x="3296816" y="3460522"/>
            <a:ext cx="0" cy="248875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Fusion </a:t>
            </a:r>
            <a:r>
              <a:rPr lang="en-US" altLang="de-DE" dirty="0">
                <a:latin typeface="Arial" charset="0"/>
                <a:cs typeface="Arial" charset="0"/>
              </a:rPr>
              <a:t>of Reanalysis and NWP </a:t>
            </a:r>
            <a:r>
              <a:rPr lang="en-US" altLang="de-DE" dirty="0" smtClean="0">
                <a:latin typeface="Arial" charset="0"/>
                <a:cs typeface="Arial" charset="0"/>
              </a:rPr>
              <a:t>data</a:t>
            </a:r>
          </a:p>
          <a:p>
            <a:pPr marL="285750" indent="-285750" algn="l" eaLnBrk="1" hangingPunct="1">
              <a:spcBef>
                <a:spcPts val="60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Example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precipitation (COSMO-analysis and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RhiresD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-reanalysis)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Issue: reanalysis data is better but only available at daily resolution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407272" y="5281220"/>
            <a:ext cx="117762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Fusion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55" name="Gerade Verbindung mit Pfeil 2054"/>
          <p:cNvCxnSpPr>
            <a:cxnSpLocks noChangeShapeType="1"/>
          </p:cNvCxnSpPr>
          <p:nvPr/>
        </p:nvCxnSpPr>
        <p:spPr bwMode="auto">
          <a:xfrm>
            <a:off x="3990876" y="5650552"/>
            <a:ext cx="0" cy="30294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782958" y="5949280"/>
            <a:ext cx="304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 Model Forecast + Update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241032" y="4605960"/>
            <a:ext cx="432048" cy="365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3866875" y="4661489"/>
            <a:ext cx="432048" cy="2418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3770066" y="4605960"/>
            <a:ext cx="55591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1h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5117161" y="4601820"/>
            <a:ext cx="69993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24h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Gerade Verbindung 34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Fusion </a:t>
            </a:r>
            <a:r>
              <a:rPr lang="en-US" altLang="de-DE" dirty="0">
                <a:latin typeface="Arial" charset="0"/>
                <a:cs typeface="Arial" charset="0"/>
              </a:rPr>
              <a:t>of Reanalysis and NWP </a:t>
            </a:r>
            <a:r>
              <a:rPr lang="en-US" altLang="de-DE" dirty="0" smtClean="0">
                <a:latin typeface="Arial" charset="0"/>
                <a:cs typeface="Arial" charset="0"/>
              </a:rPr>
              <a:t>data</a:t>
            </a:r>
          </a:p>
          <a:p>
            <a:pPr marL="285750" indent="-285750" algn="l" eaLnBrk="1" hangingPunct="1">
              <a:spcBef>
                <a:spcPts val="60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Example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precipitation (COSMO-analysis and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RhiresD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-reanalysis)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Issue: reanalysis data is better but only available at daily resolution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Method: force 24h-sum of hourly COSMO grids to match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RhiresD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data Disaggregation using weighted 20km/50km window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2564904"/>
            <a:ext cx="8420961" cy="301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lipse 21"/>
          <p:cNvSpPr/>
          <p:nvPr/>
        </p:nvSpPr>
        <p:spPr bwMode="auto">
          <a:xfrm>
            <a:off x="8062124" y="3385800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4175622" y="3769966"/>
            <a:ext cx="288000" cy="288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3959622" y="3553966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Gerade Verbindung mit Pfeil 4"/>
          <p:cNvCxnSpPr>
            <a:stCxn id="22" idx="0"/>
            <a:endCxn id="22" idx="4"/>
          </p:cNvCxnSpPr>
          <p:nvPr/>
        </p:nvCxnSpPr>
        <p:spPr bwMode="auto">
          <a:xfrm>
            <a:off x="8422124" y="3385800"/>
            <a:ext cx="0" cy="72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Gerade Verbindung mit Pfeil 32"/>
          <p:cNvCxnSpPr>
            <a:endCxn id="22" idx="6"/>
          </p:cNvCxnSpPr>
          <p:nvPr/>
        </p:nvCxnSpPr>
        <p:spPr bwMode="auto">
          <a:xfrm>
            <a:off x="8062124" y="3745800"/>
            <a:ext cx="72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429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25" y="1488653"/>
            <a:ext cx="7603917" cy="3519190"/>
          </a:xfrm>
          <a:prstGeom prst="rect">
            <a:avLst/>
          </a:prstGeom>
        </p:spPr>
      </p:pic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128464" y="4077072"/>
            <a:ext cx="9649072" cy="2232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" descr="Logo_WS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SLF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Fusion </a:t>
            </a:r>
            <a:r>
              <a:rPr lang="en-US" altLang="de-DE" dirty="0">
                <a:latin typeface="Arial" charset="0"/>
                <a:cs typeface="Arial" charset="0"/>
              </a:rPr>
              <a:t>of Reanalysis and NWP </a:t>
            </a:r>
            <a:r>
              <a:rPr lang="en-US" altLang="de-DE" dirty="0" smtClean="0">
                <a:latin typeface="Arial" charset="0"/>
                <a:cs typeface="Arial" charset="0"/>
              </a:rPr>
              <a:t>data</a:t>
            </a:r>
          </a:p>
          <a:p>
            <a:pPr marL="285750" indent="-285750" algn="l" eaLnBrk="1" hangingPunct="1">
              <a:spcBef>
                <a:spcPts val="60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Example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precipitation (COSMO-analysis and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RhiresD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-reanalysis)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Issue: reanalysis data is better but only available at daily resolution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Method: force 24h-sum of hourly COSMO grids to match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RhiresD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data Disaggregation using weighted 20km/50km window</a:t>
            </a: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4077072"/>
            <a:ext cx="914501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hteck 37"/>
          <p:cNvSpPr/>
          <p:nvPr/>
        </p:nvSpPr>
        <p:spPr>
          <a:xfrm rot="16200000">
            <a:off x="-59121" y="4384545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COSMO</a:t>
            </a:r>
          </a:p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raw</a:t>
            </a:r>
            <a:endParaRPr lang="de-DE" sz="1600" dirty="0"/>
          </a:p>
        </p:txBody>
      </p:sp>
      <p:sp>
        <p:nvSpPr>
          <p:cNvPr id="39" name="Rechteck 38"/>
          <p:cNvSpPr/>
          <p:nvPr/>
        </p:nvSpPr>
        <p:spPr>
          <a:xfrm rot="16200000">
            <a:off x="-59408" y="5511675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COSMO</a:t>
            </a:r>
          </a:p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forced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2" y="2514817"/>
            <a:ext cx="471488" cy="140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2510414"/>
            <a:ext cx="471488" cy="140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90" y="2391694"/>
            <a:ext cx="7620710" cy="1569937"/>
          </a:xfrm>
          <a:prstGeom prst="rect">
            <a:avLst/>
          </a:prstGeom>
        </p:spPr>
      </p:pic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128464" y="4077072"/>
            <a:ext cx="9649072" cy="2232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" descr="Logo_WS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SLF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4077072"/>
            <a:ext cx="914501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2" y="4077072"/>
            <a:ext cx="9171948" cy="217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hteck 37"/>
          <p:cNvSpPr/>
          <p:nvPr/>
        </p:nvSpPr>
        <p:spPr>
          <a:xfrm rot="16200000">
            <a:off x="-59121" y="4384545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COSMO</a:t>
            </a:r>
          </a:p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raw</a:t>
            </a:r>
            <a:endParaRPr lang="de-DE" sz="1600" dirty="0"/>
          </a:p>
        </p:txBody>
      </p:sp>
      <p:sp>
        <p:nvSpPr>
          <p:cNvPr id="39" name="Rechteck 38"/>
          <p:cNvSpPr/>
          <p:nvPr/>
        </p:nvSpPr>
        <p:spPr>
          <a:xfrm rot="16200000">
            <a:off x="-59408" y="5511675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COSMO</a:t>
            </a:r>
          </a:p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forced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2493243"/>
            <a:ext cx="4953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57" y="2493243"/>
            <a:ext cx="4953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Fusion </a:t>
            </a:r>
            <a:r>
              <a:rPr lang="en-US" altLang="de-DE" dirty="0">
                <a:latin typeface="Arial" charset="0"/>
                <a:cs typeface="Arial" charset="0"/>
              </a:rPr>
              <a:t>of Reanalysis and NWP </a:t>
            </a:r>
            <a:r>
              <a:rPr lang="en-US" altLang="de-DE" dirty="0" smtClean="0">
                <a:latin typeface="Arial" charset="0"/>
                <a:cs typeface="Arial" charset="0"/>
              </a:rPr>
              <a:t>data</a:t>
            </a:r>
          </a:p>
          <a:p>
            <a:pPr marL="285750" indent="-285750" algn="l" eaLnBrk="1" hangingPunct="1">
              <a:spcBef>
                <a:spcPts val="60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Example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precipitation (COSMO-analysis and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RhiresD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-reanalysis)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Issue: reanalysis data is better but only available at daily resolution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Method: force 24h-sum of hourly COSMO grids to match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RhiresD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data Disaggregation using weighted 20km/50km window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latin typeface="Arial" charset="0"/>
              <a:cs typeface="Arial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497012" y="112713"/>
            <a:ext cx="8408987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tabLst>
                <a:tab pos="762000" algn="l"/>
              </a:tabLst>
              <a:defRPr/>
            </a:pPr>
            <a:r>
              <a:rPr lang="en-US" dirty="0" smtClean="0">
                <a:latin typeface="Arial" charset="0"/>
                <a:cs typeface="Arial" charset="0"/>
              </a:rPr>
              <a:t>Take home message</a:t>
            </a:r>
            <a:endParaRPr lang="en-US" dirty="0">
              <a:latin typeface="Arial" charset="0"/>
              <a:cs typeface="Arial" charset="0"/>
            </a:endParaRPr>
          </a:p>
          <a:p>
            <a:pPr algn="l">
              <a:spcAft>
                <a:spcPts val="600"/>
              </a:spcAft>
              <a:tabLst>
                <a:tab pos="180975" algn="l"/>
              </a:tabLst>
              <a:defRPr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285750" indent="-285750" algn="l">
              <a:spcAft>
                <a:spcPts val="1800"/>
              </a:spcAft>
              <a:buFont typeface="Symbol"/>
              <a:buChar char="·"/>
              <a:tabLst>
                <a:tab pos="762000" algn="l"/>
              </a:tabLst>
              <a:defRPr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Forecast situations such as ROS require more complex snowmelt models</a:t>
            </a:r>
          </a:p>
          <a:p>
            <a:pPr marL="285750" indent="-285750" algn="l">
              <a:spcAft>
                <a:spcPts val="1800"/>
              </a:spcAft>
              <a:buFont typeface="Symbol"/>
              <a:buChar char="·"/>
              <a:tabLst>
                <a:tab pos="762000" algn="l"/>
              </a:tabLst>
              <a:defRPr/>
            </a:pPr>
            <a:r>
              <a:rPr lang="en-US" sz="1800" dirty="0" smtClean="0">
                <a:latin typeface="Arial" charset="0"/>
                <a:cs typeface="Arial" charset="0"/>
                <a:sym typeface="Symbol"/>
              </a:rPr>
              <a:t>EB snowmelt models require input fields that are difficult to produce             but typically available from NWP models</a:t>
            </a:r>
          </a:p>
          <a:p>
            <a:pPr marL="285750" indent="-285750" algn="l">
              <a:spcAft>
                <a:spcPts val="1800"/>
              </a:spcAft>
              <a:buFont typeface="Symbol"/>
              <a:buChar char="·"/>
              <a:tabLst>
                <a:tab pos="762000" algn="l"/>
              </a:tabLst>
              <a:defRPr/>
            </a:pPr>
            <a:r>
              <a:rPr lang="en-US" sz="1800" dirty="0" smtClean="0">
                <a:latin typeface="Arial" charset="0"/>
                <a:cs typeface="Arial" charset="0"/>
                <a:sym typeface="Symbol"/>
              </a:rPr>
              <a:t>NWP model data need to be post-processed before                                    using as input for subsequent EB snowmelt models</a:t>
            </a:r>
          </a:p>
          <a:p>
            <a:pPr marL="285750" indent="-285750" algn="l">
              <a:spcAft>
                <a:spcPts val="1800"/>
              </a:spcAft>
              <a:buFont typeface="Symbol"/>
              <a:buChar char="·"/>
              <a:tabLst>
                <a:tab pos="762000" algn="l"/>
              </a:tabLst>
              <a:defRPr/>
            </a:pPr>
            <a:r>
              <a:rPr lang="en-US" sz="1800" dirty="0" smtClean="0">
                <a:latin typeface="Arial" charset="0"/>
                <a:cs typeface="Arial" charset="0"/>
                <a:sym typeface="Symbol"/>
              </a:rPr>
              <a:t>Problems to deal with are: systematic bias, skewed PDFs, too coarse resolution, mismatch with reanalysis products</a:t>
            </a:r>
          </a:p>
          <a:p>
            <a:pPr marL="285750" indent="-285750" algn="l">
              <a:spcAft>
                <a:spcPts val="1800"/>
              </a:spcAft>
              <a:buFont typeface="Symbol"/>
              <a:buChar char="·"/>
              <a:tabLst>
                <a:tab pos="762000" algn="l"/>
              </a:tabLst>
              <a:defRPr/>
            </a:pPr>
            <a:r>
              <a:rPr lang="en-US" sz="1800" dirty="0" smtClean="0">
                <a:latin typeface="Arial" charset="0"/>
                <a:cs typeface="Arial" charset="0"/>
                <a:sym typeface="Symbol"/>
              </a:rPr>
              <a:t>Enhancing met data input requires a LOT of effort, data,                               and specific methodology for each variable/problem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2" y="5068308"/>
            <a:ext cx="1882564" cy="130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72" y="5068310"/>
            <a:ext cx="1885476" cy="129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7" t="8318" r="7855" b="2345"/>
          <a:stretch/>
        </p:blipFill>
        <p:spPr bwMode="auto">
          <a:xfrm>
            <a:off x="5488730" y="5068309"/>
            <a:ext cx="2056558" cy="138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"/>
          <a:stretch>
            <a:fillRect/>
          </a:stretch>
        </p:blipFill>
        <p:spPr bwMode="auto">
          <a:xfrm>
            <a:off x="7689304" y="5068309"/>
            <a:ext cx="1872208" cy="131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18" y="829265"/>
            <a:ext cx="2062858" cy="14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24608" y="112713"/>
            <a:ext cx="8280523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Operational </a:t>
            </a:r>
            <a:r>
              <a:rPr lang="en-US" altLang="de-DE" dirty="0">
                <a:latin typeface="Arial" charset="0"/>
                <a:cs typeface="Arial" charset="0"/>
              </a:rPr>
              <a:t>snowmelt modelling in </a:t>
            </a:r>
            <a:r>
              <a:rPr lang="en-US" altLang="de-DE" dirty="0" smtClean="0">
                <a:latin typeface="Arial" charset="0"/>
                <a:cs typeface="Arial" charset="0"/>
              </a:rPr>
              <a:t>Switzerland</a:t>
            </a:r>
            <a:endParaRPr lang="en-US" altLang="de-DE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74" y="4851429"/>
            <a:ext cx="217011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SHD_produ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65" y="4271194"/>
            <a:ext cx="2087563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SHD_produ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15" y="4485507"/>
            <a:ext cx="2087563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SHD_produ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65" y="4742682"/>
            <a:ext cx="2087563" cy="130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S:\PRODUCTS_BAFU\20120202\SHD_product.20120202.Specific_SWE_Series_#1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65" y="4988744"/>
            <a:ext cx="2087563" cy="130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668540" y="2317850"/>
            <a:ext cx="2064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>
                <a:latin typeface="Arial" charset="0"/>
                <a:cs typeface="Arial" charset="0"/>
              </a:rPr>
              <a:t>SWE M</a:t>
            </a:r>
            <a:r>
              <a:rPr lang="en-US" altLang="de-DE" sz="1800" dirty="0" smtClean="0">
                <a:latin typeface="Arial" charset="0"/>
                <a:cs typeface="Arial" charset="0"/>
              </a:rPr>
              <a:t>onitoring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5180872" y="5237746"/>
            <a:ext cx="159158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de-DE" sz="1800" dirty="0">
                <a:latin typeface="Arial" charset="0"/>
                <a:cs typeface="Arial" charset="0"/>
              </a:rPr>
              <a:t>Operational </a:t>
            </a:r>
            <a:endParaRPr lang="en-US" altLang="de-DE" sz="18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de-DE" sz="1800" dirty="0">
                <a:latin typeface="Arial" charset="0"/>
                <a:cs typeface="Arial" charset="0"/>
              </a:rPr>
              <a:t>P</a:t>
            </a:r>
            <a:r>
              <a:rPr lang="en-US" altLang="de-DE" sz="1800" dirty="0" smtClean="0">
                <a:latin typeface="Arial" charset="0"/>
                <a:cs typeface="Arial" charset="0"/>
              </a:rPr>
              <a:t>roducts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836712"/>
            <a:ext cx="20701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873549" y="2314675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MWP (Forecast)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49" name="Gerade Verbindung 42"/>
          <p:cNvCxnSpPr>
            <a:cxnSpLocks noChangeShapeType="1"/>
          </p:cNvCxnSpPr>
          <p:nvPr/>
        </p:nvCxnSpPr>
        <p:spPr bwMode="auto">
          <a:xfrm flipV="1">
            <a:off x="5482551" y="2672154"/>
            <a:ext cx="864096" cy="57064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Gerade Verbindung mit Pfeil 2054"/>
          <p:cNvCxnSpPr>
            <a:cxnSpLocks noChangeShapeType="1"/>
          </p:cNvCxnSpPr>
          <p:nvPr/>
        </p:nvCxnSpPr>
        <p:spPr bwMode="auto">
          <a:xfrm>
            <a:off x="5169024" y="2656781"/>
            <a:ext cx="0" cy="60589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Gerade Verbindung mit Pfeil 45"/>
          <p:cNvCxnSpPr>
            <a:cxnSpLocks noChangeShapeType="1"/>
          </p:cNvCxnSpPr>
          <p:nvPr/>
        </p:nvCxnSpPr>
        <p:spPr bwMode="auto">
          <a:xfrm>
            <a:off x="5182345" y="5661248"/>
            <a:ext cx="1642863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861889"/>
            <a:ext cx="2065338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2990678" y="4485477"/>
            <a:ext cx="23762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EB Snowmelt Model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Gerade Verbindung 34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" descr="Logo_WS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SLF-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213475" y="2320927"/>
            <a:ext cx="2411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err="1" smtClean="0">
                <a:latin typeface="Arial" charset="0"/>
                <a:cs typeface="Arial" charset="0"/>
              </a:rPr>
              <a:t>Meteo</a:t>
            </a:r>
            <a:r>
              <a:rPr lang="en-US" altLang="de-DE" sz="1800" dirty="0" smtClean="0">
                <a:latin typeface="Arial" charset="0"/>
                <a:cs typeface="Arial" charset="0"/>
              </a:rPr>
              <a:t> Observations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305344" y="3266639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NWP (Analysis)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58" name="Gerade Verbindung mit Pfeil 2054"/>
          <p:cNvCxnSpPr>
            <a:cxnSpLocks noChangeShapeType="1"/>
          </p:cNvCxnSpPr>
          <p:nvPr/>
        </p:nvCxnSpPr>
        <p:spPr bwMode="auto">
          <a:xfrm flipH="1">
            <a:off x="4592960" y="3645024"/>
            <a:ext cx="576064" cy="82237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572845" y="3268680"/>
            <a:ext cx="2228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Data Assimilation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60" name="Gerade Verbindung mit Pfeil 2054"/>
          <p:cNvCxnSpPr>
            <a:cxnSpLocks noChangeShapeType="1"/>
          </p:cNvCxnSpPr>
          <p:nvPr/>
        </p:nvCxnSpPr>
        <p:spPr bwMode="auto">
          <a:xfrm>
            <a:off x="7275362" y="2655018"/>
            <a:ext cx="0" cy="60589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6168499" y="3267294"/>
            <a:ext cx="2411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Reanalysis</a:t>
            </a:r>
            <a:r>
              <a:rPr lang="en-US" altLang="de-DE" sz="1800" dirty="0">
                <a:latin typeface="Arial" charset="0"/>
                <a:cs typeface="Arial" charset="0"/>
              </a:rPr>
              <a:t> </a:t>
            </a:r>
            <a:r>
              <a:rPr lang="en-US" altLang="de-DE" sz="1800" dirty="0" smtClean="0">
                <a:latin typeface="Arial" charset="0"/>
                <a:cs typeface="Arial" charset="0"/>
              </a:rPr>
              <a:t>Products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62" name="Gerade Verbindung mit Pfeil 2054"/>
          <p:cNvCxnSpPr>
            <a:cxnSpLocks noChangeShapeType="1"/>
          </p:cNvCxnSpPr>
          <p:nvPr/>
        </p:nvCxnSpPr>
        <p:spPr bwMode="auto">
          <a:xfrm>
            <a:off x="2621585" y="2664071"/>
            <a:ext cx="0" cy="60589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Gerade Verbindung mit Pfeil 2054"/>
          <p:cNvCxnSpPr>
            <a:cxnSpLocks noChangeShapeType="1"/>
          </p:cNvCxnSpPr>
          <p:nvPr/>
        </p:nvCxnSpPr>
        <p:spPr bwMode="auto">
          <a:xfrm flipH="1">
            <a:off x="3580060" y="3457037"/>
            <a:ext cx="742974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Gerade Verbindung mit Pfeil 2054"/>
          <p:cNvCxnSpPr>
            <a:cxnSpLocks noChangeShapeType="1"/>
          </p:cNvCxnSpPr>
          <p:nvPr/>
        </p:nvCxnSpPr>
        <p:spPr bwMode="auto">
          <a:xfrm flipH="1" flipV="1">
            <a:off x="2435674" y="3638012"/>
            <a:ext cx="861142" cy="81743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Gerade Verbindung mit Pfeil 2054"/>
          <p:cNvCxnSpPr>
            <a:cxnSpLocks noChangeShapeType="1"/>
          </p:cNvCxnSpPr>
          <p:nvPr/>
        </p:nvCxnSpPr>
        <p:spPr bwMode="auto">
          <a:xfrm flipH="1" flipV="1">
            <a:off x="2939730" y="3663130"/>
            <a:ext cx="861142" cy="81743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Gerade Verbindung mit Pfeil 2054"/>
          <p:cNvCxnSpPr>
            <a:cxnSpLocks noChangeShapeType="1"/>
          </p:cNvCxnSpPr>
          <p:nvPr/>
        </p:nvCxnSpPr>
        <p:spPr bwMode="auto">
          <a:xfrm flipH="1">
            <a:off x="5097016" y="3631941"/>
            <a:ext cx="2178346" cy="82351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4160912" y="3356992"/>
            <a:ext cx="0" cy="2749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mit Pfeil 2054"/>
          <p:cNvCxnSpPr>
            <a:cxnSpLocks noChangeShapeType="1"/>
          </p:cNvCxnSpPr>
          <p:nvPr/>
        </p:nvCxnSpPr>
        <p:spPr bwMode="auto">
          <a:xfrm>
            <a:off x="4160912" y="2660987"/>
            <a:ext cx="0" cy="181958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3305869" y="3825252"/>
            <a:ext cx="27981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Met Data </a:t>
            </a:r>
            <a:r>
              <a:rPr lang="en-US" altLang="de-DE" sz="1800" dirty="0" err="1" smtClean="0">
                <a:latin typeface="Arial" charset="0"/>
                <a:cs typeface="Arial" charset="0"/>
              </a:rPr>
              <a:t>Postprocessing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Gerade Verbindung 34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98" y="2171500"/>
            <a:ext cx="7008018" cy="42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Motivation</a:t>
            </a:r>
          </a:p>
          <a:p>
            <a:pPr marL="285750" indent="-285750" algn="l" eaLnBrk="1" hangingPunct="1">
              <a:spcBef>
                <a:spcPts val="60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We deal more frequently with complex forecast scenarios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NWP models can provide input data to EB snowmelt models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                       but these need to be post-processed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Here an example of a rain-on-snow situation in Jan/Feb 2016</a:t>
            </a:r>
          </a:p>
          <a:p>
            <a:pPr algn="l" eaLnBrk="1" hangingPunct="1">
              <a:spcBef>
                <a:spcPts val="0"/>
              </a:spcBef>
              <a:spcAft>
                <a:spcPts val="1200"/>
              </a:spcAft>
            </a:pPr>
            <a:endParaRPr lang="en-US" altLang="de-DE" sz="1800" dirty="0" smtClean="0"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18" y="829265"/>
            <a:ext cx="2062858" cy="14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24608" y="112713"/>
            <a:ext cx="8280523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Operational </a:t>
            </a:r>
            <a:r>
              <a:rPr lang="en-US" altLang="de-DE" dirty="0">
                <a:latin typeface="Arial" charset="0"/>
                <a:cs typeface="Arial" charset="0"/>
              </a:rPr>
              <a:t>snowmelt modelling in </a:t>
            </a:r>
            <a:r>
              <a:rPr lang="en-US" altLang="de-DE" dirty="0" smtClean="0">
                <a:latin typeface="Arial" charset="0"/>
                <a:cs typeface="Arial" charset="0"/>
              </a:rPr>
              <a:t>Switzerland</a:t>
            </a:r>
            <a:endParaRPr lang="en-US" altLang="de-DE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  <a:p>
            <a:pPr algn="l" eaLnBrk="1" hangingPunct="1"/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668540" y="2317850"/>
            <a:ext cx="2064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>
                <a:latin typeface="Arial" charset="0"/>
                <a:cs typeface="Arial" charset="0"/>
              </a:rPr>
              <a:t>SWE M</a:t>
            </a:r>
            <a:r>
              <a:rPr lang="en-US" altLang="de-DE" sz="1800" dirty="0" smtClean="0">
                <a:latin typeface="Arial" charset="0"/>
                <a:cs typeface="Arial" charset="0"/>
              </a:rPr>
              <a:t>onitoring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836712"/>
            <a:ext cx="20701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873549" y="2314675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MWP (Forecast)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49" name="Gerade Verbindung 42"/>
          <p:cNvCxnSpPr>
            <a:cxnSpLocks noChangeShapeType="1"/>
          </p:cNvCxnSpPr>
          <p:nvPr/>
        </p:nvCxnSpPr>
        <p:spPr bwMode="auto">
          <a:xfrm flipV="1">
            <a:off x="5482551" y="2672154"/>
            <a:ext cx="864096" cy="57064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Gerade Verbindung mit Pfeil 2054"/>
          <p:cNvCxnSpPr>
            <a:cxnSpLocks noChangeShapeType="1"/>
          </p:cNvCxnSpPr>
          <p:nvPr/>
        </p:nvCxnSpPr>
        <p:spPr bwMode="auto">
          <a:xfrm>
            <a:off x="5169024" y="2656781"/>
            <a:ext cx="0" cy="60589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861889"/>
            <a:ext cx="2065338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Gerade Verbindung 34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" descr="Logo_WS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SLF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213475" y="2320927"/>
            <a:ext cx="2411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err="1" smtClean="0">
                <a:latin typeface="Arial" charset="0"/>
                <a:cs typeface="Arial" charset="0"/>
              </a:rPr>
              <a:t>Meteo</a:t>
            </a:r>
            <a:r>
              <a:rPr lang="en-US" altLang="de-DE" sz="1800" dirty="0" smtClean="0">
                <a:latin typeface="Arial" charset="0"/>
                <a:cs typeface="Arial" charset="0"/>
              </a:rPr>
              <a:t> Observations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305344" y="3266639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NWP (Analysis)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58" name="Gerade Verbindung mit Pfeil 2054"/>
          <p:cNvCxnSpPr>
            <a:cxnSpLocks noChangeShapeType="1"/>
          </p:cNvCxnSpPr>
          <p:nvPr/>
        </p:nvCxnSpPr>
        <p:spPr bwMode="auto">
          <a:xfrm flipH="1">
            <a:off x="4592960" y="3645024"/>
            <a:ext cx="576064" cy="82237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572845" y="3268680"/>
            <a:ext cx="2228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Data Assimilation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60" name="Gerade Verbindung mit Pfeil 2054"/>
          <p:cNvCxnSpPr>
            <a:cxnSpLocks noChangeShapeType="1"/>
          </p:cNvCxnSpPr>
          <p:nvPr/>
        </p:nvCxnSpPr>
        <p:spPr bwMode="auto">
          <a:xfrm>
            <a:off x="7275362" y="2655018"/>
            <a:ext cx="0" cy="60589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6168499" y="3267294"/>
            <a:ext cx="2411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Reanalysis</a:t>
            </a:r>
            <a:r>
              <a:rPr lang="en-US" altLang="de-DE" sz="1800" dirty="0">
                <a:latin typeface="Arial" charset="0"/>
                <a:cs typeface="Arial" charset="0"/>
              </a:rPr>
              <a:t> </a:t>
            </a:r>
            <a:r>
              <a:rPr lang="en-US" altLang="de-DE" sz="1800" dirty="0" smtClean="0">
                <a:latin typeface="Arial" charset="0"/>
                <a:cs typeface="Arial" charset="0"/>
              </a:rPr>
              <a:t>Products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cxnSp>
        <p:nvCxnSpPr>
          <p:cNvPr id="62" name="Gerade Verbindung mit Pfeil 2054"/>
          <p:cNvCxnSpPr>
            <a:cxnSpLocks noChangeShapeType="1"/>
          </p:cNvCxnSpPr>
          <p:nvPr/>
        </p:nvCxnSpPr>
        <p:spPr bwMode="auto">
          <a:xfrm>
            <a:off x="2621585" y="2664071"/>
            <a:ext cx="0" cy="60589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Gerade Verbindung mit Pfeil 2054"/>
          <p:cNvCxnSpPr>
            <a:cxnSpLocks noChangeShapeType="1"/>
          </p:cNvCxnSpPr>
          <p:nvPr/>
        </p:nvCxnSpPr>
        <p:spPr bwMode="auto">
          <a:xfrm flipH="1">
            <a:off x="3580060" y="3457037"/>
            <a:ext cx="742974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Gerade Verbindung mit Pfeil 2054"/>
          <p:cNvCxnSpPr>
            <a:cxnSpLocks noChangeShapeType="1"/>
          </p:cNvCxnSpPr>
          <p:nvPr/>
        </p:nvCxnSpPr>
        <p:spPr bwMode="auto">
          <a:xfrm flipH="1" flipV="1">
            <a:off x="2435674" y="3638012"/>
            <a:ext cx="861142" cy="81743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Gerade Verbindung mit Pfeil 2054"/>
          <p:cNvCxnSpPr>
            <a:cxnSpLocks noChangeShapeType="1"/>
          </p:cNvCxnSpPr>
          <p:nvPr/>
        </p:nvCxnSpPr>
        <p:spPr bwMode="auto">
          <a:xfrm flipH="1" flipV="1">
            <a:off x="2939730" y="3663130"/>
            <a:ext cx="861142" cy="81743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Gerade Verbindung mit Pfeil 2054"/>
          <p:cNvCxnSpPr>
            <a:cxnSpLocks noChangeShapeType="1"/>
          </p:cNvCxnSpPr>
          <p:nvPr/>
        </p:nvCxnSpPr>
        <p:spPr bwMode="auto">
          <a:xfrm flipH="1">
            <a:off x="5097016" y="3631941"/>
            <a:ext cx="2178346" cy="82351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4160912" y="3356992"/>
            <a:ext cx="0" cy="2749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mit Pfeil 2054"/>
          <p:cNvCxnSpPr>
            <a:cxnSpLocks noChangeShapeType="1"/>
          </p:cNvCxnSpPr>
          <p:nvPr/>
        </p:nvCxnSpPr>
        <p:spPr bwMode="auto">
          <a:xfrm>
            <a:off x="4160912" y="2660987"/>
            <a:ext cx="0" cy="181958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3305869" y="3825252"/>
            <a:ext cx="27981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800" dirty="0" smtClean="0">
                <a:latin typeface="Arial" charset="0"/>
                <a:cs typeface="Arial" charset="0"/>
              </a:rPr>
              <a:t>Met Data </a:t>
            </a:r>
            <a:r>
              <a:rPr lang="en-US" altLang="de-DE" sz="1800" dirty="0" err="1" smtClean="0">
                <a:latin typeface="Arial" charset="0"/>
                <a:cs typeface="Arial" charset="0"/>
              </a:rPr>
              <a:t>Postprocessing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452042" y="4725144"/>
            <a:ext cx="7171865" cy="168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indent="-104775" algn="l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de-DE" sz="1800" dirty="0">
                <a:latin typeface="Arial" charset="0"/>
                <a:cs typeface="Arial" charset="0"/>
              </a:rPr>
              <a:t>D</a:t>
            </a:r>
            <a:r>
              <a:rPr lang="en-US" altLang="de-DE" sz="1800" dirty="0" smtClean="0">
                <a:latin typeface="Arial" charset="0"/>
                <a:cs typeface="Arial" charset="0"/>
              </a:rPr>
              <a:t>ata </a:t>
            </a:r>
            <a:r>
              <a:rPr lang="en-US" altLang="de-DE" sz="1800" dirty="0">
                <a:latin typeface="Arial" charset="0"/>
                <a:cs typeface="Arial" charset="0"/>
              </a:rPr>
              <a:t>a</a:t>
            </a:r>
            <a:r>
              <a:rPr lang="en-US" altLang="de-DE" sz="1800" dirty="0" smtClean="0">
                <a:latin typeface="Arial" charset="0"/>
                <a:cs typeface="Arial" charset="0"/>
              </a:rPr>
              <a:t>ssimilation to update precipitation input</a:t>
            </a:r>
          </a:p>
          <a:p>
            <a:pPr marL="177800" indent="-104775" algn="l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de-DE" sz="18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800" dirty="0" smtClean="0">
                <a:latin typeface="Arial" charset="0"/>
                <a:cs typeface="Arial" charset="0"/>
              </a:rPr>
              <a:t> of forcing fields</a:t>
            </a:r>
          </a:p>
          <a:p>
            <a:pPr marL="177800" indent="-104775" algn="l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de-DE" sz="1800" dirty="0" smtClean="0">
                <a:latin typeface="Arial" charset="0"/>
                <a:cs typeface="Arial" charset="0"/>
              </a:rPr>
              <a:t>Downscaling of forcing fields</a:t>
            </a:r>
          </a:p>
          <a:p>
            <a:pPr marL="177800" indent="-104775" algn="l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de-DE" sz="1800" dirty="0" smtClean="0">
                <a:latin typeface="Arial" charset="0"/>
                <a:cs typeface="Arial" charset="0"/>
              </a:rPr>
              <a:t>Terrain corrections (wind, radiation, …)</a:t>
            </a:r>
          </a:p>
          <a:p>
            <a:pPr marL="177800" indent="-104775" algn="l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de-DE" sz="1800" dirty="0" smtClean="0">
                <a:latin typeface="Arial" charset="0"/>
                <a:cs typeface="Arial" charset="0"/>
              </a:rPr>
              <a:t>Fusion of Reanalysis and NWP data</a:t>
            </a:r>
            <a:endParaRPr lang="en-US" altLang="de-DE" sz="1800" dirty="0">
              <a:latin typeface="Arial" charset="0"/>
              <a:cs typeface="Arial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Data assimilation to </a:t>
            </a:r>
            <a:r>
              <a:rPr lang="en-US" altLang="de-DE" dirty="0">
                <a:latin typeface="Arial" charset="0"/>
                <a:cs typeface="Arial" charset="0"/>
              </a:rPr>
              <a:t>update precipitation </a:t>
            </a:r>
            <a:r>
              <a:rPr lang="en-US" altLang="de-DE" dirty="0" smtClean="0">
                <a:latin typeface="Arial" charset="0"/>
                <a:cs typeface="Arial" charset="0"/>
              </a:rPr>
              <a:t>input fields</a:t>
            </a:r>
          </a:p>
          <a:p>
            <a:pPr marL="180975" indent="-180975" algn="l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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	Calculate precipitation and phase from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meteo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input (control simulation)</a:t>
            </a:r>
          </a:p>
          <a:p>
            <a:pPr marL="180975" indent="-180975" algn="l" eaLnBrk="1" hangingPunct="1"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Rerun control simulation with disturbed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meteo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input fields</a:t>
            </a:r>
          </a:p>
          <a:p>
            <a:pPr marL="180975" indent="-180975" algn="l" eaLnBrk="1" hangingPunct="1"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Assume the disturbances (input errors) to be spatially correlated</a:t>
            </a:r>
          </a:p>
          <a:p>
            <a:pPr marL="180975" indent="-180975" algn="l" eaLnBrk="1" hangingPunct="1"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Optimize to match observed data (allow observational errors as well)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-2071" y="2996952"/>
            <a:ext cx="1424608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832"/>
            <a:ext cx="990600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Gerade Verbindung 17"/>
          <p:cNvCxnSpPr/>
          <p:nvPr/>
        </p:nvCxnSpPr>
        <p:spPr bwMode="auto">
          <a:xfrm>
            <a:off x="-15552" y="30515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hteck 18"/>
          <p:cNvSpPr/>
          <p:nvPr/>
        </p:nvSpPr>
        <p:spPr bwMode="auto">
          <a:xfrm>
            <a:off x="49213" y="6237312"/>
            <a:ext cx="678953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4258495" y="6237312"/>
            <a:ext cx="678953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hteck 1"/>
          <p:cNvSpPr/>
          <p:nvPr/>
        </p:nvSpPr>
        <p:spPr bwMode="auto">
          <a:xfrm>
            <a:off x="-2071" y="2996952"/>
            <a:ext cx="1424608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dirty="0" smtClean="0">
                <a:latin typeface="Arial" charset="0"/>
                <a:cs typeface="Arial" charset="0"/>
              </a:rPr>
              <a:t> input fields</a:t>
            </a:r>
          </a:p>
          <a:p>
            <a:pPr marL="180975" indent="-180975" algn="l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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	Example: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air temperature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of COSMO-2 forecast</a:t>
            </a:r>
          </a:p>
          <a:p>
            <a:pPr marL="180975" indent="-180975" algn="l" eaLnBrk="1" hangingPunct="1"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Issue: systematic cold bias, particularly in winter at high elevation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2060848"/>
            <a:ext cx="6910728" cy="428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2060848"/>
            <a:ext cx="295275" cy="423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 rot="5400000">
            <a:off x="9001445" y="4034532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Bias (</a:t>
            </a:r>
            <a:r>
              <a:rPr lang="en-US" altLang="de-DE" sz="1600" dirty="0">
                <a:latin typeface="Arial" charset="0"/>
                <a:cs typeface="Arial" charset="0"/>
                <a:sym typeface="Symbol"/>
              </a:rPr>
              <a:t>K</a:t>
            </a:r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)</a:t>
            </a:r>
            <a:endParaRPr lang="de-DE" sz="1600" dirty="0"/>
          </a:p>
        </p:txBody>
      </p:sp>
      <p:sp>
        <p:nvSpPr>
          <p:cNvPr id="24" name="Rechteck 23"/>
          <p:cNvSpPr/>
          <p:nvPr/>
        </p:nvSpPr>
        <p:spPr>
          <a:xfrm>
            <a:off x="8906718" y="1976700"/>
            <a:ext cx="388247" cy="4555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latin typeface="Arial" charset="0"/>
                <a:cs typeface="Arial" charset="0"/>
                <a:sym typeface="Symbol"/>
              </a:rPr>
              <a:t>+3</a:t>
            </a:r>
          </a:p>
          <a:p>
            <a:r>
              <a:rPr lang="en-US" altLang="de-DE" sz="1400" dirty="0" smtClean="0">
                <a:latin typeface="Arial" charset="0"/>
                <a:cs typeface="Arial" charset="0"/>
                <a:sym typeface="Symbol"/>
              </a:rPr>
              <a:t> </a:t>
            </a:r>
            <a:r>
              <a:rPr lang="en-US" altLang="de-DE" sz="1500" dirty="0" smtClean="0">
                <a:latin typeface="Arial" charset="0"/>
                <a:cs typeface="Arial" charset="0"/>
                <a:sym typeface="Symbol"/>
              </a:rPr>
              <a:t> </a:t>
            </a:r>
          </a:p>
          <a:p>
            <a:endParaRPr lang="en-US" altLang="de-DE" sz="1600" dirty="0" smtClean="0">
              <a:latin typeface="Arial" charset="0"/>
              <a:cs typeface="Arial" charset="0"/>
              <a:sym typeface="Symbol"/>
            </a:endParaRPr>
          </a:p>
          <a:p>
            <a:r>
              <a:rPr lang="en-US" altLang="de-DE" sz="1400" dirty="0" smtClean="0">
                <a:latin typeface="Arial" charset="0"/>
                <a:cs typeface="Arial" charset="0"/>
                <a:sym typeface="Symbol"/>
              </a:rPr>
              <a:t>+2</a:t>
            </a:r>
          </a:p>
          <a:p>
            <a:endParaRPr lang="en-US" altLang="de-DE" sz="1500" dirty="0" smtClean="0">
              <a:latin typeface="Arial" charset="0"/>
              <a:cs typeface="Arial" charset="0"/>
              <a:sym typeface="Symbol"/>
            </a:endParaRPr>
          </a:p>
          <a:p>
            <a:endParaRPr lang="en-US" altLang="de-DE" sz="1600" dirty="0" smtClean="0">
              <a:latin typeface="Arial" charset="0"/>
              <a:cs typeface="Arial" charset="0"/>
              <a:sym typeface="Symbol"/>
            </a:endParaRPr>
          </a:p>
          <a:p>
            <a:r>
              <a:rPr lang="en-US" altLang="de-DE" sz="1400" dirty="0" smtClean="0">
                <a:latin typeface="Arial" charset="0"/>
                <a:cs typeface="Arial" charset="0"/>
                <a:sym typeface="Symbol"/>
              </a:rPr>
              <a:t>+1</a:t>
            </a:r>
          </a:p>
          <a:p>
            <a:endParaRPr lang="en-US" altLang="de-DE" sz="1500" dirty="0" smtClean="0">
              <a:latin typeface="Arial" charset="0"/>
              <a:cs typeface="Arial" charset="0"/>
              <a:sym typeface="Symbol"/>
            </a:endParaRPr>
          </a:p>
          <a:p>
            <a:endParaRPr lang="en-US" altLang="de-DE" sz="1600" dirty="0" smtClean="0">
              <a:latin typeface="Arial" charset="0"/>
              <a:cs typeface="Arial" charset="0"/>
              <a:sym typeface="Symbol"/>
            </a:endParaRPr>
          </a:p>
          <a:p>
            <a:r>
              <a:rPr lang="en-US" altLang="de-DE" sz="1400" dirty="0" smtClean="0">
                <a:latin typeface="Arial" charset="0"/>
                <a:cs typeface="Arial" charset="0"/>
                <a:sym typeface="Symbol"/>
              </a:rPr>
              <a:t>  0</a:t>
            </a:r>
          </a:p>
          <a:p>
            <a:endParaRPr lang="en-US" altLang="de-DE" sz="1500" dirty="0" smtClean="0">
              <a:latin typeface="Arial" charset="0"/>
              <a:cs typeface="Arial" charset="0"/>
              <a:sym typeface="Symbol"/>
            </a:endParaRPr>
          </a:p>
          <a:p>
            <a:endParaRPr lang="en-US" altLang="de-DE" sz="1600" dirty="0" smtClean="0">
              <a:latin typeface="Arial" charset="0"/>
              <a:cs typeface="Arial" charset="0"/>
              <a:sym typeface="Symbol"/>
            </a:endParaRPr>
          </a:p>
          <a:p>
            <a:r>
              <a:rPr lang="en-US" altLang="de-DE" sz="1400" dirty="0" smtClean="0">
                <a:latin typeface="Arial" charset="0"/>
                <a:cs typeface="Arial" charset="0"/>
                <a:sym typeface="Symbol"/>
              </a:rPr>
              <a:t>-1</a:t>
            </a:r>
          </a:p>
          <a:p>
            <a:endParaRPr lang="en-US" altLang="de-DE" sz="1500" dirty="0" smtClean="0">
              <a:latin typeface="Arial" charset="0"/>
              <a:cs typeface="Arial" charset="0"/>
              <a:sym typeface="Symbol"/>
            </a:endParaRPr>
          </a:p>
          <a:p>
            <a:endParaRPr lang="en-US" altLang="de-DE" sz="1600" dirty="0" smtClean="0">
              <a:latin typeface="Arial" charset="0"/>
              <a:cs typeface="Arial" charset="0"/>
              <a:sym typeface="Symbol"/>
            </a:endParaRPr>
          </a:p>
          <a:p>
            <a:r>
              <a:rPr lang="en-US" altLang="de-DE" sz="1400" dirty="0" smtClean="0">
                <a:latin typeface="Arial" charset="0"/>
                <a:cs typeface="Arial" charset="0"/>
                <a:sym typeface="Symbol"/>
              </a:rPr>
              <a:t>-2</a:t>
            </a:r>
          </a:p>
          <a:p>
            <a:endParaRPr lang="en-US" altLang="de-DE" sz="1500" dirty="0" smtClean="0">
              <a:latin typeface="Arial" charset="0"/>
              <a:cs typeface="Arial" charset="0"/>
              <a:sym typeface="Symbol"/>
            </a:endParaRPr>
          </a:p>
          <a:p>
            <a:endParaRPr lang="en-US" altLang="de-DE" sz="1600" dirty="0" smtClean="0">
              <a:latin typeface="Arial" charset="0"/>
              <a:cs typeface="Arial" charset="0"/>
              <a:sym typeface="Symbol"/>
            </a:endParaRPr>
          </a:p>
          <a:p>
            <a:r>
              <a:rPr lang="en-US" altLang="de-DE" sz="1400" dirty="0" smtClean="0">
                <a:latin typeface="Arial" charset="0"/>
                <a:cs typeface="Arial" charset="0"/>
                <a:sym typeface="Symbol"/>
              </a:rPr>
              <a:t>-3</a:t>
            </a:r>
            <a:endParaRPr lang="de-DE" sz="140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hteck 1"/>
          <p:cNvSpPr/>
          <p:nvPr/>
        </p:nvSpPr>
        <p:spPr bwMode="auto">
          <a:xfrm>
            <a:off x="-2071" y="2996952"/>
            <a:ext cx="1424608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dirty="0" smtClean="0">
                <a:latin typeface="Arial" charset="0"/>
                <a:cs typeface="Arial" charset="0"/>
              </a:rPr>
              <a:t> input fields</a:t>
            </a:r>
          </a:p>
          <a:p>
            <a:pPr marL="180975" indent="-180975" algn="l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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	Example: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air temperature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of COSMO-2 forecast</a:t>
            </a:r>
          </a:p>
          <a:p>
            <a:pPr marL="180975" indent="-180975" algn="l" eaLnBrk="1" hangingPunct="1"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Issue: systematic cold bias, particularly in winter at high elevation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1628801"/>
            <a:ext cx="7992178" cy="435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 rot="16200000">
            <a:off x="233458" y="3699487"/>
            <a:ext cx="2864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Snowmelt </a:t>
            </a:r>
            <a:r>
              <a:rPr lang="en-US" altLang="de-DE" sz="1600" dirty="0" err="1" smtClean="0">
                <a:latin typeface="Arial" charset="0"/>
                <a:cs typeface="Arial" charset="0"/>
                <a:sym typeface="Symbol"/>
              </a:rPr>
              <a:t>Hindcast</a:t>
            </a:r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 (mm/day)</a:t>
            </a:r>
          </a:p>
        </p:txBody>
      </p:sp>
      <p:sp>
        <p:nvSpPr>
          <p:cNvPr id="20" name="Rechteck 19"/>
          <p:cNvSpPr/>
          <p:nvPr/>
        </p:nvSpPr>
        <p:spPr>
          <a:xfrm>
            <a:off x="4224187" y="6005037"/>
            <a:ext cx="2969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Snowmelt Forecast (mm/day)</a:t>
            </a:r>
          </a:p>
        </p:txBody>
      </p:sp>
      <p:sp>
        <p:nvSpPr>
          <p:cNvPr id="26" name="Rechteck 25"/>
          <p:cNvSpPr/>
          <p:nvPr/>
        </p:nvSpPr>
        <p:spPr>
          <a:xfrm>
            <a:off x="8306312" y="4505352"/>
            <a:ext cx="1279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latin typeface="Arial" charset="0"/>
                <a:cs typeface="Arial" charset="0"/>
                <a:sym typeface="Symbol"/>
              </a:rPr>
              <a:t>16. April 2013</a:t>
            </a:r>
          </a:p>
        </p:txBody>
      </p:sp>
    </p:spTree>
    <p:extLst>
      <p:ext uri="{BB962C8B-B14F-4D97-AF65-F5344CB8AC3E}">
        <p14:creationId xmlns:p14="http://schemas.microsoft.com/office/powerpoint/2010/main" val="22130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hteck 1"/>
          <p:cNvSpPr/>
          <p:nvPr/>
        </p:nvSpPr>
        <p:spPr bwMode="auto">
          <a:xfrm>
            <a:off x="-2071" y="2996952"/>
            <a:ext cx="1424608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2492896"/>
            <a:ext cx="6515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 rot="16200000">
            <a:off x="352074" y="3997480"/>
            <a:ext cx="2627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COSMO – Observation (K)</a:t>
            </a:r>
            <a:endParaRPr lang="de-DE" sz="1600" dirty="0"/>
          </a:p>
        </p:txBody>
      </p:sp>
      <p:sp>
        <p:nvSpPr>
          <p:cNvPr id="18" name="Rechteck 17"/>
          <p:cNvSpPr/>
          <p:nvPr/>
        </p:nvSpPr>
        <p:spPr>
          <a:xfrm>
            <a:off x="4508088" y="5980153"/>
            <a:ext cx="1669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Altitude (m </a:t>
            </a:r>
            <a:r>
              <a:rPr lang="en-US" altLang="de-DE" sz="1600" dirty="0" err="1" smtClean="0">
                <a:latin typeface="Arial" charset="0"/>
                <a:cs typeface="Arial" charset="0"/>
                <a:sym typeface="Symbol"/>
              </a:rPr>
              <a:t>asl</a:t>
            </a:r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.)</a:t>
            </a:r>
            <a:endParaRPr lang="de-DE" sz="1600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dirty="0" smtClean="0">
                <a:latin typeface="Arial" charset="0"/>
                <a:cs typeface="Arial" charset="0"/>
              </a:rPr>
              <a:t> input fields</a:t>
            </a:r>
          </a:p>
          <a:p>
            <a:pPr marL="180975" indent="-180975" algn="l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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	Example: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air temperature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of COSMO-2 forecast</a:t>
            </a:r>
          </a:p>
          <a:p>
            <a:pPr marL="180975" indent="-180975" algn="l" eaLnBrk="1" hangingPunct="1"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Issue: systematic cold bias, particularly in winter at high elevation</a:t>
            </a:r>
          </a:p>
          <a:p>
            <a:pPr marL="180975" indent="-180975" algn="l" eaLnBrk="1" hangingPunct="1"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Method: Stochastic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debiasing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 </a:t>
            </a:r>
            <a:r>
              <a:rPr lang="en-US" altLang="de-DE" sz="1800" smtClean="0">
                <a:latin typeface="Arial" charset="0"/>
                <a:cs typeface="Arial" charset="0"/>
                <a:sym typeface="Symbol"/>
              </a:rPr>
              <a:t>using </a:t>
            </a:r>
            <a:r>
              <a:rPr lang="en-US" altLang="de-DE" sz="1800" smtClean="0">
                <a:latin typeface="Arial" charset="0"/>
                <a:cs typeface="Arial" charset="0"/>
                <a:sym typeface="Symbol"/>
              </a:rPr>
              <a:t>temperature data (mean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and </a:t>
            </a:r>
            <a:r>
              <a:rPr lang="en-US" altLang="de-DE" sz="1800" dirty="0" err="1" smtClean="0">
                <a:latin typeface="Arial" charset="0"/>
                <a:cs typeface="Arial" charset="0"/>
                <a:sym typeface="Symbol"/>
              </a:rPr>
              <a:t>stdev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), elevation, month </a:t>
            </a:r>
            <a:endParaRPr lang="en-US" altLang="de-DE" sz="1800" dirty="0"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 bwMode="auto">
          <a:xfrm>
            <a:off x="0" y="6525344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24608" y="112713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de-DE" dirty="0" smtClean="0">
                <a:latin typeface="Arial" charset="0"/>
                <a:cs typeface="Arial" charset="0"/>
              </a:rPr>
              <a:t>Combined </a:t>
            </a:r>
            <a:r>
              <a:rPr lang="en-US" altLang="de-DE" dirty="0" err="1">
                <a:latin typeface="Arial" charset="0"/>
                <a:cs typeface="Arial" charset="0"/>
              </a:rPr>
              <a:t>d</a:t>
            </a:r>
            <a:r>
              <a:rPr lang="en-US" altLang="de-DE" dirty="0" err="1" smtClean="0">
                <a:latin typeface="Arial" charset="0"/>
                <a:cs typeface="Arial" charset="0"/>
              </a:rPr>
              <a:t>ebiasing</a:t>
            </a:r>
            <a:r>
              <a:rPr lang="en-US" altLang="de-DE" dirty="0" smtClean="0">
                <a:latin typeface="Arial" charset="0"/>
                <a:cs typeface="Arial" charset="0"/>
              </a:rPr>
              <a:t> and downscaling of forcing fields</a:t>
            </a:r>
          </a:p>
          <a:p>
            <a:pPr marL="285750" indent="-285750" algn="l" eaLnBrk="1" hangingPunct="1">
              <a:spcBef>
                <a:spcPts val="60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Example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: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wind fields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of </a:t>
            </a: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COSMO-7</a:t>
            </a:r>
          </a:p>
          <a:p>
            <a:pPr marL="285750" indent="-285750" algn="l" eaLnBrk="1" hangingPunct="1"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r>
              <a:rPr lang="en-US" altLang="de-DE" sz="1800" dirty="0" smtClean="0">
                <a:latin typeface="Arial" charset="0"/>
                <a:cs typeface="Arial" charset="0"/>
                <a:sym typeface="Symbol"/>
              </a:rPr>
              <a:t>Issues: coarse resolution, systematic biases with exposure, </a:t>
            </a:r>
            <a:r>
              <a:rPr lang="en-US" altLang="de-DE" sz="1800" dirty="0">
                <a:latin typeface="Arial" charset="0"/>
                <a:cs typeface="Arial" charset="0"/>
                <a:sym typeface="Symbol"/>
              </a:rPr>
              <a:t>skewed PDFs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-2071" y="2996952"/>
            <a:ext cx="1424608" cy="202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3"/>
          <a:stretch/>
        </p:blipFill>
        <p:spPr bwMode="auto">
          <a:xfrm>
            <a:off x="0" y="685800"/>
            <a:ext cx="1266825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 bwMode="auto">
          <a:xfrm flipV="1">
            <a:off x="1271067" y="0"/>
            <a:ext cx="0" cy="652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3" descr="Logo_W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36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LF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09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686843"/>
            <a:ext cx="1269937" cy="6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540328"/>
            <a:ext cx="7166654" cy="476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23"/>
          <p:cNvSpPr/>
          <p:nvPr/>
        </p:nvSpPr>
        <p:spPr>
          <a:xfrm rot="5400000">
            <a:off x="8006582" y="3747911"/>
            <a:ext cx="1827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Arial" charset="0"/>
                <a:cs typeface="Arial" charset="0"/>
                <a:sym typeface="Symbol"/>
              </a:rPr>
              <a:t>Wind Speed (m/s)</a:t>
            </a:r>
            <a:endParaRPr lang="de-DE" sz="1600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6525344"/>
            <a:ext cx="990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1600" dirty="0" smtClean="0">
                <a:latin typeface="Arial" charset="0"/>
                <a:cs typeface="Arial" charset="0"/>
              </a:rPr>
              <a:t>intro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data assimilation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debiasing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400" dirty="0" smtClean="0"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downscaling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terrain corrections </a:t>
            </a:r>
            <a:r>
              <a:rPr lang="en-US" altLang="de-DE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fusion 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datasets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►</a:t>
            </a:r>
            <a:r>
              <a:rPr lang="en-US" altLang="de-DE" sz="1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de-DE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summary </a:t>
            </a:r>
            <a:endParaRPr lang="en-US" altLang="de-DE" sz="16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A4-Papier (210x297 mm)</PresentationFormat>
  <Paragraphs>180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Jonas</dc:creator>
  <cp:lastModifiedBy>Tobias Jonas</cp:lastModifiedBy>
  <cp:revision>565</cp:revision>
  <dcterms:created xsi:type="dcterms:W3CDTF">2003-04-28T13:09:42Z</dcterms:created>
  <dcterms:modified xsi:type="dcterms:W3CDTF">2016-10-16T20:04:19Z</dcterms:modified>
</cp:coreProperties>
</file>