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8" r:id="rId1"/>
  </p:sldMasterIdLst>
  <p:notesMasterIdLst>
    <p:notesMasterId r:id="rId20"/>
  </p:notesMasterIdLst>
  <p:handoutMasterIdLst>
    <p:handoutMasterId r:id="rId21"/>
  </p:handoutMasterIdLst>
  <p:sldIdLst>
    <p:sldId id="310" r:id="rId2"/>
    <p:sldId id="505" r:id="rId3"/>
    <p:sldId id="513" r:id="rId4"/>
    <p:sldId id="506" r:id="rId5"/>
    <p:sldId id="476" r:id="rId6"/>
    <p:sldId id="507" r:id="rId7"/>
    <p:sldId id="508" r:id="rId8"/>
    <p:sldId id="509" r:id="rId9"/>
    <p:sldId id="510" r:id="rId10"/>
    <p:sldId id="353" r:id="rId11"/>
    <p:sldId id="511" r:id="rId12"/>
    <p:sldId id="518" r:id="rId13"/>
    <p:sldId id="516" r:id="rId14"/>
    <p:sldId id="512" r:id="rId15"/>
    <p:sldId id="514" r:id="rId16"/>
    <p:sldId id="517" r:id="rId17"/>
    <p:sldId id="519" r:id="rId18"/>
    <p:sldId id="499" r:id="rId19"/>
  </p:sldIdLst>
  <p:sldSz cx="10080625" cy="7559675"/>
  <p:notesSz cx="9356725" cy="70532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5613" indent="1588" algn="l" rtl="0" eaLnBrk="0" fontAlgn="base" hangingPunct="0">
      <a:spcBef>
        <a:spcPct val="0"/>
      </a:spcBef>
      <a:spcAft>
        <a:spcPct val="0"/>
      </a:spcAft>
      <a:defRPr kern="1200">
        <a:solidFill>
          <a:schemeClr val="tx1"/>
        </a:solidFill>
        <a:latin typeface="Arial" charset="0"/>
        <a:ea typeface="+mn-ea"/>
        <a:cs typeface="+mn-cs"/>
      </a:defRPr>
    </a:lvl2pPr>
    <a:lvl3pPr marL="912813" indent="1588" algn="l" rtl="0" eaLnBrk="0" fontAlgn="base" hangingPunct="0">
      <a:spcBef>
        <a:spcPct val="0"/>
      </a:spcBef>
      <a:spcAft>
        <a:spcPct val="0"/>
      </a:spcAft>
      <a:defRPr kern="1200">
        <a:solidFill>
          <a:schemeClr val="tx1"/>
        </a:solidFill>
        <a:latin typeface="Arial" charset="0"/>
        <a:ea typeface="+mn-ea"/>
        <a:cs typeface="+mn-cs"/>
      </a:defRPr>
    </a:lvl3pPr>
    <a:lvl4pPr marL="1370013" indent="1588" algn="l" rtl="0" eaLnBrk="0" fontAlgn="base" hangingPunct="0">
      <a:spcBef>
        <a:spcPct val="0"/>
      </a:spcBef>
      <a:spcAft>
        <a:spcPct val="0"/>
      </a:spcAft>
      <a:defRPr kern="1200">
        <a:solidFill>
          <a:schemeClr val="tx1"/>
        </a:solidFill>
        <a:latin typeface="Arial" charset="0"/>
        <a:ea typeface="+mn-ea"/>
        <a:cs typeface="+mn-cs"/>
      </a:defRPr>
    </a:lvl4pPr>
    <a:lvl5pPr marL="1827213" indent="1588"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416">
          <p15:clr>
            <a:srgbClr val="A4A3A4"/>
          </p15:clr>
        </p15:guide>
        <p15:guide id="2" pos="3026">
          <p15:clr>
            <a:srgbClr val="A4A3A4"/>
          </p15:clr>
        </p15:guide>
      </p15:sldGuideLst>
    </p:ext>
    <p:ext uri="{2D200454-40CA-4A62-9FC3-DE9A4176ACB9}">
      <p15:notesGuideLst xmlns:p15="http://schemas.microsoft.com/office/powerpoint/2012/main" xmlns="">
        <p15:guide id="1" orient="horz" pos="2019">
          <p15:clr>
            <a:srgbClr val="A4A3A4"/>
          </p15:clr>
        </p15:guide>
        <p15:guide id="2" pos="26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1106EA"/>
    <a:srgbClr val="FFFF00"/>
    <a:srgbClr val="FF00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67" autoAdjust="0"/>
    <p:restoredTop sz="94684" autoAdjust="0"/>
  </p:normalViewPr>
  <p:slideViewPr>
    <p:cSldViewPr>
      <p:cViewPr varScale="1">
        <p:scale>
          <a:sx n="63" d="100"/>
          <a:sy n="63" d="100"/>
        </p:scale>
        <p:origin x="-372" y="-102"/>
      </p:cViewPr>
      <p:guideLst>
        <p:guide orient="horz" pos="2416"/>
        <p:guide pos="30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guide orient="horz" pos="2019"/>
        <p:guide pos="26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5345" cy="352886"/>
          </a:xfrm>
          <a:prstGeom prst="rect">
            <a:avLst/>
          </a:prstGeom>
        </p:spPr>
        <p:txBody>
          <a:bodyPr vert="horz" lIns="84152" tIns="42076" rIns="84152" bIns="42076" rtlCol="0"/>
          <a:lstStyle>
            <a:lvl1pPr algn="l">
              <a:defRPr sz="1100"/>
            </a:lvl1pPr>
          </a:lstStyle>
          <a:p>
            <a:endParaRPr lang="en-CA"/>
          </a:p>
        </p:txBody>
      </p:sp>
      <p:sp>
        <p:nvSpPr>
          <p:cNvPr id="3" name="Date Placeholder 2"/>
          <p:cNvSpPr>
            <a:spLocks noGrp="1"/>
          </p:cNvSpPr>
          <p:nvPr>
            <p:ph type="dt" sz="quarter" idx="1"/>
          </p:nvPr>
        </p:nvSpPr>
        <p:spPr>
          <a:xfrm>
            <a:off x="5299470" y="0"/>
            <a:ext cx="4055345" cy="352886"/>
          </a:xfrm>
          <a:prstGeom prst="rect">
            <a:avLst/>
          </a:prstGeom>
        </p:spPr>
        <p:txBody>
          <a:bodyPr vert="horz" lIns="84152" tIns="42076" rIns="84152" bIns="42076" rtlCol="0"/>
          <a:lstStyle>
            <a:lvl1pPr algn="r">
              <a:defRPr sz="1100"/>
            </a:lvl1pPr>
          </a:lstStyle>
          <a:p>
            <a:fld id="{9EC0F9F0-7B35-42D4-BB59-16FD4ADA2A60}" type="datetimeFigureOut">
              <a:rPr lang="en-CA" smtClean="0"/>
              <a:pPr/>
              <a:t>06/03/2015</a:t>
            </a:fld>
            <a:endParaRPr lang="en-CA"/>
          </a:p>
        </p:txBody>
      </p:sp>
      <p:sp>
        <p:nvSpPr>
          <p:cNvPr id="4" name="Footer Placeholder 3"/>
          <p:cNvSpPr>
            <a:spLocks noGrp="1"/>
          </p:cNvSpPr>
          <p:nvPr>
            <p:ph type="ftr" sz="quarter" idx="2"/>
          </p:nvPr>
        </p:nvSpPr>
        <p:spPr>
          <a:xfrm>
            <a:off x="1" y="6699264"/>
            <a:ext cx="4055345" cy="352886"/>
          </a:xfrm>
          <a:prstGeom prst="rect">
            <a:avLst/>
          </a:prstGeom>
        </p:spPr>
        <p:txBody>
          <a:bodyPr vert="horz" lIns="84152" tIns="42076" rIns="84152" bIns="42076" rtlCol="0" anchor="b"/>
          <a:lstStyle>
            <a:lvl1pPr algn="l">
              <a:defRPr sz="1100"/>
            </a:lvl1pPr>
          </a:lstStyle>
          <a:p>
            <a:endParaRPr lang="en-CA"/>
          </a:p>
        </p:txBody>
      </p:sp>
      <p:sp>
        <p:nvSpPr>
          <p:cNvPr id="5" name="Slide Number Placeholder 4"/>
          <p:cNvSpPr>
            <a:spLocks noGrp="1"/>
          </p:cNvSpPr>
          <p:nvPr>
            <p:ph type="sldNum" sz="quarter" idx="3"/>
          </p:nvPr>
        </p:nvSpPr>
        <p:spPr>
          <a:xfrm>
            <a:off x="5299470" y="6699264"/>
            <a:ext cx="4055345" cy="352886"/>
          </a:xfrm>
          <a:prstGeom prst="rect">
            <a:avLst/>
          </a:prstGeom>
        </p:spPr>
        <p:txBody>
          <a:bodyPr vert="horz" lIns="84152" tIns="42076" rIns="84152" bIns="42076" rtlCol="0" anchor="b"/>
          <a:lstStyle>
            <a:lvl1pPr algn="r">
              <a:defRPr sz="1100"/>
            </a:lvl1pPr>
          </a:lstStyle>
          <a:p>
            <a:fld id="{7D36CEE9-07DA-4065-B15D-D77FF59EADD2}" type="slidenum">
              <a:rPr lang="en-CA" smtClean="0"/>
              <a:pPr/>
              <a:t>‹#›</a:t>
            </a:fld>
            <a:endParaRPr lang="en-CA"/>
          </a:p>
        </p:txBody>
      </p:sp>
    </p:spTree>
    <p:extLst>
      <p:ext uri="{BB962C8B-B14F-4D97-AF65-F5344CB8AC3E}">
        <p14:creationId xmlns:p14="http://schemas.microsoft.com/office/powerpoint/2010/main" xmlns="" val="1628768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SlideImageArea1"/>
          <p:cNvSpPr>
            <a:spLocks noGrp="1" noRot="1" noChangeAspect="1" noChangeArrowheads="1"/>
          </p:cNvSpPr>
          <p:nvPr>
            <p:ph type="sldImg"/>
          </p:nvPr>
        </p:nvSpPr>
        <p:spPr bwMode="auto">
          <a:xfrm>
            <a:off x="2674938" y="569913"/>
            <a:ext cx="37465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050" name="NotesPlaceholderArea1"/>
          <p:cNvSpPr>
            <a:spLocks noGrp="1" noChangeArrowheads="1"/>
          </p:cNvSpPr>
          <p:nvPr>
            <p:ph type="body"/>
          </p:nvPr>
        </p:nvSpPr>
        <p:spPr bwMode="auto">
          <a:xfrm>
            <a:off x="909682" y="3561142"/>
            <a:ext cx="7279364" cy="33730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CA" smtClean="0"/>
          </a:p>
        </p:txBody>
      </p:sp>
      <p:sp>
        <p:nvSpPr>
          <p:cNvPr id="2051" name="HeaderArea1"/>
          <p:cNvSpPr>
            <a:spLocks noGrp="1" noChangeArrowheads="1"/>
          </p:cNvSpPr>
          <p:nvPr>
            <p:ph type="hdr"/>
          </p:nvPr>
        </p:nvSpPr>
        <p:spPr bwMode="auto">
          <a:xfrm>
            <a:off x="1" y="0"/>
            <a:ext cx="3946413" cy="374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0">
              <a:lnSpc>
                <a:spcPct val="93000"/>
              </a:lnSpc>
              <a:tabLst>
                <a:tab pos="666205" algn="l"/>
                <a:tab pos="1332410" algn="l"/>
                <a:tab pos="1998616" algn="l"/>
                <a:tab pos="2664821" algn="l"/>
              </a:tabLst>
              <a:defRPr sz="1300">
                <a:latin typeface="Times New Roman" pitchFamily="65" charset="0"/>
              </a:defRPr>
            </a:lvl1pPr>
          </a:lstStyle>
          <a:p>
            <a:pPr>
              <a:defRPr/>
            </a:pPr>
            <a:endParaRPr lang="en-US"/>
          </a:p>
        </p:txBody>
      </p:sp>
      <p:sp>
        <p:nvSpPr>
          <p:cNvPr id="2052" name="DateTimeArea1"/>
          <p:cNvSpPr>
            <a:spLocks noGrp="1" noChangeArrowheads="1"/>
          </p:cNvSpPr>
          <p:nvPr>
            <p:ph type="dt"/>
          </p:nvPr>
        </p:nvSpPr>
        <p:spPr bwMode="auto">
          <a:xfrm>
            <a:off x="5152315" y="0"/>
            <a:ext cx="3946413" cy="374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0">
              <a:lnSpc>
                <a:spcPct val="93000"/>
              </a:lnSpc>
              <a:tabLst>
                <a:tab pos="666205" algn="l"/>
                <a:tab pos="1332410" algn="l"/>
                <a:tab pos="1998616" algn="l"/>
                <a:tab pos="2664821" algn="l"/>
              </a:tabLst>
              <a:defRPr sz="1300">
                <a:latin typeface="Times New Roman" pitchFamily="65" charset="0"/>
              </a:defRPr>
            </a:lvl1pPr>
          </a:lstStyle>
          <a:p>
            <a:pPr>
              <a:defRPr/>
            </a:pPr>
            <a:endParaRPr lang="en-US"/>
          </a:p>
        </p:txBody>
      </p:sp>
      <p:sp>
        <p:nvSpPr>
          <p:cNvPr id="2053" name="FooterArea1"/>
          <p:cNvSpPr>
            <a:spLocks noGrp="1" noChangeArrowheads="1"/>
          </p:cNvSpPr>
          <p:nvPr>
            <p:ph type="ftr"/>
          </p:nvPr>
        </p:nvSpPr>
        <p:spPr bwMode="auto">
          <a:xfrm>
            <a:off x="1" y="7122282"/>
            <a:ext cx="3946413" cy="3740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0">
              <a:lnSpc>
                <a:spcPct val="93000"/>
              </a:lnSpc>
              <a:tabLst>
                <a:tab pos="666205" algn="l"/>
                <a:tab pos="1332410" algn="l"/>
                <a:tab pos="1998616" algn="l"/>
                <a:tab pos="2664821" algn="l"/>
              </a:tabLst>
              <a:defRPr sz="1300">
                <a:latin typeface="Times New Roman" pitchFamily="65" charset="0"/>
              </a:defRPr>
            </a:lvl1pPr>
          </a:lstStyle>
          <a:p>
            <a:pPr>
              <a:defRPr/>
            </a:pPr>
            <a:endParaRPr lang="en-US"/>
          </a:p>
        </p:txBody>
      </p:sp>
      <p:sp>
        <p:nvSpPr>
          <p:cNvPr id="2054" name="SlideNumberArea1"/>
          <p:cNvSpPr>
            <a:spLocks noGrp="1" noChangeArrowheads="1"/>
          </p:cNvSpPr>
          <p:nvPr>
            <p:ph type="sldNum"/>
          </p:nvPr>
        </p:nvSpPr>
        <p:spPr bwMode="auto">
          <a:xfrm>
            <a:off x="5152315" y="7122282"/>
            <a:ext cx="3946413" cy="3740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0">
              <a:lnSpc>
                <a:spcPct val="93000"/>
              </a:lnSpc>
              <a:tabLst>
                <a:tab pos="666205" algn="l"/>
                <a:tab pos="1332410" algn="l"/>
                <a:tab pos="1998616" algn="l"/>
                <a:tab pos="2664821" algn="l"/>
              </a:tabLst>
              <a:defRPr sz="1300">
                <a:latin typeface="Times New Roman" pitchFamily="65" charset="0"/>
              </a:defRPr>
            </a:lvl1pPr>
          </a:lstStyle>
          <a:p>
            <a:pPr>
              <a:defRPr/>
            </a:pPr>
            <a:fld id="{6BAC70B6-CA8A-45C0-BF21-677271E86C78}" type="slidenum">
              <a:rPr lang="en-US"/>
              <a:pPr>
                <a:defRPr/>
              </a:pPr>
              <a:t>‹#›</a:t>
            </a:fld>
            <a:endParaRPr lang="en-US"/>
          </a:p>
        </p:txBody>
      </p:sp>
    </p:spTree>
    <p:extLst>
      <p:ext uri="{BB962C8B-B14F-4D97-AF65-F5344CB8AC3E}">
        <p14:creationId xmlns:p14="http://schemas.microsoft.com/office/powerpoint/2010/main" xmlns="" val="2563400402"/>
      </p:ext>
    </p:extLst>
  </p:cSld>
  <p:clrMap bg1="lt1" tx1="dk1" bg2="lt2" tx2="dk2" accent1="accent1" accent2="accent2" accent3="accent3" accent4="accent4" accent5="accent5" accent6="accent6" hlink="hlink" folHlink="folHlink"/>
  <p:notesStyle>
    <a:lvl1pPr algn="l" defTabSz="455613" rtl="0" fontAlgn="base">
      <a:spcBef>
        <a:spcPct val="0"/>
      </a:spcBef>
      <a:spcAft>
        <a:spcPct val="0"/>
      </a:spcAft>
      <a:defRPr sz="1200" kern="1200">
        <a:solidFill>
          <a:srgbClr val="000000"/>
        </a:solidFill>
        <a:latin typeface="Times New Roman" pitchFamily="65" charset="0"/>
        <a:ea typeface="+mn-ea"/>
        <a:cs typeface="+mn-cs"/>
      </a:defRPr>
    </a:lvl1pPr>
    <a:lvl2pPr marL="742950" indent="-285750" algn="l" defTabSz="455613" rtl="0" fontAlgn="base">
      <a:spcBef>
        <a:spcPct val="0"/>
      </a:spcBef>
      <a:spcAft>
        <a:spcPct val="0"/>
      </a:spcAft>
      <a:defRPr sz="1200" kern="1200">
        <a:solidFill>
          <a:srgbClr val="000000"/>
        </a:solidFill>
        <a:latin typeface="Times New Roman" pitchFamily="65" charset="0"/>
        <a:ea typeface="+mn-ea"/>
        <a:cs typeface="+mn-cs"/>
      </a:defRPr>
    </a:lvl2pPr>
    <a:lvl3pPr marL="1143000" indent="-228600" algn="l" defTabSz="455613" rtl="0" fontAlgn="base">
      <a:spcBef>
        <a:spcPct val="0"/>
      </a:spcBef>
      <a:spcAft>
        <a:spcPct val="0"/>
      </a:spcAft>
      <a:defRPr sz="1200" kern="1200">
        <a:solidFill>
          <a:srgbClr val="000000"/>
        </a:solidFill>
        <a:latin typeface="Times New Roman" pitchFamily="65" charset="0"/>
        <a:ea typeface="+mn-ea"/>
        <a:cs typeface="+mn-cs"/>
      </a:defRPr>
    </a:lvl3pPr>
    <a:lvl4pPr marL="1600200" indent="-228600" algn="l" defTabSz="455613" rtl="0" fontAlgn="base">
      <a:spcBef>
        <a:spcPct val="0"/>
      </a:spcBef>
      <a:spcAft>
        <a:spcPct val="0"/>
      </a:spcAft>
      <a:defRPr sz="1200" kern="1200">
        <a:solidFill>
          <a:srgbClr val="000000"/>
        </a:solidFill>
        <a:latin typeface="Times New Roman" pitchFamily="65" charset="0"/>
        <a:ea typeface="+mn-ea"/>
        <a:cs typeface="+mn-cs"/>
      </a:defRPr>
    </a:lvl4pPr>
    <a:lvl5pPr marL="2057400" indent="-228600" algn="l" defTabSz="455613" rtl="0" fontAlgn="base">
      <a:spcBef>
        <a:spcPct val="0"/>
      </a:spcBef>
      <a:spcAft>
        <a:spcPct val="0"/>
      </a:spcAft>
      <a:defRPr sz="1200" kern="1200">
        <a:solidFill>
          <a:srgbClr val="000000"/>
        </a:solidFill>
        <a:latin typeface="Times New Roman" pitchFamily="65"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6"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1"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SlideNumberArea1"/>
          <p:cNvSpPr txBox="1">
            <a:spLocks noGrp="1" noChangeArrowheads="1"/>
          </p:cNvSpPr>
          <p:nvPr/>
        </p:nvSpPr>
        <p:spPr bwMode="auto">
          <a:xfrm>
            <a:off x="5152315" y="7122282"/>
            <a:ext cx="3946413" cy="37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0">
              <a:tabLst>
                <a:tab pos="723900" algn="l"/>
                <a:tab pos="1447800" algn="l"/>
                <a:tab pos="2171700" algn="l"/>
                <a:tab pos="2895600" algn="l"/>
              </a:tabLst>
              <a:defRPr>
                <a:solidFill>
                  <a:schemeClr val="tx1"/>
                </a:solidFill>
                <a:latin typeface="Arial" charset="0"/>
              </a:defRPr>
            </a:lvl1pPr>
            <a:lvl2pPr marL="742950" indent="-285750" defTabSz="0">
              <a:tabLst>
                <a:tab pos="723900" algn="l"/>
                <a:tab pos="1447800" algn="l"/>
                <a:tab pos="2171700" algn="l"/>
                <a:tab pos="2895600" algn="l"/>
              </a:tabLst>
              <a:defRPr>
                <a:solidFill>
                  <a:schemeClr val="tx1"/>
                </a:solidFill>
                <a:latin typeface="Arial" charset="0"/>
              </a:defRPr>
            </a:lvl2pPr>
            <a:lvl3pPr marL="1143000" indent="-228600" defTabSz="0">
              <a:tabLst>
                <a:tab pos="723900" algn="l"/>
                <a:tab pos="1447800" algn="l"/>
                <a:tab pos="2171700" algn="l"/>
                <a:tab pos="2895600" algn="l"/>
              </a:tabLst>
              <a:defRPr>
                <a:solidFill>
                  <a:schemeClr val="tx1"/>
                </a:solidFill>
                <a:latin typeface="Arial" charset="0"/>
              </a:defRPr>
            </a:lvl3pPr>
            <a:lvl4pPr marL="1600200" indent="-228600" defTabSz="0">
              <a:tabLst>
                <a:tab pos="723900" algn="l"/>
                <a:tab pos="1447800" algn="l"/>
                <a:tab pos="2171700" algn="l"/>
                <a:tab pos="2895600" algn="l"/>
              </a:tabLst>
              <a:defRPr>
                <a:solidFill>
                  <a:schemeClr val="tx1"/>
                </a:solidFill>
                <a:latin typeface="Arial" charset="0"/>
              </a:defRPr>
            </a:lvl4pPr>
            <a:lvl5pPr marL="2057400" indent="-228600" defTabSz="0">
              <a:tabLst>
                <a:tab pos="723900" algn="l"/>
                <a:tab pos="1447800" algn="l"/>
                <a:tab pos="2171700" algn="l"/>
                <a:tab pos="2895600" algn="l"/>
              </a:tabLst>
              <a:defRPr>
                <a:solidFill>
                  <a:schemeClr val="tx1"/>
                </a:solidFill>
                <a:latin typeface="Arial" charset="0"/>
              </a:defRPr>
            </a:lvl5pPr>
            <a:lvl6pPr marL="2514600" indent="-228600" defTabSz="0" eaLnBrk="0" fontAlgn="base" hangingPunct="0">
              <a:spcBef>
                <a:spcPct val="0"/>
              </a:spcBef>
              <a:spcAft>
                <a:spcPct val="0"/>
              </a:spcAft>
              <a:tabLst>
                <a:tab pos="723900" algn="l"/>
                <a:tab pos="1447800" algn="l"/>
                <a:tab pos="2171700" algn="l"/>
                <a:tab pos="2895600" algn="l"/>
              </a:tabLst>
              <a:defRPr>
                <a:solidFill>
                  <a:schemeClr val="tx1"/>
                </a:solidFill>
                <a:latin typeface="Arial" charset="0"/>
              </a:defRPr>
            </a:lvl6pPr>
            <a:lvl7pPr marL="2971800" indent="-228600" defTabSz="0" eaLnBrk="0" fontAlgn="base" hangingPunct="0">
              <a:spcBef>
                <a:spcPct val="0"/>
              </a:spcBef>
              <a:spcAft>
                <a:spcPct val="0"/>
              </a:spcAft>
              <a:tabLst>
                <a:tab pos="723900" algn="l"/>
                <a:tab pos="1447800" algn="l"/>
                <a:tab pos="2171700" algn="l"/>
                <a:tab pos="2895600" algn="l"/>
              </a:tabLst>
              <a:defRPr>
                <a:solidFill>
                  <a:schemeClr val="tx1"/>
                </a:solidFill>
                <a:latin typeface="Arial" charset="0"/>
              </a:defRPr>
            </a:lvl7pPr>
            <a:lvl8pPr marL="3429000" indent="-228600" defTabSz="0" eaLnBrk="0" fontAlgn="base" hangingPunct="0">
              <a:spcBef>
                <a:spcPct val="0"/>
              </a:spcBef>
              <a:spcAft>
                <a:spcPct val="0"/>
              </a:spcAft>
              <a:tabLst>
                <a:tab pos="723900" algn="l"/>
                <a:tab pos="1447800" algn="l"/>
                <a:tab pos="2171700" algn="l"/>
                <a:tab pos="2895600" algn="l"/>
              </a:tabLst>
              <a:defRPr>
                <a:solidFill>
                  <a:schemeClr val="tx1"/>
                </a:solidFill>
                <a:latin typeface="Arial" charset="0"/>
              </a:defRPr>
            </a:lvl8pPr>
            <a:lvl9pPr marL="3886200" indent="-228600" defTabSz="0" eaLnBrk="0" fontAlgn="base" hangingPunct="0">
              <a:spcBef>
                <a:spcPct val="0"/>
              </a:spcBef>
              <a:spcAft>
                <a:spcPct val="0"/>
              </a:spcAft>
              <a:tabLst>
                <a:tab pos="723900" algn="l"/>
                <a:tab pos="1447800" algn="l"/>
                <a:tab pos="2171700" algn="l"/>
                <a:tab pos="2895600" algn="l"/>
              </a:tabLst>
              <a:defRPr>
                <a:solidFill>
                  <a:schemeClr val="tx1"/>
                </a:solidFill>
                <a:latin typeface="Arial" charset="0"/>
              </a:defRPr>
            </a:lvl9pPr>
          </a:lstStyle>
          <a:p>
            <a:pPr algn="r">
              <a:lnSpc>
                <a:spcPct val="93000"/>
              </a:lnSpc>
            </a:pPr>
            <a:fld id="{26D51958-6EC5-4DFD-A612-7FFAC483A4AE}" type="slidenum">
              <a:rPr lang="en-US" sz="1300">
                <a:latin typeface="Times New Roman" pitchFamily="18" charset="0"/>
              </a:rPr>
              <a:pPr algn="r">
                <a:lnSpc>
                  <a:spcPct val="93000"/>
                </a:lnSpc>
              </a:pPr>
              <a:t>1</a:t>
            </a:fld>
            <a:endParaRPr lang="en-US" sz="1300">
              <a:latin typeface="Times New Roman" pitchFamily="18" charset="0"/>
            </a:endParaRPr>
          </a:p>
        </p:txBody>
      </p:sp>
      <p:sp>
        <p:nvSpPr>
          <p:cNvPr id="112643" name="SlideImage1"/>
          <p:cNvSpPr>
            <a:spLocks noGrp="1" noRot="1" noChangeAspect="1" noChangeArrowheads="1" noTextEdit="1"/>
          </p:cNvSpPr>
          <p:nvPr>
            <p:ph type="sldImg"/>
          </p:nvPr>
        </p:nvSpPr>
        <p:spPr>
          <a:xfrm>
            <a:off x="2674938" y="569913"/>
            <a:ext cx="3748087" cy="2811462"/>
          </a:xfrm>
          <a:solidFill>
            <a:srgbClr val="FFFFFF"/>
          </a:solidFill>
          <a:ln w="10160">
            <a:solidFill>
              <a:srgbClr val="000000"/>
            </a:solidFill>
            <a:miter lim="800000"/>
            <a:headEnd type="none" w="med" len="med"/>
            <a:tailEnd type="none" w="med" len="med"/>
          </a:ln>
        </p:spPr>
      </p:sp>
      <p:sp>
        <p:nvSpPr>
          <p:cNvPr id="112644" name="NotesText1"/>
          <p:cNvSpPr>
            <a:spLocks noGrp="1" noChangeArrowheads="1"/>
          </p:cNvSpPr>
          <p:nvPr>
            <p:ph type="body" idx="1"/>
          </p:nvPr>
        </p:nvSpPr>
        <p:spPr>
          <a:xfrm>
            <a:off x="909683" y="3561141"/>
            <a:ext cx="7281275" cy="337412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52" tIns="42076" rIns="84152" bIns="42076" anchor="ctr"/>
          <a:lstStyle/>
          <a:p>
            <a:endParaRPr lang="en-CA" smtClean="0">
              <a:latin typeface="Times New Roman" pitchFamily="18" charset="0"/>
            </a:endParaRPr>
          </a:p>
        </p:txBody>
      </p:sp>
    </p:spTree>
    <p:extLst>
      <p:ext uri="{BB962C8B-B14F-4D97-AF65-F5344CB8AC3E}">
        <p14:creationId xmlns:p14="http://schemas.microsoft.com/office/powerpoint/2010/main" xmlns="" val="295434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xfrm>
            <a:off x="2916238" y="530225"/>
            <a:ext cx="3524250" cy="2643188"/>
          </a:xfrm>
        </p:spPr>
      </p:sp>
      <p:sp>
        <p:nvSpPr>
          <p:cNvPr id="439299" name="Rectangle 3"/>
          <p:cNvSpPr>
            <a:spLocks noGrp="1" noChangeArrowheads="1"/>
          </p:cNvSpPr>
          <p:nvPr>
            <p:ph type="body" idx="1"/>
          </p:nvPr>
        </p:nvSpPr>
        <p:spPr>
          <a:xfrm>
            <a:off x="934529" y="3350746"/>
            <a:ext cx="7487673" cy="317374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Times New Roman" pitchFamily="18" charset="0"/>
            </a:endParaRPr>
          </a:p>
        </p:txBody>
      </p:sp>
    </p:spTree>
    <p:extLst>
      <p:ext uri="{BB962C8B-B14F-4D97-AF65-F5344CB8AC3E}">
        <p14:creationId xmlns:p14="http://schemas.microsoft.com/office/powerpoint/2010/main" xmlns="" val="367320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2914650" y="528638"/>
            <a:ext cx="3527425" cy="2644775"/>
          </a:xfrm>
        </p:spPr>
      </p:sp>
      <p:sp>
        <p:nvSpPr>
          <p:cNvPr id="270339" name="Rectangle 3"/>
          <p:cNvSpPr>
            <a:spLocks noGrp="1" noChangeArrowheads="1"/>
          </p:cNvSpPr>
          <p:nvPr>
            <p:ph type="body" idx="1"/>
          </p:nvPr>
        </p:nvSpPr>
        <p:spPr>
          <a:xfrm>
            <a:off x="936437" y="3350746"/>
            <a:ext cx="7483851" cy="317374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Times New Roman" pitchFamily="18" charset="0"/>
            </a:endParaRPr>
          </a:p>
        </p:txBody>
      </p:sp>
    </p:spTree>
    <p:extLst>
      <p:ext uri="{BB962C8B-B14F-4D97-AF65-F5344CB8AC3E}">
        <p14:creationId xmlns:p14="http://schemas.microsoft.com/office/powerpoint/2010/main" xmlns="" val="104687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Peak annual snowpacks show a pronounced sensitivity to warming in wet years and a smaller sensitivity in drier years.</a:t>
            </a: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FEC51A-9B72-1B46-9A50-CCDBA5C2FF51}" type="slidenum">
              <a:rPr lang="en-US" smtClean="0"/>
              <a:pPr>
                <a:defRPr/>
              </a:pPr>
              <a:t>12</a:t>
            </a:fld>
            <a:endParaRPr lang="en-US"/>
          </a:p>
        </p:txBody>
      </p:sp>
    </p:spTree>
    <p:extLst>
      <p:ext uri="{BB962C8B-B14F-4D97-AF65-F5344CB8AC3E}">
        <p14:creationId xmlns:p14="http://schemas.microsoft.com/office/powerpoint/2010/main" xmlns="" val="8533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Peak annual snowpacks show a pronounced sensitivity to warming in wet years and a smaller sensitivity in drier years.</a:t>
            </a:r>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FEC51A-9B72-1B46-9A50-CCDBA5C2FF51}" type="slidenum">
              <a:rPr lang="en-US" smtClean="0"/>
              <a:pPr>
                <a:defRPr/>
              </a:pPr>
              <a:t>13</a:t>
            </a:fld>
            <a:endParaRPr lang="en-US"/>
          </a:p>
        </p:txBody>
      </p:sp>
    </p:spTree>
    <p:extLst>
      <p:ext uri="{BB962C8B-B14F-4D97-AF65-F5344CB8AC3E}">
        <p14:creationId xmlns:p14="http://schemas.microsoft.com/office/powerpoint/2010/main" xmlns="" val="75927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2994" name="Group 2"/>
          <p:cNvGrpSpPr>
            <a:grpSpLocks/>
          </p:cNvGrpSpPr>
          <p:nvPr/>
        </p:nvGrpSpPr>
        <p:grpSpPr bwMode="auto">
          <a:xfrm>
            <a:off x="0" y="1568450"/>
            <a:ext cx="10083800" cy="5991225"/>
            <a:chOff x="0" y="896"/>
            <a:chExt cx="5762" cy="3424"/>
          </a:xfrm>
        </p:grpSpPr>
        <p:grpSp>
          <p:nvGrpSpPr>
            <p:cNvPr id="212995" name="Group 3"/>
            <p:cNvGrpSpPr>
              <a:grpSpLocks/>
            </p:cNvGrpSpPr>
            <p:nvPr userDrawn="1"/>
          </p:nvGrpSpPr>
          <p:grpSpPr bwMode="auto">
            <a:xfrm>
              <a:off x="20" y="896"/>
              <a:ext cx="5742" cy="3424"/>
              <a:chOff x="20" y="896"/>
              <a:chExt cx="5742" cy="3424"/>
            </a:xfrm>
          </p:grpSpPr>
          <p:sp>
            <p:nvSpPr>
              <p:cNvPr id="212996"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2997"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2998"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2999"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0"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1"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2"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3"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4"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5"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6"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7"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008"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grpSp>
        <p:grpSp>
          <p:nvGrpSpPr>
            <p:cNvPr id="213009" name="Group 17"/>
            <p:cNvGrpSpPr>
              <a:grpSpLocks/>
            </p:cNvGrpSpPr>
            <p:nvPr userDrawn="1"/>
          </p:nvGrpSpPr>
          <p:grpSpPr bwMode="auto">
            <a:xfrm>
              <a:off x="0" y="2291"/>
              <a:ext cx="1385" cy="1702"/>
              <a:chOff x="0" y="2291"/>
              <a:chExt cx="1385" cy="1702"/>
            </a:xfrm>
          </p:grpSpPr>
          <p:sp>
            <p:nvSpPr>
              <p:cNvPr id="21301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1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2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3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4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5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6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1307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7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8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09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0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1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2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3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313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4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314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13142"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13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3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grpSp>
      </p:grpSp>
      <p:sp>
        <p:nvSpPr>
          <p:cNvPr id="213145" name="Rectangle 153"/>
          <p:cNvSpPr>
            <a:spLocks noGrp="1" noChangeArrowheads="1"/>
          </p:cNvSpPr>
          <p:nvPr>
            <p:ph type="ctrTitle" sz="quarter"/>
          </p:nvPr>
        </p:nvSpPr>
        <p:spPr>
          <a:xfrm>
            <a:off x="755650" y="1949450"/>
            <a:ext cx="8569325" cy="1914525"/>
          </a:xfrm>
        </p:spPr>
        <p:txBody>
          <a:bodyPr anchor="b" anchorCtr="1"/>
          <a:lstStyle>
            <a:lvl1pPr>
              <a:defRPr sz="6000"/>
            </a:lvl1pPr>
          </a:lstStyle>
          <a:p>
            <a:pPr lvl="0"/>
            <a:r>
              <a:rPr lang="en-CA" noProof="0" smtClean="0"/>
              <a:t>Click to edit Master title style</a:t>
            </a:r>
          </a:p>
        </p:txBody>
      </p:sp>
      <p:sp>
        <p:nvSpPr>
          <p:cNvPr id="213146" name="Rectangle 154"/>
          <p:cNvSpPr>
            <a:spLocks noGrp="1" noChangeArrowheads="1"/>
          </p:cNvSpPr>
          <p:nvPr>
            <p:ph type="subTitle" sz="quarter" idx="1"/>
          </p:nvPr>
        </p:nvSpPr>
        <p:spPr>
          <a:xfrm>
            <a:off x="1512888" y="4283075"/>
            <a:ext cx="7056437" cy="1931988"/>
          </a:xfrm>
        </p:spPr>
        <p:txBody>
          <a:bodyPr/>
          <a:lstStyle>
            <a:lvl1pPr marL="0" indent="0" algn="ctr">
              <a:buFont typeface="Arial" charset="0"/>
              <a:buNone/>
              <a:defRPr/>
            </a:lvl1pPr>
          </a:lstStyle>
          <a:p>
            <a:pPr lvl="0"/>
            <a:r>
              <a:rPr lang="en-CA" noProof="0" smtClean="0"/>
              <a:t>Click to edit Master subtitle style</a:t>
            </a:r>
          </a:p>
        </p:txBody>
      </p:sp>
      <p:sp>
        <p:nvSpPr>
          <p:cNvPr id="213147" name="Rectangle 155"/>
          <p:cNvSpPr>
            <a:spLocks noGrp="1" noChangeArrowheads="1"/>
          </p:cNvSpPr>
          <p:nvPr>
            <p:ph type="dt" sz="quarter" idx="2"/>
          </p:nvPr>
        </p:nvSpPr>
        <p:spPr>
          <a:xfrm>
            <a:off x="336550" y="6888163"/>
            <a:ext cx="2519363" cy="503237"/>
          </a:xfrm>
        </p:spPr>
        <p:txBody>
          <a:bodyPr/>
          <a:lstStyle>
            <a:lvl1pPr>
              <a:defRPr>
                <a:effectLst>
                  <a:outerShdw blurRad="38100" dist="38100" dir="2700000" algn="tl">
                    <a:srgbClr val="000000"/>
                  </a:outerShdw>
                </a:effectLst>
                <a:latin typeface="+mn-lt"/>
              </a:defRPr>
            </a:lvl1pPr>
          </a:lstStyle>
          <a:p>
            <a:fld id="{E2B2F2DB-CE2E-44B4-BC27-DE2C8AFC74A0}" type="datetimeFigureOut">
              <a:rPr lang="en-US"/>
              <a:pPr/>
              <a:t>3/6/2015</a:t>
            </a:fld>
            <a:endParaRPr lang="en-CA"/>
          </a:p>
        </p:txBody>
      </p:sp>
      <p:sp>
        <p:nvSpPr>
          <p:cNvPr id="213148" name="Rectangle 156"/>
          <p:cNvSpPr>
            <a:spLocks noGrp="1" noChangeArrowheads="1"/>
          </p:cNvSpPr>
          <p:nvPr>
            <p:ph type="ftr" sz="quarter" idx="3"/>
          </p:nvPr>
        </p:nvSpPr>
        <p:spPr>
          <a:xfrm>
            <a:off x="3444875" y="6888163"/>
            <a:ext cx="3190875" cy="503237"/>
          </a:xfrm>
        </p:spPr>
        <p:txBody>
          <a:bodyPr/>
          <a:lstStyle>
            <a:lvl1pPr>
              <a:defRPr>
                <a:effectLst>
                  <a:outerShdw blurRad="38100" dist="38100" dir="2700000" algn="tl">
                    <a:srgbClr val="000000"/>
                  </a:outerShdw>
                </a:effectLst>
                <a:latin typeface="+mn-lt"/>
              </a:defRPr>
            </a:lvl1pPr>
          </a:lstStyle>
          <a:p>
            <a:endParaRPr lang="en-CA"/>
          </a:p>
        </p:txBody>
      </p:sp>
      <p:sp>
        <p:nvSpPr>
          <p:cNvPr id="213149" name="Rectangle 157"/>
          <p:cNvSpPr>
            <a:spLocks noGrp="1" noChangeArrowheads="1"/>
          </p:cNvSpPr>
          <p:nvPr>
            <p:ph type="sldNum" sz="quarter" idx="4"/>
          </p:nvPr>
        </p:nvSpPr>
        <p:spPr>
          <a:xfrm>
            <a:off x="7224713" y="6888163"/>
            <a:ext cx="2519362" cy="503237"/>
          </a:xfrm>
        </p:spPr>
        <p:txBody>
          <a:bodyPr/>
          <a:lstStyle>
            <a:lvl1pPr>
              <a:defRPr>
                <a:effectLst>
                  <a:outerShdw blurRad="38100" dist="38100" dir="2700000" algn="tl">
                    <a:srgbClr val="000000"/>
                  </a:outerShdw>
                </a:effectLst>
                <a:latin typeface="+mn-lt"/>
              </a:defRPr>
            </a:lvl1pPr>
          </a:lstStyle>
          <a:p>
            <a:fld id="{21D28B09-A08B-4BCB-9000-A55866720BA7}"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E77474E8-1848-4791-A285-982ECED46B28}" type="datetimeFigureOut">
              <a:rPr lang="en-US"/>
              <a:pPr/>
              <a:t>3/6/2015</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00CF4A1E-BC09-4084-A049-FAED20F2D02B}" type="slidenum">
              <a:rPr lang="en-CA"/>
              <a:pPr/>
              <a:t>‹#›</a:t>
            </a:fld>
            <a:endParaRPr lang="en-CA"/>
          </a:p>
        </p:txBody>
      </p:sp>
    </p:spTree>
    <p:extLst>
      <p:ext uri="{BB962C8B-B14F-4D97-AF65-F5344CB8AC3E}">
        <p14:creationId xmlns:p14="http://schemas.microsoft.com/office/powerpoint/2010/main" xmlns="" val="263822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4575" y="252413"/>
            <a:ext cx="2354263" cy="64706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31788" y="252413"/>
            <a:ext cx="6910387" cy="647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FB725A07-8AD7-45C6-B500-86D3FED1B530}" type="datetimeFigureOut">
              <a:rPr lang="en-US"/>
              <a:pPr/>
              <a:t>3/6/2015</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E9306BCE-5F20-40D7-B5F3-B110E204E98A}" type="slidenum">
              <a:rPr lang="en-CA"/>
              <a:pPr/>
              <a:t>‹#›</a:t>
            </a:fld>
            <a:endParaRPr lang="en-CA"/>
          </a:p>
        </p:txBody>
      </p:sp>
    </p:spTree>
    <p:extLst>
      <p:ext uri="{BB962C8B-B14F-4D97-AF65-F5344CB8AC3E}">
        <p14:creationId xmlns:p14="http://schemas.microsoft.com/office/powerpoint/2010/main" xmlns="" val="365478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252413"/>
            <a:ext cx="9417050" cy="12588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31788" y="1763713"/>
            <a:ext cx="4632325" cy="495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16513" y="1763713"/>
            <a:ext cx="4632325" cy="495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331788" y="6884988"/>
            <a:ext cx="2524125" cy="523875"/>
          </a:xfrm>
        </p:spPr>
        <p:txBody>
          <a:bodyPr/>
          <a:lstStyle>
            <a:lvl1pPr>
              <a:defRPr/>
            </a:lvl1pPr>
          </a:lstStyle>
          <a:p>
            <a:fld id="{8F795BF3-C533-4A0C-8EDF-7CC974F64279}" type="datetimeFigureOut">
              <a:rPr lang="en-US"/>
              <a:pPr/>
              <a:t>3/6/2015</a:t>
            </a:fld>
            <a:endParaRPr lang="en-CA"/>
          </a:p>
        </p:txBody>
      </p:sp>
      <p:sp>
        <p:nvSpPr>
          <p:cNvPr id="6" name="Footer Placeholder 5"/>
          <p:cNvSpPr>
            <a:spLocks noGrp="1"/>
          </p:cNvSpPr>
          <p:nvPr>
            <p:ph type="ftr" sz="quarter" idx="11"/>
          </p:nvPr>
        </p:nvSpPr>
        <p:spPr>
          <a:xfrm>
            <a:off x="3444875" y="6884988"/>
            <a:ext cx="3190875" cy="523875"/>
          </a:xfrm>
        </p:spPr>
        <p:txBody>
          <a:bodyPr/>
          <a:lstStyle>
            <a:lvl1pPr>
              <a:defRPr/>
            </a:lvl1pPr>
          </a:lstStyle>
          <a:p>
            <a:endParaRPr lang="en-CA"/>
          </a:p>
        </p:txBody>
      </p:sp>
      <p:sp>
        <p:nvSpPr>
          <p:cNvPr id="7" name="Slide Number Placeholder 6"/>
          <p:cNvSpPr>
            <a:spLocks noGrp="1"/>
          </p:cNvSpPr>
          <p:nvPr>
            <p:ph type="sldNum" sz="quarter" idx="12"/>
          </p:nvPr>
        </p:nvSpPr>
        <p:spPr>
          <a:xfrm>
            <a:off x="7224713" y="6884988"/>
            <a:ext cx="2524125" cy="523875"/>
          </a:xfrm>
        </p:spPr>
        <p:txBody>
          <a:bodyPr/>
          <a:lstStyle>
            <a:lvl1pPr>
              <a:defRPr/>
            </a:lvl1pPr>
          </a:lstStyle>
          <a:p>
            <a:fld id="{DA5E493F-51BB-4A90-ABA6-31D88F6CD860}" type="slidenum">
              <a:rPr lang="en-CA"/>
              <a:pPr/>
              <a:t>‹#›</a:t>
            </a:fld>
            <a:endParaRPr lang="en-CA"/>
          </a:p>
        </p:txBody>
      </p:sp>
    </p:spTree>
    <p:extLst>
      <p:ext uri="{BB962C8B-B14F-4D97-AF65-F5344CB8AC3E}">
        <p14:creationId xmlns:p14="http://schemas.microsoft.com/office/powerpoint/2010/main" xmlns="" val="80987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252413"/>
            <a:ext cx="9417050" cy="1258887"/>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331788" y="1763713"/>
            <a:ext cx="4632325" cy="495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16513" y="1763713"/>
            <a:ext cx="4632325"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116513" y="4319588"/>
            <a:ext cx="4632325"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331788" y="6884988"/>
            <a:ext cx="2524125" cy="523875"/>
          </a:xfrm>
        </p:spPr>
        <p:txBody>
          <a:bodyPr/>
          <a:lstStyle>
            <a:lvl1pPr>
              <a:defRPr/>
            </a:lvl1pPr>
          </a:lstStyle>
          <a:p>
            <a:fld id="{DA708A16-3583-488E-B343-4ADBF7C35ACD}" type="datetimeFigureOut">
              <a:rPr lang="en-US"/>
              <a:pPr/>
              <a:t>3/6/2015</a:t>
            </a:fld>
            <a:endParaRPr lang="en-CA"/>
          </a:p>
        </p:txBody>
      </p:sp>
      <p:sp>
        <p:nvSpPr>
          <p:cNvPr id="7" name="Footer Placeholder 6"/>
          <p:cNvSpPr>
            <a:spLocks noGrp="1"/>
          </p:cNvSpPr>
          <p:nvPr>
            <p:ph type="ftr" sz="quarter" idx="11"/>
          </p:nvPr>
        </p:nvSpPr>
        <p:spPr>
          <a:xfrm>
            <a:off x="3444875" y="6884988"/>
            <a:ext cx="3190875" cy="523875"/>
          </a:xfrm>
        </p:spPr>
        <p:txBody>
          <a:bodyPr/>
          <a:lstStyle>
            <a:lvl1pPr>
              <a:defRPr/>
            </a:lvl1pPr>
          </a:lstStyle>
          <a:p>
            <a:endParaRPr lang="en-CA"/>
          </a:p>
        </p:txBody>
      </p:sp>
      <p:sp>
        <p:nvSpPr>
          <p:cNvPr id="8" name="Slide Number Placeholder 7"/>
          <p:cNvSpPr>
            <a:spLocks noGrp="1"/>
          </p:cNvSpPr>
          <p:nvPr>
            <p:ph type="sldNum" sz="quarter" idx="12"/>
          </p:nvPr>
        </p:nvSpPr>
        <p:spPr>
          <a:xfrm>
            <a:off x="7224713" y="6884988"/>
            <a:ext cx="2524125" cy="523875"/>
          </a:xfrm>
        </p:spPr>
        <p:txBody>
          <a:bodyPr/>
          <a:lstStyle>
            <a:lvl1pPr>
              <a:defRPr/>
            </a:lvl1pPr>
          </a:lstStyle>
          <a:p>
            <a:fld id="{67022AAD-80CD-419D-9D84-E6625FCF3B41}" type="slidenum">
              <a:rPr lang="en-CA"/>
              <a:pPr/>
              <a:t>‹#›</a:t>
            </a:fld>
            <a:endParaRPr lang="en-CA"/>
          </a:p>
        </p:txBody>
      </p:sp>
    </p:spTree>
    <p:extLst>
      <p:ext uri="{BB962C8B-B14F-4D97-AF65-F5344CB8AC3E}">
        <p14:creationId xmlns:p14="http://schemas.microsoft.com/office/powerpoint/2010/main" xmlns="" val="1713997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31788" y="252413"/>
            <a:ext cx="9417050" cy="1258887"/>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331788" y="1763713"/>
            <a:ext cx="4632325"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116513" y="1763713"/>
            <a:ext cx="4632325"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331788" y="4319588"/>
            <a:ext cx="4632325"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5116513" y="4319588"/>
            <a:ext cx="4632325"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331788" y="6884988"/>
            <a:ext cx="2524125" cy="523875"/>
          </a:xfrm>
        </p:spPr>
        <p:txBody>
          <a:bodyPr/>
          <a:lstStyle>
            <a:lvl1pPr>
              <a:defRPr/>
            </a:lvl1pPr>
          </a:lstStyle>
          <a:p>
            <a:fld id="{56B1A84E-A441-49D5-98D3-F16E7AC89A94}" type="datetimeFigureOut">
              <a:rPr lang="en-US"/>
              <a:pPr/>
              <a:t>3/6/2015</a:t>
            </a:fld>
            <a:endParaRPr lang="en-CA"/>
          </a:p>
        </p:txBody>
      </p:sp>
      <p:sp>
        <p:nvSpPr>
          <p:cNvPr id="8" name="Footer Placeholder 7"/>
          <p:cNvSpPr>
            <a:spLocks noGrp="1"/>
          </p:cNvSpPr>
          <p:nvPr>
            <p:ph type="ftr" sz="quarter" idx="11"/>
          </p:nvPr>
        </p:nvSpPr>
        <p:spPr>
          <a:xfrm>
            <a:off x="3444875" y="6884988"/>
            <a:ext cx="3190875" cy="523875"/>
          </a:xfrm>
        </p:spPr>
        <p:txBody>
          <a:bodyPr/>
          <a:lstStyle>
            <a:lvl1pPr>
              <a:defRPr/>
            </a:lvl1pPr>
          </a:lstStyle>
          <a:p>
            <a:endParaRPr lang="en-CA"/>
          </a:p>
        </p:txBody>
      </p:sp>
      <p:sp>
        <p:nvSpPr>
          <p:cNvPr id="9" name="Slide Number Placeholder 8"/>
          <p:cNvSpPr>
            <a:spLocks noGrp="1"/>
          </p:cNvSpPr>
          <p:nvPr>
            <p:ph type="sldNum" sz="quarter" idx="12"/>
          </p:nvPr>
        </p:nvSpPr>
        <p:spPr>
          <a:xfrm>
            <a:off x="7224713" y="6884988"/>
            <a:ext cx="2524125" cy="523875"/>
          </a:xfrm>
        </p:spPr>
        <p:txBody>
          <a:bodyPr/>
          <a:lstStyle>
            <a:lvl1pPr>
              <a:defRPr/>
            </a:lvl1pPr>
          </a:lstStyle>
          <a:p>
            <a:fld id="{B9BD9B81-2C96-4A1B-AB90-AB65B3090D5C}" type="slidenum">
              <a:rPr lang="en-CA"/>
              <a:pPr/>
              <a:t>‹#›</a:t>
            </a:fld>
            <a:endParaRPr lang="en-CA"/>
          </a:p>
        </p:txBody>
      </p:sp>
    </p:spTree>
    <p:extLst>
      <p:ext uri="{BB962C8B-B14F-4D97-AF65-F5344CB8AC3E}">
        <p14:creationId xmlns:p14="http://schemas.microsoft.com/office/powerpoint/2010/main" xmlns="" val="333715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44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F3A14C0D-186D-4FF4-A6C1-541376FAE1A5}" type="datetimeFigureOut">
              <a:rPr lang="en-US"/>
              <a:pPr/>
              <a:t>3/6/2015</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EBC1CCC8-B37E-47C6-917C-57B46F403D5E}" type="slidenum">
              <a:rPr lang="en-CA"/>
              <a:pPr/>
              <a:t>‹#›</a:t>
            </a:fld>
            <a:endParaRPr lang="en-CA"/>
          </a:p>
        </p:txBody>
      </p:sp>
    </p:spTree>
    <p:extLst>
      <p:ext uri="{BB962C8B-B14F-4D97-AF65-F5344CB8AC3E}">
        <p14:creationId xmlns:p14="http://schemas.microsoft.com/office/powerpoint/2010/main" xmlns="" val="123248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1189457-9791-40C9-9D83-6F5B84CC5961}" type="datetimeFigureOut">
              <a:rPr lang="en-US"/>
              <a:pPr/>
              <a:t>3/6/2015</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7CF1FD7-166F-42B4-A593-22D1D7E34382}" type="slidenum">
              <a:rPr lang="en-CA"/>
              <a:pPr/>
              <a:t>‹#›</a:t>
            </a:fld>
            <a:endParaRPr lang="en-CA"/>
          </a:p>
        </p:txBody>
      </p:sp>
    </p:spTree>
    <p:extLst>
      <p:ext uri="{BB962C8B-B14F-4D97-AF65-F5344CB8AC3E}">
        <p14:creationId xmlns:p14="http://schemas.microsoft.com/office/powerpoint/2010/main" xmlns="" val="15328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31788" y="1763713"/>
            <a:ext cx="4632325"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16513" y="1763713"/>
            <a:ext cx="4632325" cy="4959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4FF2152C-46FF-429B-92A1-3F073263382B}" type="datetimeFigureOut">
              <a:rPr lang="en-US"/>
              <a:pPr/>
              <a:t>3/6/2015</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AE3312AE-2E4B-4ABE-BF14-0AE454C3A3AF}" type="slidenum">
              <a:rPr lang="en-CA"/>
              <a:pPr/>
              <a:t>‹#›</a:t>
            </a:fld>
            <a:endParaRPr lang="en-CA"/>
          </a:p>
        </p:txBody>
      </p:sp>
    </p:spTree>
    <p:extLst>
      <p:ext uri="{BB962C8B-B14F-4D97-AF65-F5344CB8AC3E}">
        <p14:creationId xmlns:p14="http://schemas.microsoft.com/office/powerpoint/2010/main" xmlns="" val="316903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2BDDBD3D-39AB-4F4D-A1FF-9F1511E89093}" type="datetimeFigureOut">
              <a:rPr lang="en-US"/>
              <a:pPr/>
              <a:t>3/6/2015</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A3AAA347-84F2-46F9-B1CD-F2147D41D03B}" type="slidenum">
              <a:rPr lang="en-CA"/>
              <a:pPr/>
              <a:t>‹#›</a:t>
            </a:fld>
            <a:endParaRPr lang="en-CA"/>
          </a:p>
        </p:txBody>
      </p:sp>
    </p:spTree>
    <p:extLst>
      <p:ext uri="{BB962C8B-B14F-4D97-AF65-F5344CB8AC3E}">
        <p14:creationId xmlns:p14="http://schemas.microsoft.com/office/powerpoint/2010/main" xmlns="" val="63406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15122890-58CC-45EC-AC4D-796BE2A33D96}" type="datetimeFigureOut">
              <a:rPr lang="en-US"/>
              <a:pPr/>
              <a:t>3/6/2015</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645BC9B6-2D3C-4FEC-81CB-D1263213CD32}" type="slidenum">
              <a:rPr lang="en-CA"/>
              <a:pPr/>
              <a:t>‹#›</a:t>
            </a:fld>
            <a:endParaRPr lang="en-CA"/>
          </a:p>
        </p:txBody>
      </p:sp>
    </p:spTree>
    <p:extLst>
      <p:ext uri="{BB962C8B-B14F-4D97-AF65-F5344CB8AC3E}">
        <p14:creationId xmlns:p14="http://schemas.microsoft.com/office/powerpoint/2010/main" xmlns="" val="317336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7032F2-AB08-4497-ADE9-4EAF543CB902}" type="datetimeFigureOut">
              <a:rPr lang="en-US"/>
              <a:pPr/>
              <a:t>3/6/2015</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8F443190-AD43-4F8E-9211-05495F32BDDD}" type="slidenum">
              <a:rPr lang="en-CA"/>
              <a:pPr/>
              <a:t>‹#›</a:t>
            </a:fld>
            <a:endParaRPr lang="en-CA"/>
          </a:p>
        </p:txBody>
      </p:sp>
    </p:spTree>
    <p:extLst>
      <p:ext uri="{BB962C8B-B14F-4D97-AF65-F5344CB8AC3E}">
        <p14:creationId xmlns:p14="http://schemas.microsoft.com/office/powerpoint/2010/main" xmlns="" val="56595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722641-5481-4399-A4F1-5D3065E553CA}" type="datetimeFigureOut">
              <a:rPr lang="en-US"/>
              <a:pPr/>
              <a:t>3/6/2015</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14DA6ACD-3A5E-46F5-95C6-CF0CA30094EB}" type="slidenum">
              <a:rPr lang="en-CA"/>
              <a:pPr/>
              <a:t>‹#›</a:t>
            </a:fld>
            <a:endParaRPr lang="en-CA"/>
          </a:p>
        </p:txBody>
      </p:sp>
    </p:spTree>
    <p:extLst>
      <p:ext uri="{BB962C8B-B14F-4D97-AF65-F5344CB8AC3E}">
        <p14:creationId xmlns:p14="http://schemas.microsoft.com/office/powerpoint/2010/main" xmlns="" val="40186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BEF70D-75C2-4B0D-BF59-137E8EE3782B}" type="datetimeFigureOut">
              <a:rPr lang="en-US"/>
              <a:pPr/>
              <a:t>3/6/2015</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6F7DD9F6-8C3A-480F-B482-68D72DFC10B5}" type="slidenum">
              <a:rPr lang="en-CA"/>
              <a:pPr/>
              <a:t>‹#›</a:t>
            </a:fld>
            <a:endParaRPr lang="en-CA"/>
          </a:p>
        </p:txBody>
      </p:sp>
    </p:spTree>
    <p:extLst>
      <p:ext uri="{BB962C8B-B14F-4D97-AF65-F5344CB8AC3E}">
        <p14:creationId xmlns:p14="http://schemas.microsoft.com/office/powerpoint/2010/main" xmlns="" val="259972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11970" name="Group 2"/>
          <p:cNvGrpSpPr>
            <a:grpSpLocks/>
          </p:cNvGrpSpPr>
          <p:nvPr/>
        </p:nvGrpSpPr>
        <p:grpSpPr bwMode="auto">
          <a:xfrm>
            <a:off x="0" y="1568450"/>
            <a:ext cx="10083800" cy="5991225"/>
            <a:chOff x="0" y="896"/>
            <a:chExt cx="5762" cy="3424"/>
          </a:xfrm>
        </p:grpSpPr>
        <p:grpSp>
          <p:nvGrpSpPr>
            <p:cNvPr id="211971" name="Group 3"/>
            <p:cNvGrpSpPr>
              <a:grpSpLocks/>
            </p:cNvGrpSpPr>
            <p:nvPr userDrawn="1"/>
          </p:nvGrpSpPr>
          <p:grpSpPr bwMode="auto">
            <a:xfrm>
              <a:off x="20" y="896"/>
              <a:ext cx="5742" cy="3424"/>
              <a:chOff x="20" y="896"/>
              <a:chExt cx="5742" cy="3424"/>
            </a:xfrm>
          </p:grpSpPr>
          <p:sp>
            <p:nvSpPr>
              <p:cNvPr id="21197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7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8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8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8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8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198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grpSp>
        <p:grpSp>
          <p:nvGrpSpPr>
            <p:cNvPr id="211985" name="Group 17"/>
            <p:cNvGrpSpPr>
              <a:grpSpLocks/>
            </p:cNvGrpSpPr>
            <p:nvPr userDrawn="1"/>
          </p:nvGrpSpPr>
          <p:grpSpPr bwMode="auto">
            <a:xfrm>
              <a:off x="0" y="2291"/>
              <a:ext cx="1385" cy="1702"/>
              <a:chOff x="0" y="2291"/>
              <a:chExt cx="1385" cy="1702"/>
            </a:xfrm>
          </p:grpSpPr>
          <p:sp>
            <p:nvSpPr>
              <p:cNvPr id="211986"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87"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88"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89"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0"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1"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2"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3"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4"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5"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6"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7"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8"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1999"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0"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1"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2"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3"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4"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5"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6"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7"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8"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09"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0"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1"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2"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3"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4"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5"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6"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7"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8"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19"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0"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1"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2"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3"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4"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5"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6"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7"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8"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29"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0"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1"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2"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3"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4"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5"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6"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7"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8"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39"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0"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1"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2"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3"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4"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5"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6"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7"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8"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12050"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1"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2"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3"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4"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5"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6"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7"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8"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59"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0"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1"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2"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3"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4"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5"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6"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7"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8"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69"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0"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1"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2"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3"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4"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5"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6"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7"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8"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79"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0"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1"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2"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3"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4"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5"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6"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7"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8"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89"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0"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1"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2"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3"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4"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5"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6"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7"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8"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099"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0"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1"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2"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3"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4"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5"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CA"/>
              </a:p>
            </p:txBody>
          </p:sp>
          <p:sp>
            <p:nvSpPr>
              <p:cNvPr id="212115"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16"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21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12118"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1211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sp>
            <p:nvSpPr>
              <p:cNvPr id="2121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CA"/>
              </a:p>
            </p:txBody>
          </p:sp>
        </p:grpSp>
      </p:grpSp>
      <p:sp>
        <p:nvSpPr>
          <p:cNvPr id="212121" name="Rectangle 153"/>
          <p:cNvSpPr>
            <a:spLocks noGrp="1" noRot="1" noChangeArrowheads="1"/>
          </p:cNvSpPr>
          <p:nvPr>
            <p:ph type="title"/>
          </p:nvPr>
        </p:nvSpPr>
        <p:spPr bwMode="auto">
          <a:xfrm>
            <a:off x="331788" y="252413"/>
            <a:ext cx="9417050"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0794" tIns="50397" rIns="100794" bIns="50397" numCol="1" anchor="ctr" anchorCtr="0" compatLnSpc="1">
            <a:prstTxWarp prst="textNoShape">
              <a:avLst/>
            </a:prstTxWarp>
          </a:bodyPr>
          <a:lstStyle/>
          <a:p>
            <a:pPr lvl="0"/>
            <a:r>
              <a:rPr lang="en-CA" smtClean="0"/>
              <a:t>Click to edit Master title style</a:t>
            </a:r>
          </a:p>
        </p:txBody>
      </p:sp>
      <p:sp>
        <p:nvSpPr>
          <p:cNvPr id="212122" name="Rectangle 154"/>
          <p:cNvSpPr>
            <a:spLocks noGrp="1" noChangeArrowheads="1"/>
          </p:cNvSpPr>
          <p:nvPr>
            <p:ph type="dt" sz="half" idx="2"/>
          </p:nvPr>
        </p:nvSpPr>
        <p:spPr bwMode="auto">
          <a:xfrm>
            <a:off x="331788" y="6884988"/>
            <a:ext cx="252412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0794" tIns="50397" rIns="100794" bIns="50397" numCol="1" anchor="t" anchorCtr="0" compatLnSpc="1">
            <a:prstTxWarp prst="textNoShape">
              <a:avLst/>
            </a:prstTxWarp>
          </a:bodyPr>
          <a:lstStyle>
            <a:lvl1pPr defTabSz="1008063" eaLnBrk="1" hangingPunct="1">
              <a:defRPr sz="1100"/>
            </a:lvl1pPr>
          </a:lstStyle>
          <a:p>
            <a:fld id="{D3B862FD-5C76-47C8-8C2B-1AEC46D03802}" type="datetimeFigureOut">
              <a:rPr lang="en-US"/>
              <a:pPr/>
              <a:t>3/6/2015</a:t>
            </a:fld>
            <a:endParaRPr lang="en-CA"/>
          </a:p>
        </p:txBody>
      </p:sp>
      <p:sp>
        <p:nvSpPr>
          <p:cNvPr id="212123" name="Rectangle 155"/>
          <p:cNvSpPr>
            <a:spLocks noGrp="1" noChangeArrowheads="1"/>
          </p:cNvSpPr>
          <p:nvPr>
            <p:ph type="ftr" sz="quarter" idx="3"/>
          </p:nvPr>
        </p:nvSpPr>
        <p:spPr bwMode="auto">
          <a:xfrm>
            <a:off x="3444875" y="6884988"/>
            <a:ext cx="319087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0794" tIns="50397" rIns="100794" bIns="50397" numCol="1" anchor="t" anchorCtr="0" compatLnSpc="1">
            <a:prstTxWarp prst="textNoShape">
              <a:avLst/>
            </a:prstTxWarp>
          </a:bodyPr>
          <a:lstStyle>
            <a:lvl1pPr algn="ctr" defTabSz="1008063" eaLnBrk="1" hangingPunct="1">
              <a:defRPr sz="1100"/>
            </a:lvl1pPr>
          </a:lstStyle>
          <a:p>
            <a:endParaRPr lang="en-CA"/>
          </a:p>
        </p:txBody>
      </p:sp>
      <p:sp>
        <p:nvSpPr>
          <p:cNvPr id="212124" name="Rectangle 156"/>
          <p:cNvSpPr>
            <a:spLocks noGrp="1" noChangeArrowheads="1"/>
          </p:cNvSpPr>
          <p:nvPr>
            <p:ph type="sldNum" sz="quarter" idx="4"/>
          </p:nvPr>
        </p:nvSpPr>
        <p:spPr bwMode="auto">
          <a:xfrm>
            <a:off x="7224713" y="6884988"/>
            <a:ext cx="252412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0794" tIns="50397" rIns="100794" bIns="50397" numCol="1" anchor="t" anchorCtr="0" compatLnSpc="1">
            <a:prstTxWarp prst="textNoShape">
              <a:avLst/>
            </a:prstTxWarp>
          </a:bodyPr>
          <a:lstStyle>
            <a:lvl1pPr algn="r" defTabSz="1008063" eaLnBrk="1" hangingPunct="1">
              <a:defRPr sz="1100"/>
            </a:lvl1pPr>
          </a:lstStyle>
          <a:p>
            <a:fld id="{76D41153-0E0F-4566-8796-AFC3FBDA558A}" type="slidenum">
              <a:rPr lang="en-CA"/>
              <a:pPr/>
              <a:t>‹#›</a:t>
            </a:fld>
            <a:endParaRPr lang="en-CA"/>
          </a:p>
        </p:txBody>
      </p:sp>
      <p:sp>
        <p:nvSpPr>
          <p:cNvPr id="212125" name="Rectangle 157"/>
          <p:cNvSpPr>
            <a:spLocks noGrp="1" noRot="1" noChangeArrowheads="1"/>
          </p:cNvSpPr>
          <p:nvPr>
            <p:ph type="body" idx="1"/>
          </p:nvPr>
        </p:nvSpPr>
        <p:spPr bwMode="auto">
          <a:xfrm>
            <a:off x="331788" y="1763713"/>
            <a:ext cx="9417050" cy="4959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0794" tIns="50397" rIns="100794" bIns="50397"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Lst>
  <p:txStyles>
    <p:titleStyle>
      <a:lvl1pPr algn="ctr" defTabSz="1008063" rtl="0" fontAlgn="base">
        <a:spcBef>
          <a:spcPct val="0"/>
        </a:spcBef>
        <a:spcAft>
          <a:spcPct val="0"/>
        </a:spcAft>
        <a:defRPr sz="4900">
          <a:solidFill>
            <a:schemeClr val="tx2"/>
          </a:solidFill>
          <a:effectLst>
            <a:outerShdw blurRad="38100" dist="38100" dir="2700000" algn="tl">
              <a:srgbClr val="000000"/>
            </a:outerShdw>
          </a:effectLst>
          <a:latin typeface="+mj-lt"/>
          <a:ea typeface="+mj-ea"/>
          <a:cs typeface="+mj-cs"/>
        </a:defRPr>
      </a:lvl1pPr>
      <a:lvl2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2pPr>
      <a:lvl3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3pPr>
      <a:lvl4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4pPr>
      <a:lvl5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5pPr>
      <a:lvl6pPr marL="4572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6pPr>
      <a:lvl7pPr marL="9144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7pPr>
      <a:lvl8pPr marL="13716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8pPr>
      <a:lvl9pPr marL="18288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pitchFamily="34" charset="0"/>
        </a:defRPr>
      </a:lvl9pPr>
    </p:titleStyle>
    <p:bodyStyle>
      <a:lvl1pPr marL="377825" indent="-377825" algn="l" defTabSz="1008063" rtl="0" fontAlgn="base">
        <a:spcBef>
          <a:spcPct val="20000"/>
        </a:spcBef>
        <a:spcAft>
          <a:spcPct val="0"/>
        </a:spcAft>
        <a:buClr>
          <a:schemeClr val="hlink"/>
        </a:buClr>
        <a:buSzPct val="80000"/>
        <a:buFont typeface="Arial" charset="0"/>
        <a:buChar char="►"/>
        <a:defRPr sz="3500">
          <a:solidFill>
            <a:schemeClr val="tx1"/>
          </a:solidFill>
          <a:effectLst>
            <a:outerShdw blurRad="38100" dist="38100" dir="2700000" algn="tl">
              <a:srgbClr val="000000"/>
            </a:outerShdw>
          </a:effectLst>
          <a:latin typeface="+mn-lt"/>
          <a:ea typeface="+mn-ea"/>
          <a:cs typeface="+mn-cs"/>
        </a:defRPr>
      </a:lvl1pPr>
      <a:lvl2pPr marL="819150" indent="-315913" algn="l" defTabSz="1008063" rtl="0" fontAlgn="base">
        <a:spcBef>
          <a:spcPct val="20000"/>
        </a:spcBef>
        <a:spcAft>
          <a:spcPct val="0"/>
        </a:spcAft>
        <a:buClr>
          <a:schemeClr val="folHlink"/>
        </a:buClr>
        <a:buFont typeface="Wingdings" pitchFamily="2" charset="2"/>
        <a:buChar char="§"/>
        <a:defRPr sz="3100">
          <a:solidFill>
            <a:schemeClr val="tx1"/>
          </a:solidFill>
          <a:effectLst>
            <a:outerShdw blurRad="38100" dist="38100" dir="2700000" algn="tl">
              <a:srgbClr val="000000"/>
            </a:outerShdw>
          </a:effectLst>
          <a:latin typeface="+mn-lt"/>
        </a:defRPr>
      </a:lvl2pPr>
      <a:lvl3pPr marL="1260475" indent="-252413" algn="l" defTabSz="1008063" rtl="0" fontAlgn="base">
        <a:spcBef>
          <a:spcPct val="20000"/>
        </a:spcBef>
        <a:spcAft>
          <a:spcPct val="0"/>
        </a:spcAft>
        <a:buClr>
          <a:schemeClr val="hlink"/>
        </a:buClr>
        <a:buSzPct val="80000"/>
        <a:buFont typeface="Arial" charset="0"/>
        <a:buChar char="►"/>
        <a:defRPr sz="2600">
          <a:solidFill>
            <a:schemeClr val="tx1"/>
          </a:solidFill>
          <a:effectLst>
            <a:outerShdw blurRad="38100" dist="38100" dir="2700000" algn="tl">
              <a:srgbClr val="000000"/>
            </a:outerShdw>
          </a:effectLst>
          <a:latin typeface="+mn-lt"/>
        </a:defRPr>
      </a:lvl3pPr>
      <a:lvl4pPr marL="1763713" indent="-252413" algn="l" defTabSz="1008063" rtl="0" fontAlgn="base">
        <a:spcBef>
          <a:spcPct val="20000"/>
        </a:spcBef>
        <a:spcAft>
          <a:spcPct val="0"/>
        </a:spcAft>
        <a:buClr>
          <a:schemeClr val="folHlink"/>
        </a:buClr>
        <a:buFont typeface="Wingdings" pitchFamily="2" charset="2"/>
        <a:buChar char="§"/>
        <a:defRPr sz="2200">
          <a:solidFill>
            <a:schemeClr val="tx1"/>
          </a:solidFill>
          <a:effectLst>
            <a:outerShdw blurRad="38100" dist="38100" dir="2700000" algn="tl">
              <a:srgbClr val="000000"/>
            </a:outerShdw>
          </a:effectLst>
          <a:latin typeface="+mn-lt"/>
        </a:defRPr>
      </a:lvl4pPr>
      <a:lvl5pPr marL="2268538" indent="-252413" algn="l" defTabSz="1008063" rtl="0" fontAlgn="base">
        <a:spcBef>
          <a:spcPct val="20000"/>
        </a:spcBef>
        <a:spcAft>
          <a:spcPct val="0"/>
        </a:spcAft>
        <a:buClr>
          <a:schemeClr val="hlink"/>
        </a:buClr>
        <a:buSzPct val="80000"/>
        <a:buFont typeface="Arial" charset="0"/>
        <a:buChar char="►"/>
        <a:defRPr sz="2200">
          <a:solidFill>
            <a:schemeClr val="tx1"/>
          </a:solidFill>
          <a:effectLst>
            <a:outerShdw blurRad="38100" dist="38100" dir="2700000" algn="tl">
              <a:srgbClr val="000000"/>
            </a:outerShdw>
          </a:effectLst>
          <a:latin typeface="+mn-lt"/>
        </a:defRPr>
      </a:lvl5pPr>
      <a:lvl6pPr marL="2725738" indent="-252413" algn="l" defTabSz="1008063" rtl="0" fontAlgn="base">
        <a:spcBef>
          <a:spcPct val="20000"/>
        </a:spcBef>
        <a:spcAft>
          <a:spcPct val="0"/>
        </a:spcAft>
        <a:buClr>
          <a:schemeClr val="hlink"/>
        </a:buClr>
        <a:buSzPct val="80000"/>
        <a:buFont typeface="Arial" charset="0"/>
        <a:buChar char="►"/>
        <a:defRPr sz="2200">
          <a:solidFill>
            <a:schemeClr val="tx1"/>
          </a:solidFill>
          <a:effectLst>
            <a:outerShdw blurRad="38100" dist="38100" dir="2700000" algn="tl">
              <a:srgbClr val="000000"/>
            </a:outerShdw>
          </a:effectLst>
          <a:latin typeface="+mn-lt"/>
        </a:defRPr>
      </a:lvl6pPr>
      <a:lvl7pPr marL="3182938" indent="-252413" algn="l" defTabSz="1008063" rtl="0" fontAlgn="base">
        <a:spcBef>
          <a:spcPct val="20000"/>
        </a:spcBef>
        <a:spcAft>
          <a:spcPct val="0"/>
        </a:spcAft>
        <a:buClr>
          <a:schemeClr val="hlink"/>
        </a:buClr>
        <a:buSzPct val="80000"/>
        <a:buFont typeface="Arial" charset="0"/>
        <a:buChar char="►"/>
        <a:defRPr sz="2200">
          <a:solidFill>
            <a:schemeClr val="tx1"/>
          </a:solidFill>
          <a:effectLst>
            <a:outerShdw blurRad="38100" dist="38100" dir="2700000" algn="tl">
              <a:srgbClr val="000000"/>
            </a:outerShdw>
          </a:effectLst>
          <a:latin typeface="+mn-lt"/>
        </a:defRPr>
      </a:lvl7pPr>
      <a:lvl8pPr marL="3640138" indent="-252413" algn="l" defTabSz="1008063" rtl="0" fontAlgn="base">
        <a:spcBef>
          <a:spcPct val="20000"/>
        </a:spcBef>
        <a:spcAft>
          <a:spcPct val="0"/>
        </a:spcAft>
        <a:buClr>
          <a:schemeClr val="hlink"/>
        </a:buClr>
        <a:buSzPct val="80000"/>
        <a:buFont typeface="Arial" charset="0"/>
        <a:buChar char="►"/>
        <a:defRPr sz="2200">
          <a:solidFill>
            <a:schemeClr val="tx1"/>
          </a:solidFill>
          <a:effectLst>
            <a:outerShdw blurRad="38100" dist="38100" dir="2700000" algn="tl">
              <a:srgbClr val="000000"/>
            </a:outerShdw>
          </a:effectLst>
          <a:latin typeface="+mn-lt"/>
        </a:defRPr>
      </a:lvl8pPr>
      <a:lvl9pPr marL="4097338" indent="-252413" algn="l" defTabSz="1008063" rtl="0" fontAlgn="base">
        <a:spcBef>
          <a:spcPct val="20000"/>
        </a:spcBef>
        <a:spcAft>
          <a:spcPct val="0"/>
        </a:spcAft>
        <a:buClr>
          <a:schemeClr val="hlink"/>
        </a:buClr>
        <a:buSzPct val="80000"/>
        <a:buFont typeface="Arial" charset="0"/>
        <a:buChar char="►"/>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0" y="2189571"/>
            <a:ext cx="10080625" cy="2348211"/>
          </a:xfrm>
        </p:spPr>
        <p:txBody>
          <a:bodyPr lIns="0" rIns="20159">
            <a:normAutofit/>
          </a:bodyPr>
          <a:lstStyle/>
          <a:p>
            <a:pPr marL="0" indent="0" algn="ctr" defTabSz="0">
              <a:buFont typeface="Arial" charset="0"/>
              <a:buNone/>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pPr>
            <a:endParaRPr lang="en-US" sz="1800" dirty="0"/>
          </a:p>
          <a:p>
            <a:pPr marL="0" indent="0" algn="ctr" defTabSz="0">
              <a:buNone/>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pPr>
            <a:r>
              <a:rPr lang="en-US" sz="1800" dirty="0"/>
              <a:t>John </a:t>
            </a:r>
            <a:r>
              <a:rPr lang="en-US" sz="1800" dirty="0" smtClean="0"/>
              <a:t>Pomeroy </a:t>
            </a:r>
            <a:br>
              <a:rPr lang="en-US" sz="1800" dirty="0" smtClean="0"/>
            </a:br>
            <a:r>
              <a:rPr lang="en-US" sz="1800" dirty="0" smtClean="0"/>
              <a:t>Global Institute for Water Security &amp; Centre for Hydrology, </a:t>
            </a:r>
          </a:p>
          <a:p>
            <a:pPr marL="0" indent="0" algn="ctr" defTabSz="0">
              <a:buNone/>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pPr>
            <a:r>
              <a:rPr lang="en-US" sz="1800" dirty="0" smtClean="0"/>
              <a:t>University of Saskatchewan, Saskatoon, Canada, </a:t>
            </a:r>
            <a:r>
              <a:rPr lang="en-US" sz="1800" dirty="0"/>
              <a:t/>
            </a:r>
            <a:br>
              <a:rPr lang="en-US" sz="1800" dirty="0"/>
            </a:br>
            <a:endParaRPr lang="en-CA" sz="1200" dirty="0"/>
          </a:p>
        </p:txBody>
      </p:sp>
      <p:sp>
        <p:nvSpPr>
          <p:cNvPr id="111620" name="Textbox1"/>
          <p:cNvSpPr txBox="1">
            <a:spLocks noChangeArrowheads="1"/>
          </p:cNvSpPr>
          <p:nvPr/>
        </p:nvSpPr>
        <p:spPr bwMode="auto">
          <a:xfrm>
            <a:off x="468313" y="179437"/>
            <a:ext cx="9070975"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27937" rIns="0" bIns="0" anchor="ctr"/>
          <a:lstStyle>
            <a:lvl1pPr defTabSz="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1pPr>
            <a:lvl2pPr marL="742950" indent="-285750" defTabSz="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2pPr>
            <a:lvl3pPr marL="1143000" indent="-228600" defTabSz="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3pPr>
            <a:lvl4pPr marL="1600200" indent="-228600" defTabSz="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4pPr>
            <a:lvl5pPr marL="2057400" indent="-228600" defTabSz="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5pPr>
            <a:lvl6pPr marL="2514600" indent="-228600" defTabSz="0" eaLnBrk="0" fontAlgn="base" hangingPunct="0">
              <a:spcBef>
                <a:spcPct val="0"/>
              </a:spcBef>
              <a:spcAft>
                <a:spcPct val="0"/>
              </a:spcAft>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6pPr>
            <a:lvl7pPr marL="2971800" indent="-228600" defTabSz="0" eaLnBrk="0" fontAlgn="base" hangingPunct="0">
              <a:spcBef>
                <a:spcPct val="0"/>
              </a:spcBef>
              <a:spcAft>
                <a:spcPct val="0"/>
              </a:spcAft>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7pPr>
            <a:lvl8pPr marL="3429000" indent="-228600" defTabSz="0" eaLnBrk="0" fontAlgn="base" hangingPunct="0">
              <a:spcBef>
                <a:spcPct val="0"/>
              </a:spcBef>
              <a:spcAft>
                <a:spcPct val="0"/>
              </a:spcAft>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8pPr>
            <a:lvl9pPr marL="3886200" indent="-228600" defTabSz="0" eaLnBrk="0" fontAlgn="base" hangingPunct="0">
              <a:spcBef>
                <a:spcPct val="0"/>
              </a:spcBef>
              <a:spcAft>
                <a:spcPct val="0"/>
              </a:spcAft>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charset="0"/>
              </a:defRPr>
            </a:lvl9pPr>
          </a:lstStyle>
          <a:p>
            <a:pPr algn="ctr">
              <a:lnSpc>
                <a:spcPct val="93000"/>
              </a:lnSpc>
            </a:pPr>
            <a:r>
              <a:rPr lang="en-US" sz="3200"/>
              <a:t/>
            </a:r>
            <a:br>
              <a:rPr lang="en-US" sz="3200"/>
            </a:br>
            <a:endParaRPr lang="en-US" sz="2400"/>
          </a:p>
        </p:txBody>
      </p:sp>
      <p:sp>
        <p:nvSpPr>
          <p:cNvPr id="111623" name="Text Box 7"/>
          <p:cNvSpPr txBox="1">
            <a:spLocks noChangeArrowheads="1"/>
          </p:cNvSpPr>
          <p:nvPr/>
        </p:nvSpPr>
        <p:spPr bwMode="auto">
          <a:xfrm>
            <a:off x="215776" y="277210"/>
            <a:ext cx="9864849"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016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CA" sz="3600" dirty="0" smtClean="0"/>
              <a:t>Addressing Water Security through Better Understanding and Predicting Mountain Snow Water Resources under Climate Change</a:t>
            </a:r>
            <a:endParaRPr lang="en-CA" sz="3600" dirty="0"/>
          </a:p>
          <a:p>
            <a:endParaRPr lang="en-CA" sz="3600" dirty="0"/>
          </a:p>
        </p:txBody>
      </p:sp>
      <p:pic>
        <p:nvPicPr>
          <p:cNvPr id="7" name="Picture 6" descr="D:\Bilder_Filme\Logos\inarch.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8024" y="4141819"/>
            <a:ext cx="5616624" cy="3390060"/>
          </a:xfrm>
          <a:prstGeom prst="rect">
            <a:avLst/>
          </a:prstGeom>
          <a:noFill/>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rrowheads="1"/>
          </p:cNvSpPr>
          <p:nvPr>
            <p:ph type="title"/>
          </p:nvPr>
        </p:nvSpPr>
        <p:spPr>
          <a:xfrm>
            <a:off x="464344" y="150462"/>
            <a:ext cx="9151937" cy="1255713"/>
          </a:xfrm>
          <a:ln/>
        </p:spPr>
        <p:txBody>
          <a:bodyPr/>
          <a:lstStyle/>
          <a:p>
            <a:r>
              <a:rPr lang="en-CA" sz="4500" dirty="0" smtClean="0">
                <a:solidFill>
                  <a:schemeClr val="tx1"/>
                </a:solidFill>
              </a:rPr>
              <a:t>Integrated Alpine Observing </a:t>
            </a:r>
            <a:r>
              <a:rPr lang="en-CA" sz="4500" dirty="0">
                <a:solidFill>
                  <a:schemeClr val="tx1"/>
                </a:solidFill>
              </a:rPr>
              <a:t>&amp; Predicting Systems</a:t>
            </a:r>
          </a:p>
        </p:txBody>
      </p:sp>
      <p:sp>
        <p:nvSpPr>
          <p:cNvPr id="269315" name="Rectangle 3"/>
          <p:cNvSpPr>
            <a:spLocks noGrp="1" noRot="1" noChangeArrowheads="1"/>
          </p:cNvSpPr>
          <p:nvPr>
            <p:ph type="body" idx="1"/>
          </p:nvPr>
        </p:nvSpPr>
        <p:spPr>
          <a:xfrm>
            <a:off x="6469063" y="1557338"/>
            <a:ext cx="3611562" cy="5476875"/>
          </a:xfrm>
        </p:spPr>
        <p:txBody>
          <a:bodyPr/>
          <a:lstStyle/>
          <a:p>
            <a:pPr>
              <a:buFont typeface="Arial" charset="0"/>
              <a:buNone/>
            </a:pPr>
            <a:r>
              <a:rPr lang="en-CA" sz="2600" dirty="0"/>
              <a:t>	</a:t>
            </a:r>
            <a:r>
              <a:rPr lang="en-CA" sz="2600" dirty="0" smtClean="0"/>
              <a:t>Instrumented alpine catchments with, </a:t>
            </a:r>
            <a:r>
              <a:rPr lang="en-CA" sz="2600" dirty="0"/>
              <a:t>remote sensing, modelling, </a:t>
            </a:r>
            <a:r>
              <a:rPr lang="en-CA" sz="2600" dirty="0" smtClean="0"/>
              <a:t>downscaling, data </a:t>
            </a:r>
            <a:r>
              <a:rPr lang="en-CA" sz="2600" dirty="0"/>
              <a:t>assimilation in order to </a:t>
            </a:r>
            <a:r>
              <a:rPr lang="en-CA" sz="2600" dirty="0" smtClean="0"/>
              <a:t>better evaluate mountain water and energy exchange.</a:t>
            </a:r>
            <a:endParaRPr lang="en-CA" sz="2600" dirty="0"/>
          </a:p>
        </p:txBody>
      </p:sp>
      <p:pic>
        <p:nvPicPr>
          <p:cNvPr id="269316" name="Picture 4" descr="IMG_1223"/>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98438" y="1636713"/>
            <a:ext cx="3173412" cy="2381250"/>
          </a:xfrm>
          <a:prstGeom prst="rect">
            <a:avLst/>
          </a:prstGeom>
          <a:noFill/>
          <a:extLst>
            <a:ext uri="{909E8E84-426E-40DD-AFC4-6F175D3DCCD1}">
              <a14:hiddenFill xmlns:a14="http://schemas.microsoft.com/office/drawing/2010/main" xmlns="">
                <a:solidFill>
                  <a:srgbClr val="FFFFFF"/>
                </a:solidFill>
              </a14:hiddenFill>
            </a:ext>
          </a:extLst>
        </p:spPr>
      </p:pic>
      <p:pic>
        <p:nvPicPr>
          <p:cNvPr id="269317" name="Picture 5"/>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611563" y="1636713"/>
            <a:ext cx="3175000" cy="238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318" name="Picture 6"/>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0" y="4652963"/>
            <a:ext cx="3055938" cy="260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9319" name="Picture 7"/>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3294063" y="4256088"/>
            <a:ext cx="3492500" cy="3105150"/>
          </a:xfrm>
          <a:prstGeom prst="rect">
            <a:avLst/>
          </a:prstGeom>
          <a:noFill/>
          <a:extLst>
            <a:ext uri="{909E8E84-426E-40DD-AFC4-6F175D3DCCD1}">
              <a14:hiddenFill xmlns:a14="http://schemas.microsoft.com/office/drawing/2010/main" xmlns="">
                <a:solidFill>
                  <a:srgbClr val="FFFFFF"/>
                </a:solidFill>
              </a14:hiddenFill>
            </a:ext>
          </a:extLst>
        </p:spPr>
      </p:pic>
      <p:sp>
        <p:nvSpPr>
          <p:cNvPr id="269320" name="Line 8"/>
          <p:cNvSpPr>
            <a:spLocks noChangeShapeType="1"/>
          </p:cNvSpPr>
          <p:nvPr/>
        </p:nvSpPr>
        <p:spPr bwMode="auto">
          <a:xfrm>
            <a:off x="2022475" y="4017963"/>
            <a:ext cx="0" cy="555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69321" name="Line 9"/>
          <p:cNvSpPr>
            <a:spLocks noChangeShapeType="1"/>
          </p:cNvSpPr>
          <p:nvPr/>
        </p:nvSpPr>
        <p:spPr bwMode="auto">
          <a:xfrm>
            <a:off x="3055938" y="5764213"/>
            <a:ext cx="238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69322" name="Line 10"/>
          <p:cNvSpPr>
            <a:spLocks noChangeShapeType="1"/>
          </p:cNvSpPr>
          <p:nvPr/>
        </p:nvSpPr>
        <p:spPr bwMode="auto">
          <a:xfrm>
            <a:off x="5278438" y="4017963"/>
            <a:ext cx="0"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269323" name="Line 11"/>
          <p:cNvSpPr>
            <a:spLocks noChangeShapeType="1"/>
          </p:cNvSpPr>
          <p:nvPr/>
        </p:nvSpPr>
        <p:spPr bwMode="auto">
          <a:xfrm>
            <a:off x="2976563" y="4017963"/>
            <a:ext cx="238125"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International Collaboration through Field &amp; Model Experiments</a:t>
            </a:r>
            <a:endParaRPr lang="en-CA" dirty="0"/>
          </a:p>
        </p:txBody>
      </p:sp>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43768" y="2339677"/>
            <a:ext cx="4517719" cy="3375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87784" y="6012085"/>
            <a:ext cx="4288353" cy="369332"/>
          </a:xfrm>
          <a:prstGeom prst="rect">
            <a:avLst/>
          </a:prstGeom>
          <a:noFill/>
        </p:spPr>
        <p:txBody>
          <a:bodyPr wrap="none" rtlCol="0">
            <a:spAutoFit/>
          </a:bodyPr>
          <a:lstStyle/>
          <a:p>
            <a:r>
              <a:rPr lang="en-CA" dirty="0" smtClean="0"/>
              <a:t>Upper </a:t>
            </a:r>
            <a:r>
              <a:rPr lang="en-CA" dirty="0" err="1" smtClean="0"/>
              <a:t>Heihe</a:t>
            </a:r>
            <a:r>
              <a:rPr lang="en-CA" dirty="0" smtClean="0"/>
              <a:t> River Basin, 4150 m China</a:t>
            </a:r>
            <a:endParaRPr lang="en-CA"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968304" y="2411685"/>
            <a:ext cx="4385939" cy="3287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023508" y="6036636"/>
            <a:ext cx="5109091" cy="369332"/>
          </a:xfrm>
          <a:prstGeom prst="rect">
            <a:avLst/>
          </a:prstGeom>
          <a:noFill/>
        </p:spPr>
        <p:txBody>
          <a:bodyPr wrap="none" rtlCol="0">
            <a:spAutoFit/>
          </a:bodyPr>
          <a:lstStyle/>
          <a:p>
            <a:r>
              <a:rPr lang="en-CA" dirty="0" err="1"/>
              <a:t>Schneefernerhaus</a:t>
            </a:r>
            <a:r>
              <a:rPr lang="en-CA" dirty="0"/>
              <a:t>, </a:t>
            </a:r>
            <a:r>
              <a:rPr lang="en-CA" dirty="0" smtClean="0"/>
              <a:t>Zugspitze, 2650 m Germany</a:t>
            </a:r>
            <a:endParaRPr lang="en-CA" dirty="0"/>
          </a:p>
        </p:txBody>
      </p:sp>
    </p:spTree>
    <p:extLst>
      <p:ext uri="{BB962C8B-B14F-4D97-AF65-F5344CB8AC3E}">
        <p14:creationId xmlns:p14="http://schemas.microsoft.com/office/powerpoint/2010/main" xmlns="" val="418970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p:cNvSpPr>
          <p:nvPr/>
        </p:nvSpPr>
        <p:spPr>
          <a:xfrm>
            <a:off x="7392211" y="7174691"/>
            <a:ext cx="2351899" cy="4024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D69C560-8242-1E44-82FB-B26E4D208108}" type="slidenum">
              <a:rPr lang="en-US" sz="1323">
                <a:solidFill>
                  <a:prstClr val="black">
                    <a:tint val="75000"/>
                  </a:prstClr>
                </a:solidFill>
              </a:rPr>
              <a:pPr algn="r">
                <a:defRPr/>
              </a:pPr>
              <a:t>12</a:t>
            </a:fld>
            <a:endParaRPr lang="en-US" sz="1323" dirty="0">
              <a:solidFill>
                <a:prstClr val="black">
                  <a:tint val="75000"/>
                </a:prstClr>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xmlns="" val="0"/>
              </a:ext>
            </a:extLst>
          </a:blip>
          <a:srcRect l="8536" t="-9440" r="14202"/>
          <a:stretch/>
        </p:blipFill>
        <p:spPr>
          <a:xfrm>
            <a:off x="0" y="1039431"/>
            <a:ext cx="10012370" cy="6468422"/>
          </a:xfrm>
          <a:prstGeom prst="rect">
            <a:avLst/>
          </a:prstGeom>
        </p:spPr>
      </p:pic>
      <p:sp>
        <p:nvSpPr>
          <p:cNvPr id="11" name="Title 1"/>
          <p:cNvSpPr txBox="1">
            <a:spLocks/>
          </p:cNvSpPr>
          <p:nvPr/>
        </p:nvSpPr>
        <p:spPr bwMode="auto">
          <a:xfrm>
            <a:off x="2520032" y="289537"/>
            <a:ext cx="7510641" cy="67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CA" sz="4409" b="1" dirty="0" smtClean="0">
                <a:latin typeface="Calibri" charset="0"/>
              </a:rPr>
              <a:t>Wolf Creek, Yukon, Canada</a:t>
            </a:r>
            <a:br>
              <a:rPr lang="en-CA" sz="4409" b="1" dirty="0" smtClean="0">
                <a:latin typeface="Calibri" charset="0"/>
              </a:rPr>
            </a:br>
            <a:r>
              <a:rPr lang="en-CA" sz="4409" b="1" dirty="0" err="1" smtClean="0">
                <a:latin typeface="Calibri" charset="0"/>
              </a:rPr>
              <a:t>Ecozone</a:t>
            </a:r>
            <a:r>
              <a:rPr lang="en-CA" sz="4409" b="1" dirty="0" smtClean="0">
                <a:latin typeface="Calibri" charset="0"/>
              </a:rPr>
              <a:t> Effects</a:t>
            </a:r>
            <a:endParaRPr lang="en-US" sz="4409" b="1" dirty="0">
              <a:latin typeface="Calibri" charset="0"/>
            </a:endParaRPr>
          </a:p>
        </p:txBody>
      </p:sp>
      <p:sp>
        <p:nvSpPr>
          <p:cNvPr id="17" name="TextBox 16"/>
          <p:cNvSpPr txBox="1"/>
          <p:nvPr/>
        </p:nvSpPr>
        <p:spPr>
          <a:xfrm>
            <a:off x="588503" y="2603888"/>
            <a:ext cx="889987" cy="369332"/>
          </a:xfrm>
          <a:prstGeom prst="rect">
            <a:avLst/>
          </a:prstGeom>
          <a:noFill/>
        </p:spPr>
        <p:txBody>
          <a:bodyPr wrap="none" rtlCol="0">
            <a:spAutoFit/>
          </a:bodyPr>
          <a:lstStyle/>
          <a:p>
            <a:r>
              <a:rPr lang="en-US" b="1" dirty="0" smtClean="0">
                <a:solidFill>
                  <a:srgbClr val="1106EA"/>
                </a:solidFill>
                <a:latin typeface="Arial" panose="020B0604020202020204" pitchFamily="34" charset="0"/>
                <a:cs typeface="Arial" panose="020B0604020202020204" pitchFamily="34" charset="0"/>
              </a:rPr>
              <a:t>Alpine</a:t>
            </a:r>
            <a:endParaRPr lang="en-US" b="1" dirty="0">
              <a:solidFill>
                <a:srgbClr val="1106EA"/>
              </a:solidFill>
              <a:latin typeface="Arial" panose="020B0604020202020204" pitchFamily="34" charset="0"/>
              <a:cs typeface="Arial" panose="020B0604020202020204" pitchFamily="34" charset="0"/>
            </a:endParaRPr>
          </a:p>
        </p:txBody>
      </p:sp>
      <p:sp>
        <p:nvSpPr>
          <p:cNvPr id="18" name="TextBox 17"/>
          <p:cNvSpPr txBox="1"/>
          <p:nvPr/>
        </p:nvSpPr>
        <p:spPr>
          <a:xfrm>
            <a:off x="588503" y="4451809"/>
            <a:ext cx="2519892" cy="369332"/>
          </a:xfrm>
          <a:prstGeom prst="rect">
            <a:avLst/>
          </a:prstGeom>
          <a:noFill/>
        </p:spPr>
        <p:txBody>
          <a:bodyPr wrap="square" rtlCol="0">
            <a:spAutoFit/>
          </a:bodyPr>
          <a:lstStyle/>
          <a:p>
            <a:r>
              <a:rPr lang="en-US" b="1" dirty="0" err="1" smtClean="0">
                <a:solidFill>
                  <a:srgbClr val="1106EA"/>
                </a:solidFill>
                <a:latin typeface="Arial" panose="020B0604020202020204" pitchFamily="34" charset="0"/>
                <a:cs typeface="Arial" panose="020B0604020202020204" pitchFamily="34" charset="0"/>
              </a:rPr>
              <a:t>ShrubTundra</a:t>
            </a:r>
            <a:endParaRPr lang="en-US" b="1" dirty="0">
              <a:solidFill>
                <a:srgbClr val="1106EA"/>
              </a:solidFill>
              <a:latin typeface="Arial" panose="020B0604020202020204" pitchFamily="34" charset="0"/>
              <a:cs typeface="Arial" panose="020B0604020202020204" pitchFamily="34" charset="0"/>
            </a:endParaRPr>
          </a:p>
        </p:txBody>
      </p:sp>
      <p:sp>
        <p:nvSpPr>
          <p:cNvPr id="19" name="TextBox 18"/>
          <p:cNvSpPr txBox="1"/>
          <p:nvPr/>
        </p:nvSpPr>
        <p:spPr>
          <a:xfrm>
            <a:off x="547323" y="6210810"/>
            <a:ext cx="889987" cy="369332"/>
          </a:xfrm>
          <a:prstGeom prst="rect">
            <a:avLst/>
          </a:prstGeom>
          <a:noFill/>
        </p:spPr>
        <p:txBody>
          <a:bodyPr wrap="none" rtlCol="0">
            <a:spAutoFit/>
          </a:bodyPr>
          <a:lstStyle/>
          <a:p>
            <a:r>
              <a:rPr lang="en-US" b="1" dirty="0">
                <a:solidFill>
                  <a:srgbClr val="1106EA"/>
                </a:solidFill>
                <a:latin typeface="Arial" panose="020B0604020202020204" pitchFamily="34" charset="0"/>
                <a:cs typeface="Arial" panose="020B0604020202020204" pitchFamily="34" charset="0"/>
              </a:rPr>
              <a:t>Forest</a:t>
            </a:r>
          </a:p>
        </p:txBody>
      </p:sp>
      <p:pic>
        <p:nvPicPr>
          <p:cNvPr id="22" name="Picture 21"/>
          <p:cNvPicPr>
            <a:picLocks noChangeAspect="1"/>
          </p:cNvPicPr>
          <p:nvPr/>
        </p:nvPicPr>
        <p:blipFill rotWithShape="1">
          <a:blip r:embed="rId4" cstate="screen">
            <a:extLst>
              <a:ext uri="{28A0092B-C50C-407E-A947-70E740481C1C}">
                <a14:useLocalDpi xmlns:a14="http://schemas.microsoft.com/office/drawing/2010/main" xmlns="" val="0"/>
              </a:ext>
            </a:extLst>
          </a:blip>
          <a:srcRect l="3600" t="24444" r="4588" b="12087"/>
          <a:stretch/>
        </p:blipFill>
        <p:spPr>
          <a:xfrm>
            <a:off x="0" y="0"/>
            <a:ext cx="2401803" cy="1597420"/>
          </a:xfrm>
          <a:prstGeom prst="rect">
            <a:avLst/>
          </a:prstGeom>
        </p:spPr>
      </p:pic>
      <p:sp>
        <p:nvSpPr>
          <p:cNvPr id="4" name="TextBox 3"/>
          <p:cNvSpPr txBox="1"/>
          <p:nvPr/>
        </p:nvSpPr>
        <p:spPr>
          <a:xfrm>
            <a:off x="989880" y="7234736"/>
            <a:ext cx="1717137" cy="307777"/>
          </a:xfrm>
          <a:prstGeom prst="rect">
            <a:avLst/>
          </a:prstGeom>
          <a:noFill/>
        </p:spPr>
        <p:txBody>
          <a:bodyPr wrap="none" rtlCol="0">
            <a:spAutoFit/>
          </a:bodyPr>
          <a:lstStyle/>
          <a:p>
            <a:r>
              <a:rPr lang="en-CA" sz="1400" dirty="0" smtClean="0">
                <a:solidFill>
                  <a:srgbClr val="1106EA"/>
                </a:solidFill>
              </a:rPr>
              <a:t>Rasouli et al., 2014</a:t>
            </a:r>
            <a:endParaRPr lang="en-CA" sz="1400" dirty="0">
              <a:solidFill>
                <a:srgbClr val="1106EA"/>
              </a:solidFill>
            </a:endParaRPr>
          </a:p>
        </p:txBody>
      </p:sp>
    </p:spTree>
    <p:extLst>
      <p:ext uri="{BB962C8B-B14F-4D97-AF65-F5344CB8AC3E}">
        <p14:creationId xmlns:p14="http://schemas.microsoft.com/office/powerpoint/2010/main" xmlns="" val="1184158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p:cNvSpPr>
          <p:nvPr/>
        </p:nvSpPr>
        <p:spPr>
          <a:xfrm>
            <a:off x="7392211" y="7174691"/>
            <a:ext cx="2351899" cy="4024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D69C560-8242-1E44-82FB-B26E4D208108}" type="slidenum">
              <a:rPr lang="en-US" sz="1323">
                <a:solidFill>
                  <a:prstClr val="black">
                    <a:tint val="75000"/>
                  </a:prstClr>
                </a:solidFill>
              </a:rPr>
              <a:pPr algn="r">
                <a:defRPr/>
              </a:pPr>
              <a:t>13</a:t>
            </a:fld>
            <a:endParaRPr lang="en-US" sz="1323" dirty="0">
              <a:solidFill>
                <a:prstClr val="black">
                  <a:tint val="75000"/>
                </a:prstClr>
              </a:solidFill>
            </a:endParaRPr>
          </a:p>
        </p:txBody>
      </p:sp>
      <p:sp>
        <p:nvSpPr>
          <p:cNvPr id="11" name="Title 1"/>
          <p:cNvSpPr txBox="1">
            <a:spLocks/>
          </p:cNvSpPr>
          <p:nvPr/>
        </p:nvSpPr>
        <p:spPr bwMode="auto">
          <a:xfrm>
            <a:off x="-48894" y="289537"/>
            <a:ext cx="10079567" cy="67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CA" sz="4409" b="1" dirty="0" smtClean="0">
                <a:latin typeface="Calibri" charset="0"/>
              </a:rPr>
              <a:t>Wolf Creek, Yukon, Canada</a:t>
            </a:r>
            <a:br>
              <a:rPr lang="en-CA" sz="4409" b="1" dirty="0" smtClean="0">
                <a:latin typeface="Calibri" charset="0"/>
              </a:rPr>
            </a:br>
            <a:r>
              <a:rPr lang="en-CA" sz="4409" b="1" dirty="0" smtClean="0">
                <a:latin typeface="Calibri" charset="0"/>
              </a:rPr>
              <a:t>Streamflow Impact</a:t>
            </a:r>
            <a:endParaRPr lang="en-US" sz="4409" b="1" dirty="0">
              <a:latin typeface="Calibri" charset="0"/>
            </a:endParaRPr>
          </a:p>
        </p:txBody>
      </p:sp>
      <p:sp>
        <p:nvSpPr>
          <p:cNvPr id="17" name="TextBox 16"/>
          <p:cNvSpPr txBox="1"/>
          <p:nvPr/>
        </p:nvSpPr>
        <p:spPr>
          <a:xfrm>
            <a:off x="588503" y="2603888"/>
            <a:ext cx="889987" cy="369332"/>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Alpine</a:t>
            </a:r>
            <a:endParaRPr lang="en-US"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588503" y="4451809"/>
            <a:ext cx="2519892" cy="369332"/>
          </a:xfrm>
          <a:prstGeom prst="rect">
            <a:avLst/>
          </a:prstGeom>
          <a:noFill/>
        </p:spPr>
        <p:txBody>
          <a:bodyPr wrap="square" rtlCol="0">
            <a:spAutoFit/>
          </a:bodyPr>
          <a:lstStyle/>
          <a:p>
            <a:r>
              <a:rPr lang="en-US" b="1" dirty="0" err="1" smtClean="0">
                <a:solidFill>
                  <a:schemeClr val="bg1"/>
                </a:solidFill>
                <a:latin typeface="Arial" panose="020B0604020202020204" pitchFamily="34" charset="0"/>
                <a:cs typeface="Arial" panose="020B0604020202020204" pitchFamily="34" charset="0"/>
              </a:rPr>
              <a:t>ShrubTundra</a:t>
            </a:r>
            <a:endParaRPr lang="en-US"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547323" y="6210810"/>
            <a:ext cx="889987"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Forest</a:t>
            </a:r>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xmlns="" val="0"/>
              </a:ext>
            </a:extLst>
          </a:blip>
          <a:srcRect l="3600" t="24444" r="4588" b="12087"/>
          <a:stretch/>
        </p:blipFill>
        <p:spPr>
          <a:xfrm>
            <a:off x="0" y="0"/>
            <a:ext cx="2401803" cy="1597420"/>
          </a:xfrm>
          <a:prstGeom prst="rect">
            <a:avLst/>
          </a:prstGeom>
        </p:spPr>
      </p:pic>
      <p:pic>
        <p:nvPicPr>
          <p:cNvPr id="3" name="Picture 2"/>
          <p:cNvPicPr>
            <a:picLocks noChangeAspect="1"/>
          </p:cNvPicPr>
          <p:nvPr/>
        </p:nvPicPr>
        <p:blipFill>
          <a:blip r:embed="rId4" cstate="print"/>
          <a:stretch>
            <a:fillRect/>
          </a:stretch>
        </p:blipFill>
        <p:spPr>
          <a:xfrm>
            <a:off x="-75375" y="1691595"/>
            <a:ext cx="10266554" cy="5877053"/>
          </a:xfrm>
          <a:prstGeom prst="rect">
            <a:avLst/>
          </a:prstGeom>
        </p:spPr>
      </p:pic>
      <p:sp>
        <p:nvSpPr>
          <p:cNvPr id="9" name="TextBox 8"/>
          <p:cNvSpPr txBox="1"/>
          <p:nvPr/>
        </p:nvSpPr>
        <p:spPr>
          <a:xfrm>
            <a:off x="989880" y="7234736"/>
            <a:ext cx="1717137" cy="307777"/>
          </a:xfrm>
          <a:prstGeom prst="rect">
            <a:avLst/>
          </a:prstGeom>
          <a:noFill/>
        </p:spPr>
        <p:txBody>
          <a:bodyPr wrap="none" rtlCol="0">
            <a:spAutoFit/>
          </a:bodyPr>
          <a:lstStyle/>
          <a:p>
            <a:r>
              <a:rPr lang="en-CA" sz="1400" dirty="0" smtClean="0">
                <a:solidFill>
                  <a:srgbClr val="1106EA"/>
                </a:solidFill>
              </a:rPr>
              <a:t>Rasouli et al., 2014</a:t>
            </a:r>
            <a:endParaRPr lang="en-CA" sz="1400" dirty="0">
              <a:solidFill>
                <a:srgbClr val="1106EA"/>
              </a:solidFill>
            </a:endParaRPr>
          </a:p>
        </p:txBody>
      </p:sp>
    </p:spTree>
    <p:extLst>
      <p:ext uri="{BB962C8B-B14F-4D97-AF65-F5344CB8AC3E}">
        <p14:creationId xmlns:p14="http://schemas.microsoft.com/office/powerpoint/2010/main" xmlns="" val="30224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descr="C:\Users\jwp744\AppData\Local\Microsoft\Windows\Temporary Internet Files\Content.IE5\337N1XFR\MC910216337[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840" y="2645806"/>
            <a:ext cx="8285014" cy="46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Box 2"/>
          <p:cNvSpPr txBox="1">
            <a:spLocks noChangeArrowheads="1"/>
          </p:cNvSpPr>
          <p:nvPr/>
        </p:nvSpPr>
        <p:spPr bwMode="auto">
          <a:xfrm>
            <a:off x="337537" y="236999"/>
            <a:ext cx="9577064" cy="2594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0794" tIns="50397" rIns="100794" bIns="50397" numCol="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CA" sz="2400" b="1" dirty="0">
                <a:solidFill>
                  <a:srgbClr val="FFFF00"/>
                </a:solidFill>
              </a:rPr>
              <a:t>INARCH: International Network for Alpine Research </a:t>
            </a:r>
            <a:r>
              <a:rPr lang="en-CA" sz="2400" b="1" dirty="0" smtClean="0">
                <a:solidFill>
                  <a:srgbClr val="FFFF00"/>
                </a:solidFill>
              </a:rPr>
              <a:t>Catchment </a:t>
            </a:r>
            <a:r>
              <a:rPr lang="en-CA" sz="2400" b="1" dirty="0">
                <a:solidFill>
                  <a:srgbClr val="FFFF00"/>
                </a:solidFill>
              </a:rPr>
              <a:t>Hydrology</a:t>
            </a:r>
            <a:r>
              <a:rPr lang="en-CA" dirty="0"/>
              <a:t/>
            </a:r>
            <a:br>
              <a:rPr lang="en-CA" dirty="0"/>
            </a:br>
            <a:r>
              <a:rPr lang="en-CA" u="sng" dirty="0" smtClean="0"/>
              <a:t>Canada</a:t>
            </a:r>
            <a:r>
              <a:rPr lang="en-CA" dirty="0" smtClean="0"/>
              <a:t> – Canadian Rockies &amp; Yukon; </a:t>
            </a:r>
            <a:endParaRPr lang="en-CA" dirty="0"/>
          </a:p>
          <a:p>
            <a:r>
              <a:rPr lang="en-CA" u="sng" dirty="0"/>
              <a:t>USA</a:t>
            </a:r>
            <a:r>
              <a:rPr lang="en-CA" dirty="0"/>
              <a:t> – Reynolds Creek, </a:t>
            </a:r>
            <a:r>
              <a:rPr lang="en-CA" dirty="0" smtClean="0"/>
              <a:t>Idaho; Senator Beck</a:t>
            </a:r>
            <a:br>
              <a:rPr lang="en-CA" dirty="0" smtClean="0"/>
            </a:br>
            <a:r>
              <a:rPr lang="en-CA" dirty="0" smtClean="0"/>
              <a:t>Basin, Colorado.</a:t>
            </a:r>
            <a:endParaRPr lang="en-CA" dirty="0"/>
          </a:p>
          <a:p>
            <a:r>
              <a:rPr lang="en-US" u="sng" dirty="0"/>
              <a:t>Chile</a:t>
            </a:r>
            <a:r>
              <a:rPr lang="en-US" dirty="0"/>
              <a:t> - </a:t>
            </a:r>
            <a:r>
              <a:rPr lang="en-CA" dirty="0"/>
              <a:t>Upper </a:t>
            </a:r>
            <a:r>
              <a:rPr lang="en-CA" dirty="0" err="1"/>
              <a:t>Maipo</a:t>
            </a:r>
            <a:r>
              <a:rPr lang="en-CA" dirty="0"/>
              <a:t> &amp; Upper </a:t>
            </a:r>
            <a:r>
              <a:rPr lang="en-CA" dirty="0" err="1"/>
              <a:t>Diguillín</a:t>
            </a:r>
            <a:r>
              <a:rPr lang="en-CA" dirty="0"/>
              <a:t> River Basins, </a:t>
            </a:r>
            <a:r>
              <a:rPr lang="en-US" dirty="0"/>
              <a:t>Andes, </a:t>
            </a:r>
          </a:p>
          <a:p>
            <a:r>
              <a:rPr lang="en-CA" u="sng" dirty="0" smtClean="0"/>
              <a:t>Germany</a:t>
            </a:r>
            <a:r>
              <a:rPr lang="en-CA" dirty="0" smtClean="0"/>
              <a:t> </a:t>
            </a:r>
            <a:r>
              <a:rPr lang="en-CA" dirty="0"/>
              <a:t>– </a:t>
            </a:r>
            <a:r>
              <a:rPr lang="en-CA" dirty="0" err="1" smtClean="0"/>
              <a:t>Schneefernerhaus</a:t>
            </a:r>
            <a:r>
              <a:rPr lang="en-CA" dirty="0" smtClean="0"/>
              <a:t> &amp; Zugspitze</a:t>
            </a:r>
            <a:r>
              <a:rPr lang="en-CA" dirty="0"/>
              <a:t>; </a:t>
            </a:r>
          </a:p>
          <a:p>
            <a:r>
              <a:rPr lang="en-CA" u="sng" dirty="0" smtClean="0"/>
              <a:t>France</a:t>
            </a:r>
            <a:r>
              <a:rPr lang="en-CA" dirty="0" smtClean="0"/>
              <a:t> – </a:t>
            </a:r>
            <a:r>
              <a:rPr lang="fr-FR" dirty="0"/>
              <a:t>Arve </a:t>
            </a:r>
            <a:r>
              <a:rPr lang="fr-FR" dirty="0" err="1"/>
              <a:t>Catchement</a:t>
            </a:r>
            <a:r>
              <a:rPr lang="fr-FR" dirty="0"/>
              <a:t>, Col de Porte </a:t>
            </a:r>
            <a:r>
              <a:rPr lang="fr-FR" dirty="0" smtClean="0"/>
              <a:t>&amp; </a:t>
            </a:r>
            <a:r>
              <a:rPr lang="fr-FR" dirty="0"/>
              <a:t>Col du Lac </a:t>
            </a:r>
            <a:r>
              <a:rPr lang="fr-FR" dirty="0" smtClean="0"/>
              <a:t>Blanc;</a:t>
            </a:r>
            <a:endParaRPr lang="en-CA" dirty="0" smtClean="0"/>
          </a:p>
          <a:p>
            <a:r>
              <a:rPr lang="en-CA" u="sng" dirty="0" smtClean="0"/>
              <a:t>Switzerland</a:t>
            </a:r>
            <a:r>
              <a:rPr lang="en-CA" dirty="0" smtClean="0"/>
              <a:t> </a:t>
            </a:r>
            <a:r>
              <a:rPr lang="en-CA" dirty="0"/>
              <a:t>– </a:t>
            </a:r>
            <a:r>
              <a:rPr lang="en-CA" dirty="0" err="1" smtClean="0"/>
              <a:t>Dischma</a:t>
            </a:r>
            <a:r>
              <a:rPr lang="en-CA" dirty="0" smtClean="0"/>
              <a:t> &amp; </a:t>
            </a:r>
            <a:r>
              <a:rPr lang="en-CA" dirty="0" err="1" smtClean="0"/>
              <a:t>Weissfluhjoch</a:t>
            </a:r>
            <a:r>
              <a:rPr lang="en-CA" dirty="0" smtClean="0"/>
              <a:t>;</a:t>
            </a:r>
          </a:p>
          <a:p>
            <a:r>
              <a:rPr lang="en-CA" u="sng" dirty="0" smtClean="0"/>
              <a:t>Austria</a:t>
            </a:r>
            <a:r>
              <a:rPr lang="en-CA" dirty="0" smtClean="0"/>
              <a:t> - </a:t>
            </a:r>
            <a:r>
              <a:rPr lang="en-CA" dirty="0" err="1"/>
              <a:t>OpAL</a:t>
            </a:r>
            <a:r>
              <a:rPr lang="en-CA" dirty="0"/>
              <a:t> Open Air Laboratory, </a:t>
            </a:r>
            <a:r>
              <a:rPr lang="en-CA" dirty="0" err="1"/>
              <a:t>Rofental</a:t>
            </a:r>
            <a:r>
              <a:rPr lang="en-CA" dirty="0"/>
              <a:t/>
            </a:r>
            <a:br>
              <a:rPr lang="en-CA" dirty="0"/>
            </a:br>
            <a:r>
              <a:rPr lang="en-CA" u="sng" dirty="0"/>
              <a:t>Spain</a:t>
            </a:r>
            <a:r>
              <a:rPr lang="en-CA" dirty="0"/>
              <a:t> – </a:t>
            </a:r>
            <a:r>
              <a:rPr lang="en-CA" dirty="0" err="1"/>
              <a:t>Izas</a:t>
            </a:r>
            <a:r>
              <a:rPr lang="en-CA" dirty="0"/>
              <a:t>, Pyrenees; </a:t>
            </a:r>
            <a:endParaRPr lang="en-CA" dirty="0" smtClean="0"/>
          </a:p>
          <a:p>
            <a:r>
              <a:rPr lang="en-US" u="sng" dirty="0" smtClean="0"/>
              <a:t>China</a:t>
            </a:r>
            <a:r>
              <a:rPr lang="en-US" dirty="0" smtClean="0"/>
              <a:t> – Upper </a:t>
            </a:r>
            <a:r>
              <a:rPr lang="en-US" dirty="0" err="1" smtClean="0"/>
              <a:t>Heihe</a:t>
            </a:r>
            <a:r>
              <a:rPr lang="en-US" dirty="0" smtClean="0"/>
              <a:t> River, Tibetan Plateau, </a:t>
            </a:r>
          </a:p>
          <a:p>
            <a:r>
              <a:rPr lang="en-US" u="sng" dirty="0" smtClean="0"/>
              <a:t>Nepal</a:t>
            </a:r>
            <a:r>
              <a:rPr lang="en-US" dirty="0" smtClean="0"/>
              <a:t> – </a:t>
            </a:r>
            <a:r>
              <a:rPr lang="en-US" dirty="0" err="1" smtClean="0"/>
              <a:t>Langtang</a:t>
            </a:r>
            <a:r>
              <a:rPr lang="en-US" dirty="0" smtClean="0"/>
              <a:t> Catchment, Himalayas</a:t>
            </a:r>
            <a:endParaRPr lang="en-CA" dirty="0"/>
          </a:p>
        </p:txBody>
      </p:sp>
      <p:sp>
        <p:nvSpPr>
          <p:cNvPr id="4" name="5-Point Star 3"/>
          <p:cNvSpPr/>
          <p:nvPr/>
        </p:nvSpPr>
        <p:spPr bwMode="auto">
          <a:xfrm>
            <a:off x="4185386" y="3891915"/>
            <a:ext cx="467278"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6" name="5-Point Star 5"/>
          <p:cNvSpPr/>
          <p:nvPr/>
        </p:nvSpPr>
        <p:spPr bwMode="auto">
          <a:xfrm>
            <a:off x="1533658" y="3698204"/>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b="1" dirty="0">
              <a:latin typeface="Arial" pitchFamily="34" charset="0"/>
              <a:cs typeface="Arial" pitchFamily="34" charset="0"/>
            </a:endParaRPr>
          </a:p>
        </p:txBody>
      </p:sp>
      <p:sp>
        <p:nvSpPr>
          <p:cNvPr id="7" name="5-Point Star 6"/>
          <p:cNvSpPr/>
          <p:nvPr/>
        </p:nvSpPr>
        <p:spPr bwMode="auto">
          <a:xfrm>
            <a:off x="1547096" y="3501600"/>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pic>
        <p:nvPicPr>
          <p:cNvPr id="4711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6495" y="3965330"/>
            <a:ext cx="511032" cy="55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5-Point Star 8"/>
          <p:cNvSpPr/>
          <p:nvPr/>
        </p:nvSpPr>
        <p:spPr bwMode="auto">
          <a:xfrm>
            <a:off x="4329716" y="3936364"/>
            <a:ext cx="467278"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pic>
        <p:nvPicPr>
          <p:cNvPr id="4711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2826" y="3065869"/>
            <a:ext cx="511032" cy="55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5-Point Star 11"/>
          <p:cNvSpPr/>
          <p:nvPr/>
        </p:nvSpPr>
        <p:spPr bwMode="auto">
          <a:xfrm>
            <a:off x="6282600" y="4240066"/>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13" name="5-Point Star 12"/>
          <p:cNvSpPr/>
          <p:nvPr/>
        </p:nvSpPr>
        <p:spPr bwMode="auto">
          <a:xfrm>
            <a:off x="1937371" y="5624464"/>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14" name="5-Point Star 13"/>
          <p:cNvSpPr/>
          <p:nvPr/>
        </p:nvSpPr>
        <p:spPr bwMode="auto">
          <a:xfrm>
            <a:off x="6070945" y="4313980"/>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15" name="5-Point Star 14"/>
          <p:cNvSpPr/>
          <p:nvPr/>
        </p:nvSpPr>
        <p:spPr bwMode="auto">
          <a:xfrm>
            <a:off x="6412140" y="3843826"/>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18" name="5-Point Star 17"/>
          <p:cNvSpPr/>
          <p:nvPr/>
        </p:nvSpPr>
        <p:spPr bwMode="auto">
          <a:xfrm>
            <a:off x="1781610" y="6062807"/>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21" name="5-Point Star 20"/>
          <p:cNvSpPr/>
          <p:nvPr/>
        </p:nvSpPr>
        <p:spPr bwMode="auto">
          <a:xfrm>
            <a:off x="4158221" y="3980813"/>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22" name="5-Point Star 21"/>
          <p:cNvSpPr/>
          <p:nvPr/>
        </p:nvSpPr>
        <p:spPr bwMode="auto">
          <a:xfrm>
            <a:off x="4657040" y="3365107"/>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
        <p:nvSpPr>
          <p:cNvPr id="5" name="TextBox 4"/>
          <p:cNvSpPr txBox="1"/>
          <p:nvPr/>
        </p:nvSpPr>
        <p:spPr>
          <a:xfrm>
            <a:off x="180535" y="6754895"/>
            <a:ext cx="6571094" cy="646331"/>
          </a:xfrm>
          <a:prstGeom prst="rect">
            <a:avLst/>
          </a:prstGeom>
          <a:noFill/>
        </p:spPr>
        <p:txBody>
          <a:bodyPr wrap="none" rtlCol="0">
            <a:spAutoFit/>
          </a:bodyPr>
          <a:lstStyle/>
          <a:p>
            <a:r>
              <a:rPr lang="en-CA" dirty="0"/>
              <a:t>Integrated Alpine Observing and Predicting Systems (IAOPS), </a:t>
            </a:r>
            <a:r>
              <a:rPr lang="en-CA" dirty="0" smtClean="0"/>
              <a:t/>
            </a:r>
            <a:br>
              <a:rPr lang="en-CA" dirty="0" smtClean="0"/>
            </a:br>
            <a:r>
              <a:rPr lang="en-CA" dirty="0" smtClean="0"/>
              <a:t>initial </a:t>
            </a:r>
            <a:r>
              <a:rPr lang="en-CA" dirty="0"/>
              <a:t>sites to be </a:t>
            </a:r>
            <a:r>
              <a:rPr lang="en-CA" dirty="0" smtClean="0"/>
              <a:t>considered</a:t>
            </a:r>
            <a:endParaRPr lang="en-CA" dirty="0"/>
          </a:p>
        </p:txBody>
      </p:sp>
      <p:sp>
        <p:nvSpPr>
          <p:cNvPr id="19" name="5-Point Star 18"/>
          <p:cNvSpPr/>
          <p:nvPr/>
        </p:nvSpPr>
        <p:spPr bwMode="auto">
          <a:xfrm>
            <a:off x="1574692" y="3916083"/>
            <a:ext cx="469029" cy="50397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lIns="100794" tIns="50397" rIns="100794" bIns="50397"/>
          <a:lstStyle/>
          <a:p>
            <a:pPr eaLnBrk="0" hangingPunct="0">
              <a:defRPr/>
            </a:pPr>
            <a:endParaRPr lang="en-CA">
              <a:latin typeface="Arial" pitchFamily="34" charset="0"/>
              <a:cs typeface="Arial" pitchFamily="34" charset="0"/>
            </a:endParaRPr>
          </a:p>
        </p:txBody>
      </p:sp>
    </p:spTree>
    <p:extLst>
      <p:ext uri="{BB962C8B-B14F-4D97-AF65-F5344CB8AC3E}">
        <p14:creationId xmlns:p14="http://schemas.microsoft.com/office/powerpoint/2010/main" xmlns="" val="38065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592" y="33731"/>
            <a:ext cx="6412904" cy="1258887"/>
          </a:xfrm>
        </p:spPr>
        <p:txBody>
          <a:bodyPr/>
          <a:lstStyle/>
          <a:p>
            <a:r>
              <a:rPr lang="en-CA" dirty="0" smtClean="0"/>
              <a:t>INARCH Collaborators</a:t>
            </a:r>
            <a:endParaRPr lang="en-CA" dirty="0"/>
          </a:p>
        </p:txBody>
      </p:sp>
      <p:sp>
        <p:nvSpPr>
          <p:cNvPr id="4" name="Content Placeholder 3"/>
          <p:cNvSpPr>
            <a:spLocks noGrp="1"/>
          </p:cNvSpPr>
          <p:nvPr>
            <p:ph sz="half" idx="1"/>
          </p:nvPr>
        </p:nvSpPr>
        <p:spPr>
          <a:xfrm>
            <a:off x="53093" y="1600968"/>
            <a:ext cx="4848349" cy="6012086"/>
          </a:xfrm>
        </p:spPr>
        <p:txBody>
          <a:bodyPr>
            <a:noAutofit/>
          </a:bodyPr>
          <a:lstStyle/>
          <a:p>
            <a:r>
              <a:rPr lang="en-CA" sz="1600" dirty="0" err="1">
                <a:effectLst/>
              </a:rPr>
              <a:t>Lugwig</a:t>
            </a:r>
            <a:r>
              <a:rPr lang="en-CA" sz="1600" dirty="0">
                <a:effectLst/>
              </a:rPr>
              <a:t> Braun, Bavarian Academy of Sciences </a:t>
            </a:r>
            <a:r>
              <a:rPr lang="en-CA" sz="1600" dirty="0" smtClean="0">
                <a:effectLst/>
              </a:rPr>
              <a:t>&amp; </a:t>
            </a:r>
            <a:r>
              <a:rPr lang="en-CA" sz="1600" dirty="0">
                <a:effectLst/>
              </a:rPr>
              <a:t>Humanities, Germany</a:t>
            </a:r>
          </a:p>
          <a:p>
            <a:r>
              <a:rPr lang="en-CA" sz="1600" dirty="0">
                <a:effectLst/>
              </a:rPr>
              <a:t>Karsten Schulz, BOKU, Vienna, Austria</a:t>
            </a:r>
          </a:p>
          <a:p>
            <a:r>
              <a:rPr lang="en-CA" sz="1600" dirty="0">
                <a:effectLst/>
              </a:rPr>
              <a:t>Matthias Bernhardt, BOKU, Vienna, Austria</a:t>
            </a:r>
          </a:p>
          <a:p>
            <a:r>
              <a:rPr lang="en-CA" sz="1600" dirty="0">
                <a:effectLst/>
              </a:rPr>
              <a:t>Xin Li, CAREERI, Chinese Academy of Sciences, Lanzhou, China</a:t>
            </a:r>
          </a:p>
          <a:p>
            <a:r>
              <a:rPr lang="en-CA" sz="1600" dirty="0">
                <a:effectLst/>
              </a:rPr>
              <a:t>Richard Harding, Centre for Ecology </a:t>
            </a:r>
            <a:r>
              <a:rPr lang="en-CA" sz="1600" dirty="0" smtClean="0">
                <a:effectLst/>
              </a:rPr>
              <a:t>&amp; </a:t>
            </a:r>
            <a:r>
              <a:rPr lang="en-CA" sz="1600" dirty="0">
                <a:effectLst/>
              </a:rPr>
              <a:t>Hydrology, Wallingford, England</a:t>
            </a:r>
          </a:p>
          <a:p>
            <a:r>
              <a:rPr lang="en-CA" sz="1600" dirty="0" smtClean="0">
                <a:effectLst/>
              </a:rPr>
              <a:t>James </a:t>
            </a:r>
            <a:r>
              <a:rPr lang="en-CA" sz="1600" dirty="0">
                <a:effectLst/>
              </a:rPr>
              <a:t>McPhee, Dept. of Civil Engineering, University of Chile, Santiago, Chile</a:t>
            </a:r>
          </a:p>
          <a:p>
            <a:r>
              <a:rPr lang="en-CA" sz="1600" dirty="0">
                <a:effectLst/>
              </a:rPr>
              <a:t>Nick Rutter, Dept. of Geography, University of Northumbria, Newcastle, England</a:t>
            </a:r>
          </a:p>
          <a:p>
            <a:r>
              <a:rPr lang="en-CA" sz="1600" dirty="0">
                <a:effectLst/>
              </a:rPr>
              <a:t>Peter Jansson, Dept. of Physical Geography, Stockholm University, Sweden</a:t>
            </a:r>
          </a:p>
          <a:p>
            <a:r>
              <a:rPr lang="en-CA" sz="1600" dirty="0">
                <a:effectLst/>
              </a:rPr>
              <a:t>Joseph </a:t>
            </a:r>
            <a:r>
              <a:rPr lang="en-CA" sz="1600" dirty="0" err="1">
                <a:effectLst/>
              </a:rPr>
              <a:t>Shea</a:t>
            </a:r>
            <a:r>
              <a:rPr lang="en-CA" sz="1600" dirty="0">
                <a:effectLst/>
              </a:rPr>
              <a:t>, ICIMOD, Nepal</a:t>
            </a:r>
          </a:p>
          <a:p>
            <a:r>
              <a:rPr lang="en-CA" sz="1600" dirty="0">
                <a:effectLst/>
              </a:rPr>
              <a:t>Ignacio Lopez Moreno – CSIC, Institute for Pyrenean Ecology, Zaragoza, Spain</a:t>
            </a:r>
          </a:p>
          <a:p>
            <a:r>
              <a:rPr lang="en-CA" sz="1600" dirty="0" err="1">
                <a:effectLst/>
              </a:rPr>
              <a:t>Yaoming</a:t>
            </a:r>
            <a:r>
              <a:rPr lang="en-CA" sz="1600" dirty="0">
                <a:effectLst/>
              </a:rPr>
              <a:t> Ma, Institute for Tibetan Plateau, Chinese Academy of Sciences, Beijing, China</a:t>
            </a:r>
          </a:p>
          <a:p>
            <a:r>
              <a:rPr lang="en-CA" sz="1600" dirty="0">
                <a:effectLst/>
              </a:rPr>
              <a:t>Vincenzo </a:t>
            </a:r>
            <a:r>
              <a:rPr lang="en-CA" sz="1600" dirty="0" err="1">
                <a:effectLst/>
              </a:rPr>
              <a:t>Levizzani</a:t>
            </a:r>
            <a:r>
              <a:rPr lang="en-CA" sz="1600" dirty="0">
                <a:effectLst/>
              </a:rPr>
              <a:t>, Institute of Atmospheric Sciences </a:t>
            </a:r>
            <a:r>
              <a:rPr lang="en-CA" sz="1600" dirty="0" smtClean="0">
                <a:effectLst/>
              </a:rPr>
              <a:t>&amp; </a:t>
            </a:r>
            <a:r>
              <a:rPr lang="en-CA" sz="1600" dirty="0">
                <a:effectLst/>
              </a:rPr>
              <a:t>Climate, Bologna, Italy</a:t>
            </a:r>
          </a:p>
          <a:p>
            <a:endParaRPr lang="en-CA" dirty="0"/>
          </a:p>
        </p:txBody>
      </p:sp>
      <p:sp>
        <p:nvSpPr>
          <p:cNvPr id="5" name="Content Placeholder 4"/>
          <p:cNvSpPr>
            <a:spLocks noGrp="1"/>
          </p:cNvSpPr>
          <p:nvPr>
            <p:ph sz="half" idx="2"/>
          </p:nvPr>
        </p:nvSpPr>
        <p:spPr>
          <a:xfrm>
            <a:off x="5069205" y="1600968"/>
            <a:ext cx="4839983" cy="6012086"/>
          </a:xfrm>
        </p:spPr>
        <p:txBody>
          <a:bodyPr>
            <a:noAutofit/>
          </a:bodyPr>
          <a:lstStyle/>
          <a:p>
            <a:r>
              <a:rPr lang="en-CA" sz="1600" dirty="0">
                <a:effectLst/>
              </a:rPr>
              <a:t>Ulrich Strasser, Institute of Geography, University of Innsbruck, Austria</a:t>
            </a:r>
          </a:p>
          <a:p>
            <a:r>
              <a:rPr lang="en-CA" sz="1600" dirty="0" smtClean="0">
                <a:effectLst/>
              </a:rPr>
              <a:t>Georg </a:t>
            </a:r>
            <a:r>
              <a:rPr lang="en-CA" sz="1600" dirty="0">
                <a:effectLst/>
              </a:rPr>
              <a:t>Kaser, Institute of Meteorology </a:t>
            </a:r>
            <a:r>
              <a:rPr lang="en-CA" sz="1600" dirty="0" smtClean="0">
                <a:effectLst/>
              </a:rPr>
              <a:t>&amp; </a:t>
            </a:r>
            <a:r>
              <a:rPr lang="en-CA" sz="1600" dirty="0">
                <a:effectLst/>
              </a:rPr>
              <a:t>Geophysics, University of Innsbruck, Austria</a:t>
            </a:r>
          </a:p>
          <a:p>
            <a:r>
              <a:rPr lang="en-CA" sz="1600" dirty="0">
                <a:effectLst/>
              </a:rPr>
              <a:t>Anil Mishra, International Hydrological Programme, UNESCO, Paris, France</a:t>
            </a:r>
          </a:p>
          <a:p>
            <a:r>
              <a:rPr lang="en-CA" sz="1600" dirty="0">
                <a:effectLst/>
              </a:rPr>
              <a:t>Isabella </a:t>
            </a:r>
            <a:r>
              <a:rPr lang="en-CA" sz="1600" dirty="0" err="1">
                <a:effectLst/>
              </a:rPr>
              <a:t>Zin</a:t>
            </a:r>
            <a:r>
              <a:rPr lang="en-CA" sz="1600" dirty="0">
                <a:effectLst/>
              </a:rPr>
              <a:t>, LTHE, Grenoble, France</a:t>
            </a:r>
          </a:p>
          <a:p>
            <a:r>
              <a:rPr lang="en-CA" sz="1600" dirty="0">
                <a:effectLst/>
              </a:rPr>
              <a:t>Vincent Vionnet, </a:t>
            </a:r>
            <a:r>
              <a:rPr lang="en-CA" sz="1600" dirty="0" err="1">
                <a:effectLst/>
              </a:rPr>
              <a:t>Meteo</a:t>
            </a:r>
            <a:r>
              <a:rPr lang="en-CA" sz="1600" dirty="0">
                <a:effectLst/>
              </a:rPr>
              <a:t> France, Grenoble, France</a:t>
            </a:r>
          </a:p>
          <a:p>
            <a:r>
              <a:rPr lang="en-CA" sz="1600" dirty="0">
                <a:effectLst/>
              </a:rPr>
              <a:t>Martyn Clark, NCAR, Boulder, USA</a:t>
            </a:r>
          </a:p>
          <a:p>
            <a:r>
              <a:rPr lang="en-CA" sz="1600" dirty="0">
                <a:effectLst/>
              </a:rPr>
              <a:t>Roy Rasmussen, NCAR, Boulder, USA</a:t>
            </a:r>
          </a:p>
          <a:p>
            <a:r>
              <a:rPr lang="en-CA" sz="1600" dirty="0">
                <a:effectLst/>
              </a:rPr>
              <a:t>Richard Essery, School of Geosciences, University of Edinburgh, Scotland</a:t>
            </a:r>
          </a:p>
          <a:p>
            <a:r>
              <a:rPr lang="de-DE" sz="1600" dirty="0">
                <a:effectLst/>
              </a:rPr>
              <a:t>Tobias Jonas, SLF, Davos, Switzerland</a:t>
            </a:r>
            <a:endParaRPr lang="en-CA" sz="1600" dirty="0">
              <a:effectLst/>
            </a:endParaRPr>
          </a:p>
          <a:p>
            <a:r>
              <a:rPr lang="de-DE" sz="1600" dirty="0">
                <a:effectLst/>
              </a:rPr>
              <a:t>Walter Immerzeel, Universiteit Utrecht, Netherlands</a:t>
            </a:r>
            <a:endParaRPr lang="en-CA" sz="1600" dirty="0">
              <a:effectLst/>
            </a:endParaRPr>
          </a:p>
          <a:p>
            <a:r>
              <a:rPr lang="en-CA" sz="1600" dirty="0">
                <a:effectLst/>
              </a:rPr>
              <a:t>Danny Marks, USDA ARS, Boise, USA</a:t>
            </a:r>
          </a:p>
          <a:p>
            <a:r>
              <a:rPr lang="en-CA" sz="1600" dirty="0">
                <a:effectLst/>
              </a:rPr>
              <a:t>Alain Pietroniro, Water Survey of Canada, Environment </a:t>
            </a:r>
            <a:r>
              <a:rPr lang="en-CA" sz="1600" dirty="0" smtClean="0">
                <a:effectLst/>
              </a:rPr>
              <a:t>Canada</a:t>
            </a:r>
            <a:endParaRPr lang="en-CA" sz="1600" dirty="0">
              <a:effectLst/>
            </a:endParaRPr>
          </a:p>
          <a:p>
            <a:r>
              <a:rPr lang="en-CA" sz="1600" dirty="0">
                <a:effectLst/>
              </a:rPr>
              <a:t>Rick Janowicz, Yukon Environment, </a:t>
            </a:r>
            <a:r>
              <a:rPr lang="en-CA" sz="1600" dirty="0" smtClean="0">
                <a:effectLst/>
              </a:rPr>
              <a:t>Canada</a:t>
            </a:r>
          </a:p>
          <a:p>
            <a:r>
              <a:rPr lang="en-CA" sz="1600" dirty="0" smtClean="0">
                <a:effectLst/>
              </a:rPr>
              <a:t>Thomas Painter, NASA JPL, Pasadena, USA</a:t>
            </a:r>
            <a:endParaRPr lang="en-CA" sz="1600" dirty="0">
              <a:effectLst/>
            </a:endParaRPr>
          </a:p>
          <a:p>
            <a:endParaRPr lang="en-CA" sz="700" dirty="0"/>
          </a:p>
        </p:txBody>
      </p:sp>
      <p:pic>
        <p:nvPicPr>
          <p:cNvPr id="2" name="Picture 1"/>
          <p:cNvPicPr>
            <a:picLocks noChangeAspect="1"/>
          </p:cNvPicPr>
          <p:nvPr/>
        </p:nvPicPr>
        <p:blipFill>
          <a:blip r:embed="rId2" cstate="print"/>
          <a:stretch>
            <a:fillRect/>
          </a:stretch>
        </p:blipFill>
        <p:spPr>
          <a:xfrm>
            <a:off x="7056536" y="67394"/>
            <a:ext cx="2591428" cy="1567237"/>
          </a:xfrm>
          <a:prstGeom prst="rect">
            <a:avLst/>
          </a:prstGeom>
        </p:spPr>
      </p:pic>
    </p:spTree>
    <p:extLst>
      <p:ext uri="{BB962C8B-B14F-4D97-AF65-F5344CB8AC3E}">
        <p14:creationId xmlns:p14="http://schemas.microsoft.com/office/powerpoint/2010/main" xmlns="" val="2031918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1788" y="2267669"/>
            <a:ext cx="9417050" cy="5184576"/>
          </a:xfrm>
        </p:spPr>
        <p:txBody>
          <a:bodyPr>
            <a:normAutofit fontScale="77500" lnSpcReduction="20000"/>
          </a:bodyPr>
          <a:lstStyle/>
          <a:p>
            <a:r>
              <a:rPr lang="en-CA" dirty="0" smtClean="0"/>
              <a:t>INARCH accepted by GEWEX Hydrometeorology Panel as a “Project” in December 2014</a:t>
            </a:r>
          </a:p>
          <a:p>
            <a:r>
              <a:rPr lang="en-CA" dirty="0" smtClean="0"/>
              <a:t>GEWEX = Global Energy and Water Exchanges project of World Climate Research Programme</a:t>
            </a:r>
          </a:p>
          <a:p>
            <a:pPr marL="0" indent="0">
              <a:buNone/>
            </a:pPr>
            <a:r>
              <a:rPr lang="en-CA" dirty="0">
                <a:solidFill>
                  <a:srgbClr val="FFFF00"/>
                </a:solidFill>
                <a:effectLst/>
              </a:rPr>
              <a:t>Core funding to </a:t>
            </a:r>
            <a:r>
              <a:rPr lang="en-CA" dirty="0" smtClean="0">
                <a:solidFill>
                  <a:srgbClr val="FFFF00"/>
                </a:solidFill>
                <a:effectLst/>
              </a:rPr>
              <a:t>INARCH </a:t>
            </a:r>
            <a:r>
              <a:rPr lang="en-CA" dirty="0">
                <a:solidFill>
                  <a:srgbClr val="FFFF00"/>
                </a:solidFill>
                <a:effectLst/>
              </a:rPr>
              <a:t>is needed to facilitate collaboration and central project operation through:</a:t>
            </a:r>
          </a:p>
          <a:p>
            <a:pPr lvl="0"/>
            <a:r>
              <a:rPr lang="en-CA" dirty="0">
                <a:solidFill>
                  <a:srgbClr val="FFFF00"/>
                </a:solidFill>
                <a:effectLst/>
              </a:rPr>
              <a:t>Travel funding support for workshops, scientific exchanges, joint field and modelling experiments,</a:t>
            </a:r>
          </a:p>
          <a:p>
            <a:pPr lvl="0"/>
            <a:r>
              <a:rPr lang="en-CA" dirty="0">
                <a:solidFill>
                  <a:srgbClr val="FFFF00"/>
                </a:solidFill>
                <a:effectLst/>
              </a:rPr>
              <a:t>User support for and central modelling development of Modelling and Downscaling Toolboxes</a:t>
            </a:r>
          </a:p>
          <a:p>
            <a:pPr lvl="0"/>
            <a:r>
              <a:rPr lang="en-CA" dirty="0">
                <a:solidFill>
                  <a:srgbClr val="FFFF00"/>
                </a:solidFill>
                <a:effectLst/>
              </a:rPr>
              <a:t>Data management of the data repository and model outputs for intercomparison experiments</a:t>
            </a:r>
          </a:p>
          <a:p>
            <a:pPr lvl="0"/>
            <a:r>
              <a:rPr lang="en-CA" dirty="0">
                <a:solidFill>
                  <a:srgbClr val="FFFF00"/>
                </a:solidFill>
                <a:effectLst/>
              </a:rPr>
              <a:t>Outreach and training activities.</a:t>
            </a:r>
          </a:p>
          <a:p>
            <a:endParaRPr lang="en-CA" dirty="0"/>
          </a:p>
        </p:txBody>
      </p:sp>
      <p:pic>
        <p:nvPicPr>
          <p:cNvPr id="7" name="Picture 6"/>
          <p:cNvPicPr>
            <a:picLocks noChangeAspect="1"/>
          </p:cNvPicPr>
          <p:nvPr/>
        </p:nvPicPr>
        <p:blipFill>
          <a:blip r:embed="rId2" cstate="print"/>
          <a:stretch>
            <a:fillRect/>
          </a:stretch>
        </p:blipFill>
        <p:spPr>
          <a:xfrm>
            <a:off x="431800" y="107429"/>
            <a:ext cx="7630516" cy="1907629"/>
          </a:xfrm>
          <a:prstGeom prst="rect">
            <a:avLst/>
          </a:prstGeom>
        </p:spPr>
      </p:pic>
    </p:spTree>
    <p:extLst>
      <p:ext uri="{BB962C8B-B14F-4D97-AF65-F5344CB8AC3E}">
        <p14:creationId xmlns:p14="http://schemas.microsoft.com/office/powerpoint/2010/main" xmlns="" val="121117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UNESCO and INARCH</a:t>
            </a:r>
            <a:endParaRPr lang="en-CA" dirty="0"/>
          </a:p>
        </p:txBody>
      </p:sp>
      <p:sp>
        <p:nvSpPr>
          <p:cNvPr id="3" name="Content Placeholder 2"/>
          <p:cNvSpPr>
            <a:spLocks noGrp="1"/>
          </p:cNvSpPr>
          <p:nvPr>
            <p:ph idx="1"/>
          </p:nvPr>
        </p:nvSpPr>
        <p:spPr/>
        <p:txBody>
          <a:bodyPr/>
          <a:lstStyle/>
          <a:p>
            <a:r>
              <a:rPr lang="en-CA" dirty="0" smtClean="0"/>
              <a:t>Contribution to Water Security </a:t>
            </a:r>
          </a:p>
          <a:p>
            <a:endParaRPr lang="en-CA" dirty="0"/>
          </a:p>
          <a:p>
            <a:r>
              <a:rPr lang="en-CA" dirty="0" smtClean="0"/>
              <a:t>UN Year of Snow </a:t>
            </a:r>
            <a:r>
              <a:rPr lang="en-CA" smtClean="0"/>
              <a:t>and Ice (?)</a:t>
            </a:r>
            <a:endParaRPr lang="en-CA"/>
          </a:p>
        </p:txBody>
      </p:sp>
    </p:spTree>
    <p:extLst>
      <p:ext uri="{BB962C8B-B14F-4D97-AF65-F5344CB8AC3E}">
        <p14:creationId xmlns:p14="http://schemas.microsoft.com/office/powerpoint/2010/main" xmlns="" val="139296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788" y="36674"/>
            <a:ext cx="9417050" cy="1258887"/>
          </a:xfrm>
        </p:spPr>
        <p:txBody>
          <a:bodyPr/>
          <a:lstStyle/>
          <a:p>
            <a:r>
              <a:rPr lang="en-CA" dirty="0" smtClean="0"/>
              <a:t>Conclusions</a:t>
            </a:r>
            <a:endParaRPr lang="en-CA" dirty="0"/>
          </a:p>
        </p:txBody>
      </p:sp>
      <p:sp>
        <p:nvSpPr>
          <p:cNvPr id="5" name="Content Placeholder 4"/>
          <p:cNvSpPr>
            <a:spLocks noGrp="1"/>
          </p:cNvSpPr>
          <p:nvPr>
            <p:ph idx="1"/>
          </p:nvPr>
        </p:nvSpPr>
        <p:spPr>
          <a:xfrm>
            <a:off x="18008" y="1363715"/>
            <a:ext cx="5832648" cy="6051294"/>
          </a:xfrm>
        </p:spPr>
        <p:txBody>
          <a:bodyPr>
            <a:normAutofit fontScale="77500" lnSpcReduction="20000"/>
          </a:bodyPr>
          <a:lstStyle/>
          <a:p>
            <a:r>
              <a:rPr lang="en-CA" dirty="0" smtClean="0">
                <a:latin typeface="Arial Rounded MT Bold" panose="020F0704030504030204" pitchFamily="34" charset="0"/>
              </a:rPr>
              <a:t>Global need for improving predictive models and observations of mountain snow hydrology for water security assessments through collaboration</a:t>
            </a:r>
          </a:p>
          <a:p>
            <a:r>
              <a:rPr lang="en-CA" dirty="0" smtClean="0">
                <a:latin typeface="Arial Rounded MT Bold" panose="020F0704030504030204" pitchFamily="34" charset="0"/>
              </a:rPr>
              <a:t>Mountain snowpacks show extreme sensitivity to warming with important variations by region, altitude, ecosystem. This results in reduced streamflow volumes after snowmelt</a:t>
            </a:r>
          </a:p>
          <a:p>
            <a:r>
              <a:rPr lang="en-CA" dirty="0" smtClean="0">
                <a:latin typeface="Arial Rounded MT Bold" panose="020F0704030504030204" pitchFamily="34" charset="0"/>
              </a:rPr>
              <a:t>Increased frequency of mountain flooding has been concomitant with reduced warm-season streamflows</a:t>
            </a:r>
          </a:p>
          <a:p>
            <a:endParaRPr lang="en-CA" dirty="0">
              <a:latin typeface="Arial Rounded MT Bold" panose="020F070403050403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5765171" y="1440159"/>
            <a:ext cx="3983667" cy="298775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765171" y="4503704"/>
            <a:ext cx="3983667" cy="2987750"/>
          </a:xfrm>
          <a:prstGeom prst="rect">
            <a:avLst/>
          </a:prstGeom>
        </p:spPr>
      </p:pic>
    </p:spTree>
    <p:extLst>
      <p:ext uri="{BB962C8B-B14F-4D97-AF65-F5344CB8AC3E}">
        <p14:creationId xmlns:p14="http://schemas.microsoft.com/office/powerpoint/2010/main" xmlns="" val="190820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9792" y="467469"/>
            <a:ext cx="8378742" cy="597370"/>
          </a:xfrm>
        </p:spPr>
        <p:txBody>
          <a:bodyPr/>
          <a:lstStyle/>
          <a:p>
            <a:r>
              <a:rPr lang="en-GB" sz="3528" b="1" dirty="0"/>
              <a:t>Global </a:t>
            </a:r>
            <a:r>
              <a:rPr lang="en-GB" sz="3528" b="1" dirty="0" smtClean="0"/>
              <a:t>Water Security Challenges</a:t>
            </a:r>
            <a:r>
              <a:rPr lang="en-GB" sz="3528" b="1" dirty="0"/>
              <a:t>:</a:t>
            </a:r>
            <a:br>
              <a:rPr lang="en-GB" sz="3528" b="1" dirty="0"/>
            </a:br>
            <a:endParaRPr lang="en-CA" sz="3528" b="1" dirty="0">
              <a:latin typeface="Calibri" pitchFamily="34" charset="0"/>
              <a:ea typeface="ＭＳ Ｐゴシック" pitchFamily="34" charset="-128"/>
              <a:cs typeface="Calibri" pitchFamily="34" charset="0"/>
            </a:endParaRPr>
          </a:p>
        </p:txBody>
      </p:sp>
      <p:sp>
        <p:nvSpPr>
          <p:cNvPr id="2" name="Content Placeholder 1"/>
          <p:cNvSpPr>
            <a:spLocks noGrp="1"/>
          </p:cNvSpPr>
          <p:nvPr>
            <p:ph idx="1"/>
          </p:nvPr>
        </p:nvSpPr>
        <p:spPr>
          <a:xfrm>
            <a:off x="215776" y="971525"/>
            <a:ext cx="9649072" cy="3755815"/>
          </a:xfrm>
        </p:spPr>
        <p:txBody>
          <a:bodyPr>
            <a:normAutofit lnSpcReduction="10000"/>
          </a:bodyPr>
          <a:lstStyle/>
          <a:p>
            <a:pPr marL="634681" indent="-448010">
              <a:lnSpc>
                <a:spcPct val="90000"/>
              </a:lnSpc>
              <a:spcAft>
                <a:spcPts val="588"/>
              </a:spcAft>
              <a:defRPr/>
            </a:pPr>
            <a:r>
              <a:rPr lang="en-GB" sz="2400" b="1" dirty="0"/>
              <a:t>unsustainable use </a:t>
            </a:r>
            <a:r>
              <a:rPr lang="en-GB" sz="2400" dirty="0"/>
              <a:t>of </a:t>
            </a:r>
            <a:r>
              <a:rPr lang="en-GB" sz="2400" dirty="0" smtClean="0"/>
              <a:t>water – food, energy, industry, drinking</a:t>
            </a:r>
            <a:endParaRPr lang="en-GB" sz="2400" dirty="0"/>
          </a:p>
          <a:p>
            <a:pPr marL="634681" indent="-448010">
              <a:lnSpc>
                <a:spcPct val="90000"/>
              </a:lnSpc>
              <a:spcAft>
                <a:spcPts val="588"/>
              </a:spcAft>
              <a:defRPr/>
            </a:pPr>
            <a:r>
              <a:rPr lang="en-GB" sz="2400" dirty="0"/>
              <a:t>increasing </a:t>
            </a:r>
            <a:r>
              <a:rPr lang="en-GB" sz="2400" b="1" dirty="0"/>
              <a:t>competition</a:t>
            </a:r>
            <a:r>
              <a:rPr lang="en-GB" sz="2400" dirty="0"/>
              <a:t> for water resources </a:t>
            </a:r>
            <a:r>
              <a:rPr lang="en-GB" sz="2400" dirty="0" smtClean="0"/>
              <a:t>– </a:t>
            </a:r>
            <a:r>
              <a:rPr lang="en-GB" sz="2400" dirty="0" err="1" smtClean="0"/>
              <a:t>transboundary</a:t>
            </a:r>
            <a:r>
              <a:rPr lang="en-GB" sz="2400" dirty="0" smtClean="0"/>
              <a:t> issues</a:t>
            </a:r>
            <a:endParaRPr lang="en-GB" sz="2400" dirty="0"/>
          </a:p>
          <a:p>
            <a:pPr marL="634681" indent="-448010">
              <a:lnSpc>
                <a:spcPct val="90000"/>
              </a:lnSpc>
              <a:spcAft>
                <a:spcPts val="588"/>
              </a:spcAft>
              <a:defRPr/>
            </a:pPr>
            <a:r>
              <a:rPr lang="en-GB" sz="2400" b="1" dirty="0"/>
              <a:t>degradation of water </a:t>
            </a:r>
            <a:r>
              <a:rPr lang="en-GB" sz="2400" b="1" dirty="0" smtClean="0"/>
              <a:t>quality – </a:t>
            </a:r>
            <a:r>
              <a:rPr lang="en-GB" sz="2400" dirty="0" smtClean="0"/>
              <a:t>agricultural runoff, industry, sewage</a:t>
            </a:r>
            <a:r>
              <a:rPr lang="en-GB" sz="2400" b="1" dirty="0" smtClean="0"/>
              <a:t> </a:t>
            </a:r>
            <a:endParaRPr lang="en-GB" sz="2400" dirty="0"/>
          </a:p>
          <a:p>
            <a:pPr marL="634681" indent="-448010">
              <a:lnSpc>
                <a:spcPct val="90000"/>
              </a:lnSpc>
              <a:spcAft>
                <a:spcPts val="588"/>
              </a:spcAft>
              <a:defRPr/>
            </a:pPr>
            <a:r>
              <a:rPr lang="en-GB" sz="2400" b="1" dirty="0"/>
              <a:t>increasing risk </a:t>
            </a:r>
            <a:r>
              <a:rPr lang="en-GB" sz="2400" dirty="0"/>
              <a:t>from extreme </a:t>
            </a:r>
            <a:r>
              <a:rPr lang="en-GB" sz="2400" dirty="0" smtClean="0"/>
              <a:t>events – heavy rainfall and snowfalls</a:t>
            </a:r>
            <a:endParaRPr lang="en-GB" sz="2400" dirty="0"/>
          </a:p>
          <a:p>
            <a:pPr marL="634681" indent="-448010">
              <a:lnSpc>
                <a:spcPct val="90000"/>
              </a:lnSpc>
              <a:spcAft>
                <a:spcPts val="588"/>
              </a:spcAft>
              <a:defRPr/>
            </a:pPr>
            <a:r>
              <a:rPr lang="en-GB" sz="2400" dirty="0"/>
              <a:t>unprecedented </a:t>
            </a:r>
            <a:r>
              <a:rPr lang="en-GB" sz="2400" b="1" dirty="0"/>
              <a:t>environmental change, </a:t>
            </a:r>
            <a:endParaRPr lang="en-GB" sz="2400" b="1" dirty="0" smtClean="0"/>
          </a:p>
          <a:p>
            <a:pPr marL="1076006" lvl="1" indent="-448010">
              <a:lnSpc>
                <a:spcPct val="90000"/>
              </a:lnSpc>
              <a:spcAft>
                <a:spcPts val="588"/>
              </a:spcAft>
              <a:defRPr/>
            </a:pPr>
            <a:r>
              <a:rPr lang="en-GB" sz="2000" b="1" dirty="0" smtClean="0"/>
              <a:t>especially </a:t>
            </a:r>
            <a:r>
              <a:rPr lang="en-GB" sz="2000" b="1" dirty="0"/>
              <a:t>in </a:t>
            </a:r>
            <a:r>
              <a:rPr lang="en-GB" sz="2000" b="1" dirty="0" smtClean="0"/>
              <a:t>high mountains – </a:t>
            </a:r>
            <a:r>
              <a:rPr lang="en-GB" sz="2000" dirty="0" smtClean="0"/>
              <a:t>rapidly glacier melt, declining snow, heavy rainfall</a:t>
            </a:r>
            <a:endParaRPr lang="en-US" sz="2000" dirty="0"/>
          </a:p>
        </p:txBody>
      </p:sp>
      <p:pic>
        <p:nvPicPr>
          <p:cNvPr id="3" name="Picture 2"/>
          <p:cNvPicPr>
            <a:picLocks noChangeAspect="1"/>
          </p:cNvPicPr>
          <p:nvPr/>
        </p:nvPicPr>
        <p:blipFill>
          <a:blip r:embed="rId2" cstate="print"/>
          <a:stretch>
            <a:fillRect/>
          </a:stretch>
        </p:blipFill>
        <p:spPr>
          <a:xfrm>
            <a:off x="13817" y="4727340"/>
            <a:ext cx="3586336" cy="262760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057065" y="4727340"/>
            <a:ext cx="3023560" cy="2627604"/>
          </a:xfrm>
          <a:prstGeom prst="rect">
            <a:avLst/>
          </a:prstGeom>
        </p:spPr>
      </p:pic>
      <p:pic>
        <p:nvPicPr>
          <p:cNvPr id="8" name="Picture 7"/>
          <p:cNvPicPr>
            <a:picLocks noChangeAspect="1"/>
          </p:cNvPicPr>
          <p:nvPr/>
        </p:nvPicPr>
        <p:blipFill>
          <a:blip r:embed="rId4" cstate="print"/>
          <a:stretch>
            <a:fillRect/>
          </a:stretch>
        </p:blipFill>
        <p:spPr>
          <a:xfrm>
            <a:off x="3621826" y="4727340"/>
            <a:ext cx="3435239" cy="2627604"/>
          </a:xfrm>
          <a:prstGeom prst="rect">
            <a:avLst/>
          </a:prstGeom>
        </p:spPr>
      </p:pic>
    </p:spTree>
    <p:extLst>
      <p:ext uri="{BB962C8B-B14F-4D97-AF65-F5344CB8AC3E}">
        <p14:creationId xmlns:p14="http://schemas.microsoft.com/office/powerpoint/2010/main" xmlns="" val="2398759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 y="504826"/>
            <a:ext cx="9937104" cy="1258887"/>
          </a:xfrm>
        </p:spPr>
        <p:txBody>
          <a:bodyPr>
            <a:normAutofit fontScale="90000"/>
          </a:bodyPr>
          <a:lstStyle/>
          <a:p>
            <a:r>
              <a:rPr lang="en-CA" dirty="0"/>
              <a:t>Water Security Impacts from </a:t>
            </a:r>
            <a:r>
              <a:rPr lang="en-CA" dirty="0" smtClean="0"/>
              <a:t>Mountain Catchments</a:t>
            </a:r>
            <a:r>
              <a:rPr lang="en-CA" dirty="0"/>
              <a:t/>
            </a:r>
            <a:br>
              <a:rPr lang="en-CA" dirty="0"/>
            </a:br>
            <a:endParaRPr lang="en-CA" dirty="0"/>
          </a:p>
        </p:txBody>
      </p:sp>
      <p:sp>
        <p:nvSpPr>
          <p:cNvPr id="3" name="Content Placeholder 2"/>
          <p:cNvSpPr>
            <a:spLocks noGrp="1"/>
          </p:cNvSpPr>
          <p:nvPr>
            <p:ph idx="1"/>
          </p:nvPr>
        </p:nvSpPr>
        <p:spPr>
          <a:xfrm>
            <a:off x="78138" y="1763713"/>
            <a:ext cx="6402333" cy="5651946"/>
          </a:xfrm>
        </p:spPr>
        <p:txBody>
          <a:bodyPr/>
          <a:lstStyle/>
          <a:p>
            <a:pPr>
              <a:spcAft>
                <a:spcPts val="1176"/>
              </a:spcAft>
            </a:pPr>
            <a:r>
              <a:rPr lang="en-US" sz="2000" b="1" dirty="0" smtClean="0"/>
              <a:t>Mountains </a:t>
            </a:r>
            <a:r>
              <a:rPr lang="en-US" sz="2000" b="1" dirty="0"/>
              <a:t>provide water supply for over half of humanity.</a:t>
            </a:r>
          </a:p>
          <a:p>
            <a:pPr lvl="1">
              <a:spcAft>
                <a:spcPts val="1176"/>
              </a:spcAft>
            </a:pPr>
            <a:r>
              <a:rPr lang="en-US" sz="1600" b="1" dirty="0"/>
              <a:t>Diminishing supplies due to climate change and </a:t>
            </a:r>
            <a:r>
              <a:rPr lang="en-US" sz="1600" b="1" dirty="0" smtClean="0"/>
              <a:t>consumption, both in mountains and downstream</a:t>
            </a:r>
            <a:endParaRPr lang="en-US" sz="1600" b="1" dirty="0"/>
          </a:p>
          <a:p>
            <a:pPr>
              <a:spcAft>
                <a:spcPts val="1176"/>
              </a:spcAft>
            </a:pPr>
            <a:r>
              <a:rPr lang="en-US" sz="2000" b="1" dirty="0"/>
              <a:t>Recent mountain flood deaths and damage from unprecedented precipitation - examples</a:t>
            </a:r>
          </a:p>
          <a:p>
            <a:pPr lvl="1">
              <a:spcAft>
                <a:spcPts val="1176"/>
              </a:spcAft>
            </a:pPr>
            <a:r>
              <a:rPr lang="en-US" sz="1800" b="1" dirty="0"/>
              <a:t>Pakistan, Afghanistan, Nepal, India - since 2010 ~8225 deaths reported from heavy mountain rains.</a:t>
            </a:r>
          </a:p>
          <a:p>
            <a:pPr lvl="1">
              <a:spcAft>
                <a:spcPts val="1176"/>
              </a:spcAft>
            </a:pPr>
            <a:r>
              <a:rPr lang="en-US" sz="1800" b="1" dirty="0"/>
              <a:t>Bosnia, Serbia – May 2014, 62 deaths reported, 1.6 million </a:t>
            </a:r>
            <a:r>
              <a:rPr lang="en-US" sz="1800" b="1" dirty="0" smtClean="0"/>
              <a:t>affected </a:t>
            </a:r>
            <a:endParaRPr lang="en-US" sz="1800" b="1" dirty="0"/>
          </a:p>
          <a:p>
            <a:pPr lvl="1">
              <a:spcAft>
                <a:spcPts val="1176"/>
              </a:spcAft>
            </a:pPr>
            <a:r>
              <a:rPr lang="en-US" sz="1800" b="1" dirty="0" smtClean="0"/>
              <a:t>Western Canada </a:t>
            </a:r>
            <a:r>
              <a:rPr lang="en-US" sz="1800" b="1" dirty="0"/>
              <a:t>– June 2013, 4 deaths reported, $6 billion in damages</a:t>
            </a:r>
          </a:p>
          <a:p>
            <a:pPr lvl="1">
              <a:spcAft>
                <a:spcPts val="1176"/>
              </a:spcAft>
            </a:pPr>
            <a:r>
              <a:rPr lang="en-US" sz="1800" b="1" dirty="0" smtClean="0"/>
              <a:t>Colorado, USA </a:t>
            </a:r>
            <a:r>
              <a:rPr lang="en-US" sz="1800" b="1" dirty="0"/>
              <a:t>– Sept 2013, 10 deaths, 2000 homes damaged </a:t>
            </a:r>
          </a:p>
          <a:p>
            <a:pPr marL="0" indent="0">
              <a:buNone/>
            </a:pPr>
            <a:endParaRPr lang="en-CA" sz="3600" dirty="0"/>
          </a:p>
        </p:txBody>
      </p:sp>
      <p:pic>
        <p:nvPicPr>
          <p:cNvPr id="4" name="Picture 3"/>
          <p:cNvPicPr>
            <a:picLocks noChangeAspect="1"/>
          </p:cNvPicPr>
          <p:nvPr/>
        </p:nvPicPr>
        <p:blipFill>
          <a:blip r:embed="rId2" cstate="print"/>
          <a:stretch>
            <a:fillRect/>
          </a:stretch>
        </p:blipFill>
        <p:spPr>
          <a:xfrm>
            <a:off x="6501455" y="4715941"/>
            <a:ext cx="3477423" cy="255570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51261" y="1763713"/>
            <a:ext cx="3527617" cy="2645713"/>
          </a:xfrm>
          <a:prstGeom prst="rect">
            <a:avLst/>
          </a:prstGeom>
        </p:spPr>
      </p:pic>
    </p:spTree>
    <p:extLst>
      <p:ext uri="{BB962C8B-B14F-4D97-AF65-F5344CB8AC3E}">
        <p14:creationId xmlns:p14="http://schemas.microsoft.com/office/powerpoint/2010/main" xmlns="" val="3242109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1"/>
            <a:ext cx="9417050" cy="1115540"/>
          </a:xfrm>
        </p:spPr>
        <p:txBody>
          <a:bodyPr/>
          <a:lstStyle/>
          <a:p>
            <a:r>
              <a:rPr lang="en-CA" dirty="0" smtClean="0"/>
              <a:t>Urgency</a:t>
            </a:r>
            <a:endParaRPr lang="en-CA" dirty="0"/>
          </a:p>
        </p:txBody>
      </p:sp>
      <p:sp>
        <p:nvSpPr>
          <p:cNvPr id="3" name="Content Placeholder 2"/>
          <p:cNvSpPr>
            <a:spLocks noGrp="1"/>
          </p:cNvSpPr>
          <p:nvPr>
            <p:ph idx="1"/>
          </p:nvPr>
        </p:nvSpPr>
        <p:spPr>
          <a:xfrm>
            <a:off x="331788" y="1115540"/>
            <a:ext cx="9417050" cy="3727725"/>
          </a:xfrm>
        </p:spPr>
        <p:txBody>
          <a:bodyPr>
            <a:normAutofit fontScale="70000" lnSpcReduction="20000"/>
          </a:bodyPr>
          <a:lstStyle/>
          <a:p>
            <a:r>
              <a:rPr lang="en-US" dirty="0">
                <a:effectLst/>
              </a:rPr>
              <a:t>to IPCC (2014) WG  II report – “</a:t>
            </a:r>
            <a:r>
              <a:rPr lang="en-US" b="1" i="1" dirty="0">
                <a:effectLst/>
              </a:rPr>
              <a:t>In many regions, changing precipitation or melting snow and ice are altering hydrological systems, affecting water resources in terms of quantity and quality</a:t>
            </a:r>
            <a:r>
              <a:rPr lang="en-US" b="1" i="1" dirty="0" smtClean="0">
                <a:effectLst/>
              </a:rPr>
              <a:t>”</a:t>
            </a:r>
          </a:p>
          <a:p>
            <a:r>
              <a:rPr lang="en-US" dirty="0" smtClean="0">
                <a:effectLst/>
              </a:rPr>
              <a:t>Alpine catchments receive and produce a disproportionately large fraction of global precipitation and runoff including contributions to floods and water supply and drought protection for vast downstream areas.</a:t>
            </a:r>
          </a:p>
          <a:p>
            <a:r>
              <a:rPr lang="en-US" dirty="0" smtClean="0">
                <a:effectLst/>
              </a:rPr>
              <a:t>Snow, ice, and precipitation phase change dominate the </a:t>
            </a:r>
            <a:r>
              <a:rPr lang="en-US" dirty="0" err="1" smtClean="0">
                <a:effectLst/>
              </a:rPr>
              <a:t>behaviour</a:t>
            </a:r>
            <a:r>
              <a:rPr lang="en-US" dirty="0" smtClean="0">
                <a:effectLst/>
              </a:rPr>
              <a:t> of alpine hydrology – therefore especially sensitive to climate warming.</a:t>
            </a:r>
          </a:p>
          <a:p>
            <a:endParaRPr lang="en-CA" dirty="0">
              <a:effectLst/>
            </a:endParaRPr>
          </a:p>
          <a:p>
            <a:endParaRPr lang="en-CA"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5472360" y="4500934"/>
            <a:ext cx="3887656" cy="29157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23417" y="4791709"/>
            <a:ext cx="3612839" cy="2709629"/>
          </a:xfrm>
          <a:prstGeom prst="rect">
            <a:avLst/>
          </a:prstGeom>
        </p:spPr>
      </p:pic>
    </p:spTree>
    <p:extLst>
      <p:ext uri="{BB962C8B-B14F-4D97-AF65-F5344CB8AC3E}">
        <p14:creationId xmlns:p14="http://schemas.microsoft.com/office/powerpoint/2010/main" xmlns="" val="97556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rrowheads="1"/>
          </p:cNvSpPr>
          <p:nvPr>
            <p:ph type="title"/>
          </p:nvPr>
        </p:nvSpPr>
        <p:spPr>
          <a:xfrm>
            <a:off x="0" y="0"/>
            <a:ext cx="10080625" cy="1258888"/>
          </a:xfrm>
        </p:spPr>
        <p:txBody>
          <a:bodyPr/>
          <a:lstStyle/>
          <a:p>
            <a:r>
              <a:rPr lang="en-CA" dirty="0"/>
              <a:t>Declining Spring </a:t>
            </a:r>
            <a:r>
              <a:rPr lang="en-CA" dirty="0" err="1" smtClean="0"/>
              <a:t>Snowcovered</a:t>
            </a:r>
            <a:r>
              <a:rPr lang="en-CA" dirty="0" smtClean="0"/>
              <a:t> Area</a:t>
            </a:r>
            <a:endParaRPr lang="en-CA" dirty="0"/>
          </a:p>
        </p:txBody>
      </p:sp>
      <p:pic>
        <p:nvPicPr>
          <p:cNvPr id="438275" name="Picture 3" descr="4_springsnowcover_0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3847" y="1170534"/>
            <a:ext cx="6817327" cy="6271554"/>
          </a:xfrm>
          <a:prstGeom prst="rect">
            <a:avLst/>
          </a:prstGeom>
          <a:noFill/>
          <a:extLst>
            <a:ext uri="{909E8E84-426E-40DD-AFC4-6F175D3DCCD1}">
              <a14:hiddenFill xmlns:a14="http://schemas.microsoft.com/office/drawing/2010/main" xmlns="">
                <a:solidFill>
                  <a:srgbClr val="FFFFFF"/>
                </a:solidFill>
              </a14:hiddenFill>
            </a:ext>
          </a:extLst>
        </p:spPr>
      </p:pic>
      <p:sp>
        <p:nvSpPr>
          <p:cNvPr id="438276" name="Text Box 4"/>
          <p:cNvSpPr txBox="1">
            <a:spLocks noChangeArrowheads="1"/>
          </p:cNvSpPr>
          <p:nvPr/>
        </p:nvSpPr>
        <p:spPr bwMode="auto">
          <a:xfrm>
            <a:off x="7681175" y="6588149"/>
            <a:ext cx="2416175" cy="68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7986" tIns="48993" rIns="97986" bIns="48993">
            <a:spAutoFit/>
          </a:bodyPr>
          <a:lstStyle>
            <a:lvl1pPr defTabSz="979488">
              <a:defRPr>
                <a:solidFill>
                  <a:schemeClr val="tx1"/>
                </a:solidFill>
                <a:latin typeface="Arial" charset="0"/>
              </a:defRPr>
            </a:lvl1pPr>
            <a:lvl2pPr marL="488950" defTabSz="979488">
              <a:defRPr>
                <a:solidFill>
                  <a:schemeClr val="tx1"/>
                </a:solidFill>
                <a:latin typeface="Arial" charset="0"/>
              </a:defRPr>
            </a:lvl2pPr>
            <a:lvl3pPr marL="977900" defTabSz="979488">
              <a:defRPr>
                <a:solidFill>
                  <a:schemeClr val="tx1"/>
                </a:solidFill>
                <a:latin typeface="Arial" charset="0"/>
              </a:defRPr>
            </a:lvl3pPr>
            <a:lvl4pPr marL="1468438" defTabSz="979488">
              <a:defRPr>
                <a:solidFill>
                  <a:schemeClr val="tx1"/>
                </a:solidFill>
                <a:latin typeface="Arial" charset="0"/>
              </a:defRPr>
            </a:lvl4pPr>
            <a:lvl5pPr marL="1958975" defTabSz="979488">
              <a:defRPr>
                <a:solidFill>
                  <a:schemeClr val="tx1"/>
                </a:solidFill>
                <a:latin typeface="Arial" charset="0"/>
              </a:defRPr>
            </a:lvl5pPr>
            <a:lvl6pPr marL="2416175" indent="1588" defTabSz="979488" eaLnBrk="0" fontAlgn="base" hangingPunct="0">
              <a:spcBef>
                <a:spcPct val="0"/>
              </a:spcBef>
              <a:spcAft>
                <a:spcPct val="0"/>
              </a:spcAft>
              <a:defRPr>
                <a:solidFill>
                  <a:schemeClr val="tx1"/>
                </a:solidFill>
                <a:latin typeface="Arial" charset="0"/>
              </a:defRPr>
            </a:lvl6pPr>
            <a:lvl7pPr marL="2873375" indent="1588" defTabSz="979488" eaLnBrk="0" fontAlgn="base" hangingPunct="0">
              <a:spcBef>
                <a:spcPct val="0"/>
              </a:spcBef>
              <a:spcAft>
                <a:spcPct val="0"/>
              </a:spcAft>
              <a:defRPr>
                <a:solidFill>
                  <a:schemeClr val="tx1"/>
                </a:solidFill>
                <a:latin typeface="Arial" charset="0"/>
              </a:defRPr>
            </a:lvl7pPr>
            <a:lvl8pPr marL="3330575" indent="1588" defTabSz="979488" eaLnBrk="0" fontAlgn="base" hangingPunct="0">
              <a:spcBef>
                <a:spcPct val="0"/>
              </a:spcBef>
              <a:spcAft>
                <a:spcPct val="0"/>
              </a:spcAft>
              <a:defRPr>
                <a:solidFill>
                  <a:schemeClr val="tx1"/>
                </a:solidFill>
                <a:latin typeface="Arial" charset="0"/>
              </a:defRPr>
            </a:lvl8pPr>
            <a:lvl9pPr marL="3787775" indent="1588" defTabSz="979488" eaLnBrk="0" fontAlgn="base" hangingPunct="0">
              <a:spcBef>
                <a:spcPct val="0"/>
              </a:spcBef>
              <a:spcAft>
                <a:spcPct val="0"/>
              </a:spcAft>
              <a:defRPr>
                <a:solidFill>
                  <a:schemeClr val="tx1"/>
                </a:solidFill>
                <a:latin typeface="Arial" charset="0"/>
              </a:defRPr>
            </a:lvl9pPr>
          </a:lstStyle>
          <a:p>
            <a:r>
              <a:rPr lang="en-CA" sz="1900" dirty="0">
                <a:latin typeface="Times" charset="0"/>
              </a:rPr>
              <a:t>Ross Brown,</a:t>
            </a:r>
          </a:p>
          <a:p>
            <a:r>
              <a:rPr lang="en-CA" sz="1900" dirty="0">
                <a:latin typeface="Times" charset="0"/>
              </a:rPr>
              <a:t>Environment Canada</a:t>
            </a:r>
          </a:p>
        </p:txBody>
      </p:sp>
    </p:spTree>
    <p:extLst>
      <p:ext uri="{BB962C8B-B14F-4D97-AF65-F5344CB8AC3E}">
        <p14:creationId xmlns:p14="http://schemas.microsoft.com/office/powerpoint/2010/main" xmlns="" val="381539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19" y="22845"/>
            <a:ext cx="9417050" cy="935136"/>
          </a:xfrm>
        </p:spPr>
        <p:txBody>
          <a:bodyPr/>
          <a:lstStyle/>
          <a:p>
            <a:r>
              <a:rPr lang="en-CA" dirty="0" smtClean="0"/>
              <a:t>Significance</a:t>
            </a:r>
            <a:endParaRPr lang="en-CA" dirty="0"/>
          </a:p>
        </p:txBody>
      </p:sp>
      <p:sp>
        <p:nvSpPr>
          <p:cNvPr id="3" name="Content Placeholder 2"/>
          <p:cNvSpPr>
            <a:spLocks noGrp="1"/>
          </p:cNvSpPr>
          <p:nvPr>
            <p:ph idx="1"/>
          </p:nvPr>
        </p:nvSpPr>
        <p:spPr>
          <a:xfrm>
            <a:off x="331788" y="957981"/>
            <a:ext cx="9417050" cy="3613944"/>
          </a:xfrm>
        </p:spPr>
        <p:txBody>
          <a:bodyPr>
            <a:normAutofit fontScale="70000" lnSpcReduction="20000"/>
          </a:bodyPr>
          <a:lstStyle/>
          <a:p>
            <a:r>
              <a:rPr lang="en-CA" dirty="0">
                <a:effectLst/>
              </a:rPr>
              <a:t>Understanding the sensitivity of </a:t>
            </a:r>
            <a:r>
              <a:rPr lang="en-CA" dirty="0" smtClean="0">
                <a:effectLst/>
              </a:rPr>
              <a:t>alpine hydrological </a:t>
            </a:r>
            <a:r>
              <a:rPr lang="en-CA" dirty="0">
                <a:effectLst/>
              </a:rPr>
              <a:t>processes to </a:t>
            </a:r>
            <a:r>
              <a:rPr lang="en-CA" dirty="0" smtClean="0">
                <a:effectLst/>
              </a:rPr>
              <a:t>changing high elevation climate is </a:t>
            </a:r>
            <a:r>
              <a:rPr lang="en-CA" dirty="0">
                <a:effectLst/>
              </a:rPr>
              <a:t>of </a:t>
            </a:r>
            <a:r>
              <a:rPr lang="en-CA" dirty="0" smtClean="0">
                <a:effectLst/>
              </a:rPr>
              <a:t>disproportionate </a:t>
            </a:r>
            <a:r>
              <a:rPr lang="en-CA" dirty="0">
                <a:effectLst/>
              </a:rPr>
              <a:t>importance to </a:t>
            </a:r>
            <a:r>
              <a:rPr lang="en-CA" dirty="0" smtClean="0">
                <a:effectLst/>
              </a:rPr>
              <a:t>global water </a:t>
            </a:r>
            <a:r>
              <a:rPr lang="en-CA" dirty="0">
                <a:effectLst/>
              </a:rPr>
              <a:t>and energy </a:t>
            </a:r>
            <a:r>
              <a:rPr lang="en-CA" dirty="0" smtClean="0">
                <a:effectLst/>
              </a:rPr>
              <a:t>exchange </a:t>
            </a:r>
            <a:r>
              <a:rPr lang="en-CA" dirty="0">
                <a:effectLst/>
              </a:rPr>
              <a:t>and downstream water resources. </a:t>
            </a:r>
            <a:endParaRPr lang="en-CA" dirty="0" smtClean="0">
              <a:effectLst/>
            </a:endParaRPr>
          </a:p>
          <a:p>
            <a:r>
              <a:rPr lang="en-CA" dirty="0" smtClean="0">
                <a:effectLst/>
              </a:rPr>
              <a:t>Ongoing </a:t>
            </a:r>
            <a:r>
              <a:rPr lang="en-CA" dirty="0">
                <a:effectLst/>
              </a:rPr>
              <a:t>change in climate has already resulted in shorter seasonal </a:t>
            </a:r>
            <a:r>
              <a:rPr lang="en-CA" dirty="0" err="1">
                <a:effectLst/>
              </a:rPr>
              <a:t>snowcover</a:t>
            </a:r>
            <a:r>
              <a:rPr lang="en-CA" dirty="0">
                <a:effectLst/>
              </a:rPr>
              <a:t> duration, earlier </a:t>
            </a:r>
            <a:r>
              <a:rPr lang="en-CA" dirty="0" smtClean="0">
                <a:effectLst/>
              </a:rPr>
              <a:t>spring </a:t>
            </a:r>
            <a:r>
              <a:rPr lang="en-CA" dirty="0">
                <a:effectLst/>
              </a:rPr>
              <a:t>hydrographs, greater rainfall fraction of total precipitation, glacier </a:t>
            </a:r>
            <a:r>
              <a:rPr lang="en-CA" dirty="0" smtClean="0">
                <a:effectLst/>
              </a:rPr>
              <a:t>volume decline, ground thaw </a:t>
            </a:r>
            <a:r>
              <a:rPr lang="en-CA" dirty="0">
                <a:effectLst/>
              </a:rPr>
              <a:t>and </a:t>
            </a:r>
            <a:r>
              <a:rPr lang="en-CA" dirty="0" smtClean="0">
                <a:effectLst/>
              </a:rPr>
              <a:t>woody vegetation </a:t>
            </a:r>
            <a:r>
              <a:rPr lang="en-CA" dirty="0">
                <a:effectLst/>
              </a:rPr>
              <a:t>increase in many alpine catchments. </a:t>
            </a:r>
            <a:endParaRPr lang="en-CA" dirty="0" smtClean="0">
              <a:effectLst/>
            </a:endParaRPr>
          </a:p>
          <a:p>
            <a:r>
              <a:rPr lang="en-CA" dirty="0" smtClean="0">
                <a:effectLst/>
              </a:rPr>
              <a:t>Some </a:t>
            </a:r>
            <a:r>
              <a:rPr lang="en-CA" dirty="0">
                <a:effectLst/>
              </a:rPr>
              <a:t>alpine catchments are </a:t>
            </a:r>
            <a:r>
              <a:rPr lang="en-CA" dirty="0" smtClean="0">
                <a:effectLst/>
              </a:rPr>
              <a:t>contributing to </a:t>
            </a:r>
            <a:r>
              <a:rPr lang="en-CA" dirty="0">
                <a:effectLst/>
              </a:rPr>
              <a:t>higher frequency of floods </a:t>
            </a:r>
            <a:r>
              <a:rPr lang="en-CA" dirty="0" smtClean="0">
                <a:effectLst/>
              </a:rPr>
              <a:t>and/or droughts.</a:t>
            </a:r>
            <a:endParaRPr lang="en-CA"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503808" y="4571925"/>
            <a:ext cx="3918219" cy="2938664"/>
          </a:xfrm>
          <a:prstGeom prst="rect">
            <a:avLst/>
          </a:prstGeom>
        </p:spPr>
      </p:pic>
      <p:pic>
        <p:nvPicPr>
          <p:cNvPr id="6" name="Picture 5"/>
          <p:cNvPicPr>
            <a:picLocks noChangeAspect="1"/>
          </p:cNvPicPr>
          <p:nvPr/>
        </p:nvPicPr>
        <p:blipFill>
          <a:blip r:embed="rId3" cstate="print"/>
          <a:stretch>
            <a:fillRect/>
          </a:stretch>
        </p:blipFill>
        <p:spPr>
          <a:xfrm>
            <a:off x="4972498" y="4430407"/>
            <a:ext cx="3960440" cy="2973686"/>
          </a:xfrm>
          <a:prstGeom prst="rect">
            <a:avLst/>
          </a:prstGeom>
        </p:spPr>
      </p:pic>
    </p:spTree>
    <p:extLst>
      <p:ext uri="{BB962C8B-B14F-4D97-AF65-F5344CB8AC3E}">
        <p14:creationId xmlns:p14="http://schemas.microsoft.com/office/powerpoint/2010/main" xmlns="" val="276275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Alpine Regions are Data Scarce</a:t>
            </a:r>
            <a:endParaRPr lang="en-CA" dirty="0"/>
          </a:p>
        </p:txBody>
      </p:sp>
      <p:sp>
        <p:nvSpPr>
          <p:cNvPr id="5" name="Content Placeholder 4"/>
          <p:cNvSpPr>
            <a:spLocks noGrp="1"/>
          </p:cNvSpPr>
          <p:nvPr>
            <p:ph idx="1"/>
          </p:nvPr>
        </p:nvSpPr>
        <p:spPr>
          <a:xfrm>
            <a:off x="271690" y="6293906"/>
            <a:ext cx="9605068" cy="1166216"/>
          </a:xfrm>
        </p:spPr>
        <p:txBody>
          <a:bodyPr>
            <a:noAutofit/>
          </a:bodyPr>
          <a:lstStyle/>
          <a:p>
            <a:pPr marL="0" indent="0">
              <a:buNone/>
            </a:pPr>
            <a:r>
              <a:rPr lang="en-GB" sz="1800" dirty="0" smtClean="0">
                <a:effectLst/>
              </a:rPr>
              <a:t>Altitudinal </a:t>
            </a:r>
            <a:r>
              <a:rPr lang="en-GB" sz="1800" dirty="0">
                <a:effectLst/>
              </a:rPr>
              <a:t>distribution of global runoff stations represented in the GRDC archive and global precipitation station network represented in the GPCC archive compared to global hypsography of the land surface area (without Greenland and Antarctica). The inset shows a magnification for altitudes above 1500ma.s.l. (</a:t>
            </a:r>
            <a:r>
              <a:rPr lang="en-GB" sz="1800" dirty="0" err="1">
                <a:effectLst/>
              </a:rPr>
              <a:t>Viviroli</a:t>
            </a:r>
            <a:r>
              <a:rPr lang="en-GB" sz="1800" dirty="0">
                <a:effectLst/>
              </a:rPr>
              <a:t> et al. 2011).  </a:t>
            </a:r>
            <a:r>
              <a:rPr lang="en-GB" sz="1800" dirty="0" smtClean="0">
                <a:effectLst/>
              </a:rPr>
              <a:t/>
            </a:r>
            <a:br>
              <a:rPr lang="en-GB" sz="1800" dirty="0" smtClean="0">
                <a:effectLst/>
              </a:rPr>
            </a:br>
            <a:endParaRPr lang="en-CA" sz="1800" dirty="0">
              <a:effectLst/>
            </a:endParaRPr>
          </a:p>
        </p:txBody>
      </p:sp>
      <p:pic>
        <p:nvPicPr>
          <p:cNvPr id="6" name="Grafik 12"/>
          <p:cNvPicPr/>
          <p:nvPr/>
        </p:nvPicPr>
        <p:blipFill>
          <a:blip r:embed="rId2" cstate="print">
            <a:extLst>
              <a:ext uri="{28A0092B-C50C-407E-A947-70E740481C1C}">
                <a14:useLocalDpi xmlns:a14="http://schemas.microsoft.com/office/drawing/2010/main" xmlns="" val="0"/>
              </a:ext>
            </a:extLst>
          </a:blip>
          <a:stretch>
            <a:fillRect/>
          </a:stretch>
        </p:blipFill>
        <p:spPr>
          <a:xfrm>
            <a:off x="461474" y="1442614"/>
            <a:ext cx="4866870" cy="4862388"/>
          </a:xfrm>
          <a:prstGeom prst="rect">
            <a:avLst/>
          </a:prstGeom>
        </p:spPr>
      </p:pic>
      <p:pic>
        <p:nvPicPr>
          <p:cNvPr id="3" name="Picture 2"/>
          <p:cNvPicPr>
            <a:picLocks noChangeAspect="1"/>
          </p:cNvPicPr>
          <p:nvPr/>
        </p:nvPicPr>
        <p:blipFill>
          <a:blip r:embed="rId3" cstate="print"/>
          <a:stretch>
            <a:fillRect/>
          </a:stretch>
        </p:blipFill>
        <p:spPr>
          <a:xfrm>
            <a:off x="5760392" y="1331565"/>
            <a:ext cx="3456732" cy="2597121"/>
          </a:xfrm>
          <a:prstGeom prst="rect">
            <a:avLst/>
          </a:prstGeom>
        </p:spPr>
      </p:pic>
      <p:pic>
        <p:nvPicPr>
          <p:cNvPr id="4" name="Picture 3"/>
          <p:cNvPicPr>
            <a:picLocks noChangeAspect="1"/>
          </p:cNvPicPr>
          <p:nvPr/>
        </p:nvPicPr>
        <p:blipFill>
          <a:blip r:embed="rId4" cstate="print"/>
          <a:stretch>
            <a:fillRect/>
          </a:stretch>
        </p:blipFill>
        <p:spPr>
          <a:xfrm>
            <a:off x="6022648" y="4037878"/>
            <a:ext cx="2932219" cy="2200235"/>
          </a:xfrm>
          <a:prstGeom prst="rect">
            <a:avLst/>
          </a:prstGeom>
        </p:spPr>
      </p:pic>
    </p:spTree>
    <p:extLst>
      <p:ext uri="{BB962C8B-B14F-4D97-AF65-F5344CB8AC3E}">
        <p14:creationId xmlns:p14="http://schemas.microsoft.com/office/powerpoint/2010/main" xmlns="" val="3872450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Need</a:t>
            </a:r>
            <a:endParaRPr lang="en-CA" dirty="0"/>
          </a:p>
        </p:txBody>
      </p:sp>
      <p:sp>
        <p:nvSpPr>
          <p:cNvPr id="3" name="Content Placeholder 2"/>
          <p:cNvSpPr>
            <a:spLocks noGrp="1"/>
          </p:cNvSpPr>
          <p:nvPr>
            <p:ph idx="1"/>
          </p:nvPr>
        </p:nvSpPr>
        <p:spPr>
          <a:xfrm>
            <a:off x="359792" y="1403573"/>
            <a:ext cx="9417050" cy="4959350"/>
          </a:xfrm>
        </p:spPr>
        <p:txBody>
          <a:bodyPr/>
          <a:lstStyle/>
          <a:p>
            <a:pPr marL="0" indent="0">
              <a:buNone/>
            </a:pPr>
            <a:r>
              <a:rPr lang="en-CA" dirty="0" smtClean="0">
                <a:effectLst/>
              </a:rPr>
              <a:t>A </a:t>
            </a:r>
            <a:r>
              <a:rPr lang="en-CA" dirty="0">
                <a:effectLst/>
              </a:rPr>
              <a:t>concerted global effort is needed to address how changing high mountain hydrological processes will mediate the influence of atmospheric change in alpine </a:t>
            </a:r>
            <a:r>
              <a:rPr lang="en-CA" dirty="0" smtClean="0">
                <a:effectLst/>
              </a:rPr>
              <a:t>catchments.</a:t>
            </a:r>
            <a:endParaRPr lang="en-CA" dirty="0"/>
          </a:p>
        </p:txBody>
      </p:sp>
      <p:pic>
        <p:nvPicPr>
          <p:cNvPr id="4" name="Picture 3"/>
          <p:cNvPicPr>
            <a:picLocks noChangeAspect="1"/>
          </p:cNvPicPr>
          <p:nvPr/>
        </p:nvPicPr>
        <p:blipFill>
          <a:blip r:embed="rId2" cstate="print"/>
          <a:stretch>
            <a:fillRect/>
          </a:stretch>
        </p:blipFill>
        <p:spPr>
          <a:xfrm>
            <a:off x="359792" y="3883248"/>
            <a:ext cx="4804064" cy="313361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400352" y="3936170"/>
            <a:ext cx="4104456" cy="3078342"/>
          </a:xfrm>
          <a:prstGeom prst="rect">
            <a:avLst/>
          </a:prstGeom>
        </p:spPr>
      </p:pic>
    </p:spTree>
    <p:extLst>
      <p:ext uri="{BB962C8B-B14F-4D97-AF65-F5344CB8AC3E}">
        <p14:creationId xmlns:p14="http://schemas.microsoft.com/office/powerpoint/2010/main" xmlns="" val="1425971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a:xfrm>
            <a:off x="503808" y="1385429"/>
            <a:ext cx="9417050" cy="3024336"/>
          </a:xfrm>
        </p:spPr>
        <p:txBody>
          <a:bodyPr>
            <a:normAutofit fontScale="77500" lnSpcReduction="20000"/>
          </a:bodyPr>
          <a:lstStyle/>
          <a:p>
            <a:pPr marL="0" lvl="0" indent="0">
              <a:buNone/>
            </a:pPr>
            <a:r>
              <a:rPr lang="en-US" dirty="0" smtClean="0">
                <a:effectLst/>
              </a:rPr>
              <a:t>Overall: </a:t>
            </a:r>
            <a:r>
              <a:rPr lang="en-CA" dirty="0" smtClean="0">
                <a:effectLst/>
              </a:rPr>
              <a:t>to </a:t>
            </a:r>
            <a:r>
              <a:rPr lang="en-CA" dirty="0">
                <a:effectLst/>
              </a:rPr>
              <a:t>better understand alpine cold regions hydrological processes, improve their prediction and find consistent measurement </a:t>
            </a:r>
            <a:r>
              <a:rPr lang="en-CA" dirty="0" smtClean="0">
                <a:effectLst/>
              </a:rPr>
              <a:t>strategies.</a:t>
            </a:r>
          </a:p>
          <a:p>
            <a:pPr marL="0" lvl="0" indent="0">
              <a:buNone/>
            </a:pPr>
            <a:r>
              <a:rPr lang="en-CA" dirty="0">
                <a:effectLst/>
              </a:rPr>
              <a:t>To achieve this objective it is necessary to develop transferable and validated </a:t>
            </a:r>
            <a:r>
              <a:rPr lang="en-CA" dirty="0" smtClean="0">
                <a:effectLst/>
              </a:rPr>
              <a:t>hydrological model </a:t>
            </a:r>
            <a:r>
              <a:rPr lang="en-CA" dirty="0">
                <a:effectLst/>
              </a:rPr>
              <a:t>schemes of different complexity that can support research in data sparse mountain </a:t>
            </a:r>
            <a:r>
              <a:rPr lang="en-CA" dirty="0" smtClean="0">
                <a:effectLst/>
              </a:rPr>
              <a:t>areas dominated by elements of snow, permafrost and glacier cover.</a:t>
            </a:r>
          </a:p>
          <a:p>
            <a:pPr lvl="1"/>
            <a:endParaRPr lang="en-US" dirty="0" smtClean="0">
              <a:effectLst/>
            </a:endParaRPr>
          </a:p>
        </p:txBody>
      </p:sp>
      <p:pic>
        <p:nvPicPr>
          <p:cNvPr id="4" name="Picture 3"/>
          <p:cNvPicPr>
            <a:picLocks noChangeAspect="1"/>
          </p:cNvPicPr>
          <p:nvPr/>
        </p:nvPicPr>
        <p:blipFill>
          <a:blip r:embed="rId2" cstate="print"/>
          <a:stretch>
            <a:fillRect/>
          </a:stretch>
        </p:blipFill>
        <p:spPr>
          <a:xfrm>
            <a:off x="301115" y="4283893"/>
            <a:ext cx="4176464" cy="3128785"/>
          </a:xfrm>
          <a:prstGeom prst="rect">
            <a:avLst/>
          </a:prstGeom>
        </p:spPr>
      </p:pic>
      <p:pic>
        <p:nvPicPr>
          <p:cNvPr id="7" name="Picture 6"/>
          <p:cNvPicPr>
            <a:picLocks noChangeAspect="1"/>
          </p:cNvPicPr>
          <p:nvPr/>
        </p:nvPicPr>
        <p:blipFill>
          <a:blip r:embed="rId3" cstate="print"/>
          <a:stretch>
            <a:fillRect/>
          </a:stretch>
        </p:blipFill>
        <p:spPr>
          <a:xfrm>
            <a:off x="5034951" y="4169325"/>
            <a:ext cx="4328535" cy="3243353"/>
          </a:xfrm>
          <a:prstGeom prst="rect">
            <a:avLst/>
          </a:prstGeom>
        </p:spPr>
      </p:pic>
    </p:spTree>
    <p:extLst>
      <p:ext uri="{BB962C8B-B14F-4D97-AF65-F5344CB8AC3E}">
        <p14:creationId xmlns:p14="http://schemas.microsoft.com/office/powerpoint/2010/main" xmlns="" val="306730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978</Words>
  <Application>Microsoft Office PowerPoint</Application>
  <PresentationFormat>Custom</PresentationFormat>
  <Paragraphs>112</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Compass</vt:lpstr>
      <vt:lpstr>Slide 1</vt:lpstr>
      <vt:lpstr>Global Water Security Challenges: </vt:lpstr>
      <vt:lpstr>Water Security Impacts from Mountain Catchments </vt:lpstr>
      <vt:lpstr>Urgency</vt:lpstr>
      <vt:lpstr>Declining Spring Snowcovered Area</vt:lpstr>
      <vt:lpstr>Significance</vt:lpstr>
      <vt:lpstr>Alpine Regions are Data Scarce</vt:lpstr>
      <vt:lpstr>Research Need</vt:lpstr>
      <vt:lpstr>Objectives</vt:lpstr>
      <vt:lpstr>Integrated Alpine Observing &amp; Predicting Systems</vt:lpstr>
      <vt:lpstr>International Collaboration through Field &amp; Model Experiments</vt:lpstr>
      <vt:lpstr>Slide 12</vt:lpstr>
      <vt:lpstr>Slide 13</vt:lpstr>
      <vt:lpstr>Slide 14</vt:lpstr>
      <vt:lpstr>INARCH Collaborators</vt:lpstr>
      <vt:lpstr>Slide 16</vt:lpstr>
      <vt:lpstr>UNESCO and INARCH</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2015-03-10T00:30:11Z</dcterms:modified>
</cp:coreProperties>
</file>