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2" r:id="rId4"/>
    <p:sldId id="286" r:id="rId5"/>
    <p:sldId id="328" r:id="rId6"/>
    <p:sldId id="329" r:id="rId7"/>
    <p:sldId id="263" r:id="rId8"/>
    <p:sldId id="331" r:id="rId9"/>
    <p:sldId id="337" r:id="rId10"/>
    <p:sldId id="332" r:id="rId11"/>
    <p:sldId id="333" r:id="rId12"/>
    <p:sldId id="335" r:id="rId13"/>
    <p:sldId id="338" r:id="rId14"/>
    <p:sldId id="379" r:id="rId15"/>
    <p:sldId id="342" r:id="rId16"/>
    <p:sldId id="343" r:id="rId17"/>
    <p:sldId id="344" r:id="rId18"/>
    <p:sldId id="345" r:id="rId19"/>
    <p:sldId id="388" r:id="rId20"/>
    <p:sldId id="384" r:id="rId21"/>
    <p:sldId id="385" r:id="rId22"/>
    <p:sldId id="386" r:id="rId23"/>
    <p:sldId id="387" r:id="rId24"/>
    <p:sldId id="357" r:id="rId25"/>
    <p:sldId id="378" r:id="rId26"/>
    <p:sldId id="358" r:id="rId27"/>
    <p:sldId id="374" r:id="rId28"/>
    <p:sldId id="359" r:id="rId29"/>
    <p:sldId id="360" r:id="rId30"/>
    <p:sldId id="375" r:id="rId31"/>
    <p:sldId id="376" r:id="rId32"/>
    <p:sldId id="361" r:id="rId33"/>
    <p:sldId id="362" r:id="rId34"/>
    <p:sldId id="363" r:id="rId35"/>
    <p:sldId id="382" r:id="rId36"/>
    <p:sldId id="364" r:id="rId37"/>
    <p:sldId id="365" r:id="rId38"/>
    <p:sldId id="377" r:id="rId39"/>
    <p:sldId id="366" r:id="rId40"/>
    <p:sldId id="367" r:id="rId41"/>
    <p:sldId id="368" r:id="rId42"/>
    <p:sldId id="380" r:id="rId43"/>
    <p:sldId id="38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208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4" Type="http://schemas.openxmlformats.org/officeDocument/2006/relationships/image" Target="../media/image82.wmf"/><Relationship Id="rId1" Type="http://schemas.openxmlformats.org/officeDocument/2006/relationships/image" Target="../media/image79.wmf"/><Relationship Id="rId2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A0B67-5578-D84F-9A5A-3360D3DDDB66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CF186-5C6F-EA4B-A148-DA39CD1F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F186-5C6F-EA4B-A148-DA39CD1F21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0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943EE-0E38-2F4C-952C-8BAE9B3BE55A}" type="slidenum">
              <a:rPr lang="en-US"/>
              <a:pPr/>
              <a:t>27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Show the variations of site condition, especially the organic layer depth and permafrost table depth.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40ECD1-B434-D845-8D93-88E560262DAD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>
              <a:latin typeface="Calibri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7CC77F-17DB-DD44-9E4D-C0A414588E08}" type="slidenum">
              <a:rPr lang="en-US" sz="1200">
                <a:latin typeface="Calibri" charset="0"/>
              </a:rPr>
              <a:pPr eaLnBrk="1" hangingPunct="1"/>
              <a:t>29</a:t>
            </a:fld>
            <a:endParaRPr lang="en-US" sz="1200">
              <a:latin typeface="Calibri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Those are most frequently found paramterisations in current LSMs and HMs.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8ABB5-870D-934A-A6B4-46605D68E4CB}" type="slidenum">
              <a:rPr lang="en-US"/>
              <a:pPr/>
              <a:t>30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Left figure: similar in the mid-moisture range, differences were exhibited  during very dry (frozen) or saturated conditions.</a:t>
            </a:r>
          </a:p>
          <a:p>
            <a:r>
              <a:rPr lang="en-US"/>
              <a:t>Right figure: same as above, validation data (Sean et al., 2007) only available in a very small moisture range.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3DA38-9BD0-D649-BFE0-48C397694297}" type="slidenum">
              <a:rPr lang="en-US"/>
              <a:pPr/>
              <a:t>31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Left figure shows the reduction ratio of </a:t>
            </a:r>
            <a:r>
              <a:rPr lang="en-US" i="1"/>
              <a:t>f</a:t>
            </a:r>
            <a:r>
              <a:rPr lang="en-US" baseline="-25000"/>
              <a:t>imp </a:t>
            </a:r>
            <a:r>
              <a:rPr lang="en-US"/>
              <a:t>to K, the right gives the actual K values after apply those relation upon the </a:t>
            </a:r>
            <a:r>
              <a:rPr lang="en-US" sz="800" i="1"/>
              <a:t>K-</a:t>
            </a:r>
            <a:r>
              <a:rPr lang="el-GR" sz="800" i="1">
                <a:cs typeface="Arial" charset="0"/>
              </a:rPr>
              <a:t>ψ</a:t>
            </a:r>
            <a:r>
              <a:rPr lang="en-US" sz="800">
                <a:cs typeface="Arial" charset="0"/>
              </a:rPr>
              <a:t> relation (Eq. 10).</a:t>
            </a:r>
          </a:p>
          <a:p>
            <a:r>
              <a:rPr lang="en-US" sz="800">
                <a:cs typeface="Arial" charset="0"/>
              </a:rPr>
              <a:t>Note that although the </a:t>
            </a:r>
            <a:r>
              <a:rPr lang="en-US" i="1"/>
              <a:t>f</a:t>
            </a:r>
            <a:r>
              <a:rPr lang="en-US" baseline="-25000"/>
              <a:t>imp </a:t>
            </a:r>
            <a:r>
              <a:rPr lang="en-US" sz="800">
                <a:cs typeface="Arial" charset="0"/>
              </a:rPr>
              <a:t>differences in left is obvious, it generally only within one order of magnitude while the K reduction caused by Eq. (10) alone was much more profound. Implication: </a:t>
            </a:r>
            <a:r>
              <a:rPr lang="en-US" i="1"/>
              <a:t>f</a:t>
            </a:r>
            <a:r>
              <a:rPr lang="en-US" baseline="-25000"/>
              <a:t>imp </a:t>
            </a:r>
            <a:r>
              <a:rPr lang="en-US"/>
              <a:t>might not be necessary once Eq. (10) applied.</a:t>
            </a:r>
          </a:p>
          <a:p>
            <a:r>
              <a:rPr lang="en-US"/>
              <a:t>The real separation between CLASS frozen K parameterisation and others is the treatment of effective porosity. CLASS treat ice portion as soil solid and is deducted from actual porosity. This treatment set </a:t>
            </a:r>
            <a:r>
              <a:rPr lang="en-US" i="1"/>
              <a:t>S</a:t>
            </a:r>
            <a:r>
              <a:rPr lang="en-US" baseline="-25000"/>
              <a:t>e</a:t>
            </a:r>
            <a:r>
              <a:rPr lang="en-US"/>
              <a:t> to 1 for Saturated frozen soil and nulled the drying effects in </a:t>
            </a:r>
            <a:r>
              <a:rPr lang="en-US" sz="800">
                <a:cs typeface="Arial" charset="0"/>
              </a:rPr>
              <a:t>Eq. 10.</a:t>
            </a:r>
            <a:endParaRPr lang="el-GR" sz="800">
              <a:cs typeface="Arial" charset="0"/>
            </a:endParaRPr>
          </a:p>
          <a:p>
            <a:r>
              <a:rPr lang="en-US"/>
              <a:t>The right most figure showed some lab reported K-reduction due to freezing, it suggests K-CLASS may underestimated the reduction effects by ice.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709DC9-9A6A-4249-B2C8-82727B134C38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>
              <a:latin typeface="Calibri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 the left figure, De Vries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 method is slightly better than other two in all sites and all conditions, thus recommended.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 the left figure, the results are similar,  but Linear function is the easiest to parameterise, while the UFW-WP is recommended for the coupled thermal and water modelling as the parameters could be obtained from either drying or freezing curves.  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AEEFA5-FF6A-794D-B875-B73915C80C4A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>
              <a:latin typeface="Calibri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Those are infiltration test at two of the three sites, generally GA-SHAW performed better on all sites, but differences are small with CLASS.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problem in soil water simulation in Wolf Creek Forest site is mainly caused by the thaw-depth simulation in early stages. Those observed thaws are under snow cover, no way for a 1D model to handle!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A78C7A-49DD-3444-A86A-9D9D02EE380D}" type="slidenum">
              <a:rPr lang="en-CA" sz="1200">
                <a:latin typeface="Arial" charset="0"/>
              </a:rPr>
              <a:pPr/>
              <a:t>4</a:t>
            </a:fld>
            <a:endParaRPr lang="en-CA" sz="120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8D60B239-9EF4-2545-A6A0-60012DF0E572}" type="slidenum">
              <a:rPr lang="en-CA" sz="1200">
                <a:latin typeface="Arial" charset="0"/>
              </a:rPr>
              <a:pPr eaLnBrk="1" hangingPunct="1"/>
              <a:t>6</a:t>
            </a:fld>
            <a:endParaRPr lang="en-CA" sz="1200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B886EB-09D4-0041-95F2-013069FBEE1B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i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468027-4CB1-7F4C-9EDD-7C227EA0B4A9}" type="slidenum">
              <a:rPr lang="en-CA" sz="1200">
                <a:latin typeface="Arial" charset="0"/>
              </a:rPr>
              <a:pPr/>
              <a:t>13</a:t>
            </a:fld>
            <a:endParaRPr lang="en-CA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SIMON FRASER UNIVERSITY 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862E4F-3079-4648-AC8A-BD266F18B9CD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  <p:sp>
        <p:nvSpPr>
          <p:cNvPr id="24580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FT depth also varies over time (documented with daily photos over a 6 week period)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Larger scale - ~200 m * 40 m. – daily photographs of a NFS from the opposing slope.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Done at Wolf Creek – cannot be done at Scotty without aircraft.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Shows FT development as a function of time since snow-free condition starts (clock starts)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Applied the TONE model to thaw the ground (FT depth for a single date shown at bottom).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SIMON FRASER UNIVERSITY 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592EEE-C40A-D64B-AF2A-95986A3BC46F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  <p:sp>
        <p:nvSpPr>
          <p:cNvPr id="26628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SIMON FRASER UNIVERSITY 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34A0AE2-42A8-ED46-89D1-7AE65F4B9CB5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A5F72-6FB0-814A-8B25-2406DB84F1DF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3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6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0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2ECD90-28C1-0F4D-9EFB-EF1ECEBD9D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908050"/>
            <a:ext cx="7777163" cy="649288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773238"/>
            <a:ext cx="3424238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32288" y="1773238"/>
            <a:ext cx="3425825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32288" y="4059238"/>
            <a:ext cx="3425825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AB497-30FC-9445-B81C-472D5A18410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512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6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2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4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5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2F90-8D0E-8B4F-A014-CC6DCF018C28}" type="datetimeFigureOut">
              <a:rPr lang="en-US" smtClean="0"/>
              <a:t>11-09-09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BCE08-CB32-0A42-8F59-36DA5231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2.png"/><Relationship Id="rId6" Type="http://schemas.openxmlformats.org/officeDocument/2006/relationships/image" Target="../media/image43.emf"/><Relationship Id="rId7" Type="http://schemas.openxmlformats.org/officeDocument/2006/relationships/image" Target="../media/image44.wmf"/><Relationship Id="rId8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emf"/><Relationship Id="rId10" Type="http://schemas.openxmlformats.org/officeDocument/2006/relationships/image" Target="../media/image6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9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80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81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8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1882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Catchment Hydrology of Permafrost Basins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8696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or more accurately…..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87966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/>
                <a:cs typeface="Century Gothic"/>
              </a:rPr>
              <a:t>Soil and runoff processes and parameterization research in Wolf Creek (mostly)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353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6" descr="GB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63538"/>
            <a:ext cx="828675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/>
          <p:nvPr/>
        </p:nvSpPr>
        <p:spPr>
          <a:xfrm>
            <a:off x="1550988" y="3051175"/>
            <a:ext cx="1978025" cy="1903413"/>
          </a:xfrm>
          <a:custGeom>
            <a:avLst/>
            <a:gdLst>
              <a:gd name="connsiteX0" fmla="*/ 97436 w 1918741"/>
              <a:gd name="connsiteY0" fmla="*/ 1439056 h 1903751"/>
              <a:gd name="connsiteX1" fmla="*/ 7495 w 1918741"/>
              <a:gd name="connsiteY1" fmla="*/ 1236689 h 1903751"/>
              <a:gd name="connsiteX2" fmla="*/ 0 w 1918741"/>
              <a:gd name="connsiteY2" fmla="*/ 1094282 h 1903751"/>
              <a:gd name="connsiteX3" fmla="*/ 44970 w 1918741"/>
              <a:gd name="connsiteY3" fmla="*/ 996846 h 1903751"/>
              <a:gd name="connsiteX4" fmla="*/ 67456 w 1918741"/>
              <a:gd name="connsiteY4" fmla="*/ 861935 h 1903751"/>
              <a:gd name="connsiteX5" fmla="*/ 112426 w 1918741"/>
              <a:gd name="connsiteY5" fmla="*/ 704538 h 1903751"/>
              <a:gd name="connsiteX6" fmla="*/ 254833 w 1918741"/>
              <a:gd name="connsiteY6" fmla="*/ 607102 h 1903751"/>
              <a:gd name="connsiteX7" fmla="*/ 539646 w 1918741"/>
              <a:gd name="connsiteY7" fmla="*/ 382250 h 1903751"/>
              <a:gd name="connsiteX8" fmla="*/ 929390 w 1918741"/>
              <a:gd name="connsiteY8" fmla="*/ 247338 h 1903751"/>
              <a:gd name="connsiteX9" fmla="*/ 1064302 w 1918741"/>
              <a:gd name="connsiteY9" fmla="*/ 149902 h 1903751"/>
              <a:gd name="connsiteX10" fmla="*/ 1191718 w 1918741"/>
              <a:gd name="connsiteY10" fmla="*/ 37476 h 1903751"/>
              <a:gd name="connsiteX11" fmla="*/ 1281659 w 1918741"/>
              <a:gd name="connsiteY11" fmla="*/ 0 h 1903751"/>
              <a:gd name="connsiteX12" fmla="*/ 1454046 w 1918741"/>
              <a:gd name="connsiteY12" fmla="*/ 74951 h 1903751"/>
              <a:gd name="connsiteX13" fmla="*/ 1573967 w 1918741"/>
              <a:gd name="connsiteY13" fmla="*/ 179882 h 1903751"/>
              <a:gd name="connsiteX14" fmla="*/ 1701384 w 1918741"/>
              <a:gd name="connsiteY14" fmla="*/ 434715 h 1903751"/>
              <a:gd name="connsiteX15" fmla="*/ 1693888 w 1918741"/>
              <a:gd name="connsiteY15" fmla="*/ 554636 h 1903751"/>
              <a:gd name="connsiteX16" fmla="*/ 1701384 w 1918741"/>
              <a:gd name="connsiteY16" fmla="*/ 667063 h 1903751"/>
              <a:gd name="connsiteX17" fmla="*/ 1738859 w 1918741"/>
              <a:gd name="connsiteY17" fmla="*/ 757004 h 1903751"/>
              <a:gd name="connsiteX18" fmla="*/ 1813810 w 1918741"/>
              <a:gd name="connsiteY18" fmla="*/ 824459 h 1903751"/>
              <a:gd name="connsiteX19" fmla="*/ 1888761 w 1918741"/>
              <a:gd name="connsiteY19" fmla="*/ 959371 h 1903751"/>
              <a:gd name="connsiteX20" fmla="*/ 1918741 w 1918741"/>
              <a:gd name="connsiteY20" fmla="*/ 1071797 h 1903751"/>
              <a:gd name="connsiteX21" fmla="*/ 1903751 w 1918741"/>
              <a:gd name="connsiteY21" fmla="*/ 1191718 h 1903751"/>
              <a:gd name="connsiteX22" fmla="*/ 1806315 w 1918741"/>
              <a:gd name="connsiteY22" fmla="*/ 1394086 h 1903751"/>
              <a:gd name="connsiteX23" fmla="*/ 1746354 w 1918741"/>
              <a:gd name="connsiteY23" fmla="*/ 1521502 h 1903751"/>
              <a:gd name="connsiteX24" fmla="*/ 1551482 w 1918741"/>
              <a:gd name="connsiteY24" fmla="*/ 1618938 h 1903751"/>
              <a:gd name="connsiteX25" fmla="*/ 1176728 w 1918741"/>
              <a:gd name="connsiteY25" fmla="*/ 1738859 h 1903751"/>
              <a:gd name="connsiteX26" fmla="*/ 951875 w 1918741"/>
              <a:gd name="connsiteY26" fmla="*/ 1806315 h 1903751"/>
              <a:gd name="connsiteX27" fmla="*/ 801974 w 1918741"/>
              <a:gd name="connsiteY27" fmla="*/ 1866276 h 1903751"/>
              <a:gd name="connsiteX28" fmla="*/ 659567 w 1918741"/>
              <a:gd name="connsiteY28" fmla="*/ 1903751 h 1903751"/>
              <a:gd name="connsiteX29" fmla="*/ 502170 w 1918741"/>
              <a:gd name="connsiteY29" fmla="*/ 1888761 h 1903751"/>
              <a:gd name="connsiteX30" fmla="*/ 427220 w 1918741"/>
              <a:gd name="connsiteY30" fmla="*/ 1843791 h 1903751"/>
              <a:gd name="connsiteX31" fmla="*/ 307298 w 1918741"/>
              <a:gd name="connsiteY31" fmla="*/ 1753850 h 1903751"/>
              <a:gd name="connsiteX32" fmla="*/ 232348 w 1918741"/>
              <a:gd name="connsiteY32" fmla="*/ 1618938 h 1903751"/>
              <a:gd name="connsiteX33" fmla="*/ 187377 w 1918741"/>
              <a:gd name="connsiteY33" fmla="*/ 1543987 h 1903751"/>
              <a:gd name="connsiteX34" fmla="*/ 97436 w 1918741"/>
              <a:gd name="connsiteY34" fmla="*/ 1439056 h 1903751"/>
              <a:gd name="connsiteX0" fmla="*/ 97436 w 1975157"/>
              <a:gd name="connsiteY0" fmla="*/ 1439056 h 1903751"/>
              <a:gd name="connsiteX1" fmla="*/ 7495 w 1975157"/>
              <a:gd name="connsiteY1" fmla="*/ 1236689 h 1903751"/>
              <a:gd name="connsiteX2" fmla="*/ 0 w 1975157"/>
              <a:gd name="connsiteY2" fmla="*/ 1094282 h 1903751"/>
              <a:gd name="connsiteX3" fmla="*/ 44970 w 1975157"/>
              <a:gd name="connsiteY3" fmla="*/ 996846 h 1903751"/>
              <a:gd name="connsiteX4" fmla="*/ 67456 w 1975157"/>
              <a:gd name="connsiteY4" fmla="*/ 861935 h 1903751"/>
              <a:gd name="connsiteX5" fmla="*/ 112426 w 1975157"/>
              <a:gd name="connsiteY5" fmla="*/ 704538 h 1903751"/>
              <a:gd name="connsiteX6" fmla="*/ 254833 w 1975157"/>
              <a:gd name="connsiteY6" fmla="*/ 607102 h 1903751"/>
              <a:gd name="connsiteX7" fmla="*/ 539646 w 1975157"/>
              <a:gd name="connsiteY7" fmla="*/ 382250 h 1903751"/>
              <a:gd name="connsiteX8" fmla="*/ 929390 w 1975157"/>
              <a:gd name="connsiteY8" fmla="*/ 247338 h 1903751"/>
              <a:gd name="connsiteX9" fmla="*/ 1064302 w 1975157"/>
              <a:gd name="connsiteY9" fmla="*/ 149902 h 1903751"/>
              <a:gd name="connsiteX10" fmla="*/ 1191718 w 1975157"/>
              <a:gd name="connsiteY10" fmla="*/ 37476 h 1903751"/>
              <a:gd name="connsiteX11" fmla="*/ 1281659 w 1975157"/>
              <a:gd name="connsiteY11" fmla="*/ 0 h 1903751"/>
              <a:gd name="connsiteX12" fmla="*/ 1454046 w 1975157"/>
              <a:gd name="connsiteY12" fmla="*/ 74951 h 1903751"/>
              <a:gd name="connsiteX13" fmla="*/ 1573967 w 1975157"/>
              <a:gd name="connsiteY13" fmla="*/ 179882 h 1903751"/>
              <a:gd name="connsiteX14" fmla="*/ 1701384 w 1975157"/>
              <a:gd name="connsiteY14" fmla="*/ 434715 h 1903751"/>
              <a:gd name="connsiteX15" fmla="*/ 1693888 w 1975157"/>
              <a:gd name="connsiteY15" fmla="*/ 554636 h 1903751"/>
              <a:gd name="connsiteX16" fmla="*/ 1701384 w 1975157"/>
              <a:gd name="connsiteY16" fmla="*/ 667063 h 1903751"/>
              <a:gd name="connsiteX17" fmla="*/ 1738859 w 1975157"/>
              <a:gd name="connsiteY17" fmla="*/ 757004 h 1903751"/>
              <a:gd name="connsiteX18" fmla="*/ 1813810 w 1975157"/>
              <a:gd name="connsiteY18" fmla="*/ 824459 h 1903751"/>
              <a:gd name="connsiteX19" fmla="*/ 1888761 w 1975157"/>
              <a:gd name="connsiteY19" fmla="*/ 959371 h 1903751"/>
              <a:gd name="connsiteX20" fmla="*/ 1918741 w 1975157"/>
              <a:gd name="connsiteY20" fmla="*/ 1071797 h 1903751"/>
              <a:gd name="connsiteX21" fmla="*/ 1975157 w 1975157"/>
              <a:gd name="connsiteY21" fmla="*/ 1191718 h 1903751"/>
              <a:gd name="connsiteX22" fmla="*/ 1806315 w 1975157"/>
              <a:gd name="connsiteY22" fmla="*/ 1394086 h 1903751"/>
              <a:gd name="connsiteX23" fmla="*/ 1746354 w 1975157"/>
              <a:gd name="connsiteY23" fmla="*/ 1521502 h 1903751"/>
              <a:gd name="connsiteX24" fmla="*/ 1551482 w 1975157"/>
              <a:gd name="connsiteY24" fmla="*/ 1618938 h 1903751"/>
              <a:gd name="connsiteX25" fmla="*/ 1176728 w 1975157"/>
              <a:gd name="connsiteY25" fmla="*/ 1738859 h 1903751"/>
              <a:gd name="connsiteX26" fmla="*/ 951875 w 1975157"/>
              <a:gd name="connsiteY26" fmla="*/ 1806315 h 1903751"/>
              <a:gd name="connsiteX27" fmla="*/ 801974 w 1975157"/>
              <a:gd name="connsiteY27" fmla="*/ 1866276 h 1903751"/>
              <a:gd name="connsiteX28" fmla="*/ 659567 w 1975157"/>
              <a:gd name="connsiteY28" fmla="*/ 1903751 h 1903751"/>
              <a:gd name="connsiteX29" fmla="*/ 502170 w 1975157"/>
              <a:gd name="connsiteY29" fmla="*/ 1888761 h 1903751"/>
              <a:gd name="connsiteX30" fmla="*/ 427220 w 1975157"/>
              <a:gd name="connsiteY30" fmla="*/ 1843791 h 1903751"/>
              <a:gd name="connsiteX31" fmla="*/ 307298 w 1975157"/>
              <a:gd name="connsiteY31" fmla="*/ 1753850 h 1903751"/>
              <a:gd name="connsiteX32" fmla="*/ 232348 w 1975157"/>
              <a:gd name="connsiteY32" fmla="*/ 1618938 h 1903751"/>
              <a:gd name="connsiteX33" fmla="*/ 187377 w 1975157"/>
              <a:gd name="connsiteY33" fmla="*/ 1543987 h 1903751"/>
              <a:gd name="connsiteX34" fmla="*/ 97436 w 1975157"/>
              <a:gd name="connsiteY34" fmla="*/ 1439056 h 1903751"/>
              <a:gd name="connsiteX0" fmla="*/ 97436 w 1976764"/>
              <a:gd name="connsiteY0" fmla="*/ 1439056 h 1903751"/>
              <a:gd name="connsiteX1" fmla="*/ 7495 w 1976764"/>
              <a:gd name="connsiteY1" fmla="*/ 1236689 h 1903751"/>
              <a:gd name="connsiteX2" fmla="*/ 0 w 1976764"/>
              <a:gd name="connsiteY2" fmla="*/ 1094282 h 1903751"/>
              <a:gd name="connsiteX3" fmla="*/ 44970 w 1976764"/>
              <a:gd name="connsiteY3" fmla="*/ 996846 h 1903751"/>
              <a:gd name="connsiteX4" fmla="*/ 67456 w 1976764"/>
              <a:gd name="connsiteY4" fmla="*/ 861935 h 1903751"/>
              <a:gd name="connsiteX5" fmla="*/ 112426 w 1976764"/>
              <a:gd name="connsiteY5" fmla="*/ 704538 h 1903751"/>
              <a:gd name="connsiteX6" fmla="*/ 254833 w 1976764"/>
              <a:gd name="connsiteY6" fmla="*/ 607102 h 1903751"/>
              <a:gd name="connsiteX7" fmla="*/ 539646 w 1976764"/>
              <a:gd name="connsiteY7" fmla="*/ 382250 h 1903751"/>
              <a:gd name="connsiteX8" fmla="*/ 929390 w 1976764"/>
              <a:gd name="connsiteY8" fmla="*/ 247338 h 1903751"/>
              <a:gd name="connsiteX9" fmla="*/ 1064302 w 1976764"/>
              <a:gd name="connsiteY9" fmla="*/ 149902 h 1903751"/>
              <a:gd name="connsiteX10" fmla="*/ 1191718 w 1976764"/>
              <a:gd name="connsiteY10" fmla="*/ 37476 h 1903751"/>
              <a:gd name="connsiteX11" fmla="*/ 1281659 w 1976764"/>
              <a:gd name="connsiteY11" fmla="*/ 0 h 1903751"/>
              <a:gd name="connsiteX12" fmla="*/ 1454046 w 1976764"/>
              <a:gd name="connsiteY12" fmla="*/ 74951 h 1903751"/>
              <a:gd name="connsiteX13" fmla="*/ 1573967 w 1976764"/>
              <a:gd name="connsiteY13" fmla="*/ 179882 h 1903751"/>
              <a:gd name="connsiteX14" fmla="*/ 1701384 w 1976764"/>
              <a:gd name="connsiteY14" fmla="*/ 434715 h 1903751"/>
              <a:gd name="connsiteX15" fmla="*/ 1693888 w 1976764"/>
              <a:gd name="connsiteY15" fmla="*/ 554636 h 1903751"/>
              <a:gd name="connsiteX16" fmla="*/ 1701384 w 1976764"/>
              <a:gd name="connsiteY16" fmla="*/ 667063 h 1903751"/>
              <a:gd name="connsiteX17" fmla="*/ 1738859 w 1976764"/>
              <a:gd name="connsiteY17" fmla="*/ 757004 h 1903751"/>
              <a:gd name="connsiteX18" fmla="*/ 1813810 w 1976764"/>
              <a:gd name="connsiteY18" fmla="*/ 824459 h 1903751"/>
              <a:gd name="connsiteX19" fmla="*/ 1888761 w 1976764"/>
              <a:gd name="connsiteY19" fmla="*/ 959371 h 1903751"/>
              <a:gd name="connsiteX20" fmla="*/ 1918741 w 1976764"/>
              <a:gd name="connsiteY20" fmla="*/ 1071797 h 1903751"/>
              <a:gd name="connsiteX21" fmla="*/ 1975157 w 1976764"/>
              <a:gd name="connsiteY21" fmla="*/ 1191718 h 1903751"/>
              <a:gd name="connsiteX22" fmla="*/ 1976764 w 1976764"/>
              <a:gd name="connsiteY22" fmla="*/ 1195886 h 1903751"/>
              <a:gd name="connsiteX23" fmla="*/ 1806315 w 1976764"/>
              <a:gd name="connsiteY23" fmla="*/ 1394086 h 1903751"/>
              <a:gd name="connsiteX24" fmla="*/ 1746354 w 1976764"/>
              <a:gd name="connsiteY24" fmla="*/ 1521502 h 1903751"/>
              <a:gd name="connsiteX25" fmla="*/ 1551482 w 1976764"/>
              <a:gd name="connsiteY25" fmla="*/ 1618938 h 1903751"/>
              <a:gd name="connsiteX26" fmla="*/ 1176728 w 1976764"/>
              <a:gd name="connsiteY26" fmla="*/ 1738859 h 1903751"/>
              <a:gd name="connsiteX27" fmla="*/ 951875 w 1976764"/>
              <a:gd name="connsiteY27" fmla="*/ 1806315 h 1903751"/>
              <a:gd name="connsiteX28" fmla="*/ 801974 w 1976764"/>
              <a:gd name="connsiteY28" fmla="*/ 1866276 h 1903751"/>
              <a:gd name="connsiteX29" fmla="*/ 659567 w 1976764"/>
              <a:gd name="connsiteY29" fmla="*/ 1903751 h 1903751"/>
              <a:gd name="connsiteX30" fmla="*/ 502170 w 1976764"/>
              <a:gd name="connsiteY30" fmla="*/ 1888761 h 1903751"/>
              <a:gd name="connsiteX31" fmla="*/ 427220 w 1976764"/>
              <a:gd name="connsiteY31" fmla="*/ 1843791 h 1903751"/>
              <a:gd name="connsiteX32" fmla="*/ 307298 w 1976764"/>
              <a:gd name="connsiteY32" fmla="*/ 1753850 h 1903751"/>
              <a:gd name="connsiteX33" fmla="*/ 232348 w 1976764"/>
              <a:gd name="connsiteY33" fmla="*/ 1618938 h 1903751"/>
              <a:gd name="connsiteX34" fmla="*/ 187377 w 1976764"/>
              <a:gd name="connsiteY34" fmla="*/ 1543987 h 1903751"/>
              <a:gd name="connsiteX35" fmla="*/ 97436 w 1976764"/>
              <a:gd name="connsiteY35" fmla="*/ 1439056 h 1903751"/>
              <a:gd name="connsiteX0" fmla="*/ 97436 w 1976764"/>
              <a:gd name="connsiteY0" fmla="*/ 1439056 h 1903751"/>
              <a:gd name="connsiteX1" fmla="*/ 7495 w 1976764"/>
              <a:gd name="connsiteY1" fmla="*/ 1236689 h 1903751"/>
              <a:gd name="connsiteX2" fmla="*/ 0 w 1976764"/>
              <a:gd name="connsiteY2" fmla="*/ 1094282 h 1903751"/>
              <a:gd name="connsiteX3" fmla="*/ 44970 w 1976764"/>
              <a:gd name="connsiteY3" fmla="*/ 996846 h 1903751"/>
              <a:gd name="connsiteX4" fmla="*/ 67456 w 1976764"/>
              <a:gd name="connsiteY4" fmla="*/ 861935 h 1903751"/>
              <a:gd name="connsiteX5" fmla="*/ 112426 w 1976764"/>
              <a:gd name="connsiteY5" fmla="*/ 704538 h 1903751"/>
              <a:gd name="connsiteX6" fmla="*/ 254833 w 1976764"/>
              <a:gd name="connsiteY6" fmla="*/ 607102 h 1903751"/>
              <a:gd name="connsiteX7" fmla="*/ 539646 w 1976764"/>
              <a:gd name="connsiteY7" fmla="*/ 382250 h 1903751"/>
              <a:gd name="connsiteX8" fmla="*/ 929390 w 1976764"/>
              <a:gd name="connsiteY8" fmla="*/ 247338 h 1903751"/>
              <a:gd name="connsiteX9" fmla="*/ 1064302 w 1976764"/>
              <a:gd name="connsiteY9" fmla="*/ 149902 h 1903751"/>
              <a:gd name="connsiteX10" fmla="*/ 1191718 w 1976764"/>
              <a:gd name="connsiteY10" fmla="*/ 37476 h 1903751"/>
              <a:gd name="connsiteX11" fmla="*/ 1281659 w 1976764"/>
              <a:gd name="connsiteY11" fmla="*/ 0 h 1903751"/>
              <a:gd name="connsiteX12" fmla="*/ 1454046 w 1976764"/>
              <a:gd name="connsiteY12" fmla="*/ 74951 h 1903751"/>
              <a:gd name="connsiteX13" fmla="*/ 1573967 w 1976764"/>
              <a:gd name="connsiteY13" fmla="*/ 179882 h 1903751"/>
              <a:gd name="connsiteX14" fmla="*/ 1701384 w 1976764"/>
              <a:gd name="connsiteY14" fmla="*/ 434715 h 1903751"/>
              <a:gd name="connsiteX15" fmla="*/ 1693888 w 1976764"/>
              <a:gd name="connsiteY15" fmla="*/ 554636 h 1903751"/>
              <a:gd name="connsiteX16" fmla="*/ 1701384 w 1976764"/>
              <a:gd name="connsiteY16" fmla="*/ 667063 h 1903751"/>
              <a:gd name="connsiteX17" fmla="*/ 1738859 w 1976764"/>
              <a:gd name="connsiteY17" fmla="*/ 757004 h 1903751"/>
              <a:gd name="connsiteX18" fmla="*/ 1813810 w 1976764"/>
              <a:gd name="connsiteY18" fmla="*/ 824459 h 1903751"/>
              <a:gd name="connsiteX19" fmla="*/ 1888761 w 1976764"/>
              <a:gd name="connsiteY19" fmla="*/ 959371 h 1903751"/>
              <a:gd name="connsiteX20" fmla="*/ 1894394 w 1976764"/>
              <a:gd name="connsiteY20" fmla="*/ 966111 h 1903751"/>
              <a:gd name="connsiteX21" fmla="*/ 1918741 w 1976764"/>
              <a:gd name="connsiteY21" fmla="*/ 1071797 h 1903751"/>
              <a:gd name="connsiteX22" fmla="*/ 1975157 w 1976764"/>
              <a:gd name="connsiteY22" fmla="*/ 1191718 h 1903751"/>
              <a:gd name="connsiteX23" fmla="*/ 1976764 w 1976764"/>
              <a:gd name="connsiteY23" fmla="*/ 1195886 h 1903751"/>
              <a:gd name="connsiteX24" fmla="*/ 1806315 w 1976764"/>
              <a:gd name="connsiteY24" fmla="*/ 1394086 h 1903751"/>
              <a:gd name="connsiteX25" fmla="*/ 1746354 w 1976764"/>
              <a:gd name="connsiteY25" fmla="*/ 1521502 h 1903751"/>
              <a:gd name="connsiteX26" fmla="*/ 1551482 w 1976764"/>
              <a:gd name="connsiteY26" fmla="*/ 1618938 h 1903751"/>
              <a:gd name="connsiteX27" fmla="*/ 1176728 w 1976764"/>
              <a:gd name="connsiteY27" fmla="*/ 1738859 h 1903751"/>
              <a:gd name="connsiteX28" fmla="*/ 951875 w 1976764"/>
              <a:gd name="connsiteY28" fmla="*/ 1806315 h 1903751"/>
              <a:gd name="connsiteX29" fmla="*/ 801974 w 1976764"/>
              <a:gd name="connsiteY29" fmla="*/ 1866276 h 1903751"/>
              <a:gd name="connsiteX30" fmla="*/ 659567 w 1976764"/>
              <a:gd name="connsiteY30" fmla="*/ 1903751 h 1903751"/>
              <a:gd name="connsiteX31" fmla="*/ 502170 w 1976764"/>
              <a:gd name="connsiteY31" fmla="*/ 1888761 h 1903751"/>
              <a:gd name="connsiteX32" fmla="*/ 427220 w 1976764"/>
              <a:gd name="connsiteY32" fmla="*/ 1843791 h 1903751"/>
              <a:gd name="connsiteX33" fmla="*/ 307298 w 1976764"/>
              <a:gd name="connsiteY33" fmla="*/ 1753850 h 1903751"/>
              <a:gd name="connsiteX34" fmla="*/ 232348 w 1976764"/>
              <a:gd name="connsiteY34" fmla="*/ 1618938 h 1903751"/>
              <a:gd name="connsiteX35" fmla="*/ 187377 w 1976764"/>
              <a:gd name="connsiteY35" fmla="*/ 1543987 h 1903751"/>
              <a:gd name="connsiteX36" fmla="*/ 97436 w 1976764"/>
              <a:gd name="connsiteY36" fmla="*/ 1439056 h 1903751"/>
              <a:gd name="connsiteX0" fmla="*/ 97436 w 1976764"/>
              <a:gd name="connsiteY0" fmla="*/ 1439056 h 1903751"/>
              <a:gd name="connsiteX1" fmla="*/ 7495 w 1976764"/>
              <a:gd name="connsiteY1" fmla="*/ 1236689 h 1903751"/>
              <a:gd name="connsiteX2" fmla="*/ 0 w 1976764"/>
              <a:gd name="connsiteY2" fmla="*/ 1094282 h 1903751"/>
              <a:gd name="connsiteX3" fmla="*/ 44970 w 1976764"/>
              <a:gd name="connsiteY3" fmla="*/ 996846 h 1903751"/>
              <a:gd name="connsiteX4" fmla="*/ 67456 w 1976764"/>
              <a:gd name="connsiteY4" fmla="*/ 861935 h 1903751"/>
              <a:gd name="connsiteX5" fmla="*/ 112426 w 1976764"/>
              <a:gd name="connsiteY5" fmla="*/ 704538 h 1903751"/>
              <a:gd name="connsiteX6" fmla="*/ 254833 w 1976764"/>
              <a:gd name="connsiteY6" fmla="*/ 607102 h 1903751"/>
              <a:gd name="connsiteX7" fmla="*/ 539646 w 1976764"/>
              <a:gd name="connsiteY7" fmla="*/ 382250 h 1903751"/>
              <a:gd name="connsiteX8" fmla="*/ 929390 w 1976764"/>
              <a:gd name="connsiteY8" fmla="*/ 247338 h 1903751"/>
              <a:gd name="connsiteX9" fmla="*/ 1064302 w 1976764"/>
              <a:gd name="connsiteY9" fmla="*/ 149902 h 1903751"/>
              <a:gd name="connsiteX10" fmla="*/ 1191718 w 1976764"/>
              <a:gd name="connsiteY10" fmla="*/ 37476 h 1903751"/>
              <a:gd name="connsiteX11" fmla="*/ 1281659 w 1976764"/>
              <a:gd name="connsiteY11" fmla="*/ 0 h 1903751"/>
              <a:gd name="connsiteX12" fmla="*/ 1454046 w 1976764"/>
              <a:gd name="connsiteY12" fmla="*/ 74951 h 1903751"/>
              <a:gd name="connsiteX13" fmla="*/ 1573967 w 1976764"/>
              <a:gd name="connsiteY13" fmla="*/ 179882 h 1903751"/>
              <a:gd name="connsiteX14" fmla="*/ 1701384 w 1976764"/>
              <a:gd name="connsiteY14" fmla="*/ 434715 h 1903751"/>
              <a:gd name="connsiteX15" fmla="*/ 1693888 w 1976764"/>
              <a:gd name="connsiteY15" fmla="*/ 554636 h 1903751"/>
              <a:gd name="connsiteX16" fmla="*/ 1701384 w 1976764"/>
              <a:gd name="connsiteY16" fmla="*/ 667063 h 1903751"/>
              <a:gd name="connsiteX17" fmla="*/ 1738859 w 1976764"/>
              <a:gd name="connsiteY17" fmla="*/ 757004 h 1903751"/>
              <a:gd name="connsiteX18" fmla="*/ 1813810 w 1976764"/>
              <a:gd name="connsiteY18" fmla="*/ 824459 h 1903751"/>
              <a:gd name="connsiteX19" fmla="*/ 1888761 w 1976764"/>
              <a:gd name="connsiteY19" fmla="*/ 959371 h 1903751"/>
              <a:gd name="connsiteX20" fmla="*/ 1894394 w 1976764"/>
              <a:gd name="connsiteY20" fmla="*/ 966111 h 1903751"/>
              <a:gd name="connsiteX21" fmla="*/ 1918741 w 1976764"/>
              <a:gd name="connsiteY21" fmla="*/ 1071797 h 1903751"/>
              <a:gd name="connsiteX22" fmla="*/ 1975157 w 1976764"/>
              <a:gd name="connsiteY22" fmla="*/ 1191718 h 1903751"/>
              <a:gd name="connsiteX23" fmla="*/ 1976764 w 1976764"/>
              <a:gd name="connsiteY23" fmla="*/ 1195886 h 1903751"/>
              <a:gd name="connsiteX24" fmla="*/ 1806315 w 1976764"/>
              <a:gd name="connsiteY24" fmla="*/ 1394086 h 1903751"/>
              <a:gd name="connsiteX25" fmla="*/ 1746354 w 1976764"/>
              <a:gd name="connsiteY25" fmla="*/ 1521502 h 1903751"/>
              <a:gd name="connsiteX26" fmla="*/ 1551482 w 1976764"/>
              <a:gd name="connsiteY26" fmla="*/ 1618938 h 1903751"/>
              <a:gd name="connsiteX27" fmla="*/ 1176728 w 1976764"/>
              <a:gd name="connsiteY27" fmla="*/ 1738859 h 1903751"/>
              <a:gd name="connsiteX28" fmla="*/ 951875 w 1976764"/>
              <a:gd name="connsiteY28" fmla="*/ 1806315 h 1903751"/>
              <a:gd name="connsiteX29" fmla="*/ 801974 w 1976764"/>
              <a:gd name="connsiteY29" fmla="*/ 1866276 h 1903751"/>
              <a:gd name="connsiteX30" fmla="*/ 659567 w 1976764"/>
              <a:gd name="connsiteY30" fmla="*/ 1903751 h 1903751"/>
              <a:gd name="connsiteX31" fmla="*/ 502170 w 1976764"/>
              <a:gd name="connsiteY31" fmla="*/ 1888761 h 1903751"/>
              <a:gd name="connsiteX32" fmla="*/ 427220 w 1976764"/>
              <a:gd name="connsiteY32" fmla="*/ 1843791 h 1903751"/>
              <a:gd name="connsiteX33" fmla="*/ 307298 w 1976764"/>
              <a:gd name="connsiteY33" fmla="*/ 1753850 h 1903751"/>
              <a:gd name="connsiteX34" fmla="*/ 232348 w 1976764"/>
              <a:gd name="connsiteY34" fmla="*/ 1618938 h 1903751"/>
              <a:gd name="connsiteX35" fmla="*/ 187377 w 1976764"/>
              <a:gd name="connsiteY35" fmla="*/ 1543987 h 1903751"/>
              <a:gd name="connsiteX36" fmla="*/ 97436 w 1976764"/>
              <a:gd name="connsiteY36" fmla="*/ 1439056 h 1903751"/>
              <a:gd name="connsiteX0" fmla="*/ 97436 w 1976764"/>
              <a:gd name="connsiteY0" fmla="*/ 1439056 h 1903751"/>
              <a:gd name="connsiteX1" fmla="*/ 7495 w 1976764"/>
              <a:gd name="connsiteY1" fmla="*/ 1236689 h 1903751"/>
              <a:gd name="connsiteX2" fmla="*/ 0 w 1976764"/>
              <a:gd name="connsiteY2" fmla="*/ 1094282 h 1903751"/>
              <a:gd name="connsiteX3" fmla="*/ 44970 w 1976764"/>
              <a:gd name="connsiteY3" fmla="*/ 996846 h 1903751"/>
              <a:gd name="connsiteX4" fmla="*/ 67456 w 1976764"/>
              <a:gd name="connsiteY4" fmla="*/ 861935 h 1903751"/>
              <a:gd name="connsiteX5" fmla="*/ 112426 w 1976764"/>
              <a:gd name="connsiteY5" fmla="*/ 704538 h 1903751"/>
              <a:gd name="connsiteX6" fmla="*/ 254833 w 1976764"/>
              <a:gd name="connsiteY6" fmla="*/ 607102 h 1903751"/>
              <a:gd name="connsiteX7" fmla="*/ 539646 w 1976764"/>
              <a:gd name="connsiteY7" fmla="*/ 382250 h 1903751"/>
              <a:gd name="connsiteX8" fmla="*/ 929390 w 1976764"/>
              <a:gd name="connsiteY8" fmla="*/ 247338 h 1903751"/>
              <a:gd name="connsiteX9" fmla="*/ 1064302 w 1976764"/>
              <a:gd name="connsiteY9" fmla="*/ 149902 h 1903751"/>
              <a:gd name="connsiteX10" fmla="*/ 1191718 w 1976764"/>
              <a:gd name="connsiteY10" fmla="*/ 37476 h 1903751"/>
              <a:gd name="connsiteX11" fmla="*/ 1281659 w 1976764"/>
              <a:gd name="connsiteY11" fmla="*/ 0 h 1903751"/>
              <a:gd name="connsiteX12" fmla="*/ 1454046 w 1976764"/>
              <a:gd name="connsiteY12" fmla="*/ 74951 h 1903751"/>
              <a:gd name="connsiteX13" fmla="*/ 1573967 w 1976764"/>
              <a:gd name="connsiteY13" fmla="*/ 179882 h 1903751"/>
              <a:gd name="connsiteX14" fmla="*/ 1701384 w 1976764"/>
              <a:gd name="connsiteY14" fmla="*/ 434715 h 1903751"/>
              <a:gd name="connsiteX15" fmla="*/ 1693888 w 1976764"/>
              <a:gd name="connsiteY15" fmla="*/ 554636 h 1903751"/>
              <a:gd name="connsiteX16" fmla="*/ 1701384 w 1976764"/>
              <a:gd name="connsiteY16" fmla="*/ 667063 h 1903751"/>
              <a:gd name="connsiteX17" fmla="*/ 1738859 w 1976764"/>
              <a:gd name="connsiteY17" fmla="*/ 757004 h 1903751"/>
              <a:gd name="connsiteX18" fmla="*/ 1813810 w 1976764"/>
              <a:gd name="connsiteY18" fmla="*/ 824459 h 1903751"/>
              <a:gd name="connsiteX19" fmla="*/ 1888761 w 1976764"/>
              <a:gd name="connsiteY19" fmla="*/ 959371 h 1903751"/>
              <a:gd name="connsiteX20" fmla="*/ 1894394 w 1976764"/>
              <a:gd name="connsiteY20" fmla="*/ 966111 h 1903751"/>
              <a:gd name="connsiteX21" fmla="*/ 1918741 w 1976764"/>
              <a:gd name="connsiteY21" fmla="*/ 1071797 h 1903751"/>
              <a:gd name="connsiteX22" fmla="*/ 1924860 w 1976764"/>
              <a:gd name="connsiteY22" fmla="*/ 1075123 h 1903751"/>
              <a:gd name="connsiteX23" fmla="*/ 1975157 w 1976764"/>
              <a:gd name="connsiteY23" fmla="*/ 1191718 h 1903751"/>
              <a:gd name="connsiteX24" fmla="*/ 1976764 w 1976764"/>
              <a:gd name="connsiteY24" fmla="*/ 1195886 h 1903751"/>
              <a:gd name="connsiteX25" fmla="*/ 1806315 w 1976764"/>
              <a:gd name="connsiteY25" fmla="*/ 1394086 h 1903751"/>
              <a:gd name="connsiteX26" fmla="*/ 1746354 w 1976764"/>
              <a:gd name="connsiteY26" fmla="*/ 1521502 h 1903751"/>
              <a:gd name="connsiteX27" fmla="*/ 1551482 w 1976764"/>
              <a:gd name="connsiteY27" fmla="*/ 1618938 h 1903751"/>
              <a:gd name="connsiteX28" fmla="*/ 1176728 w 1976764"/>
              <a:gd name="connsiteY28" fmla="*/ 1738859 h 1903751"/>
              <a:gd name="connsiteX29" fmla="*/ 951875 w 1976764"/>
              <a:gd name="connsiteY29" fmla="*/ 1806315 h 1903751"/>
              <a:gd name="connsiteX30" fmla="*/ 801974 w 1976764"/>
              <a:gd name="connsiteY30" fmla="*/ 1866276 h 1903751"/>
              <a:gd name="connsiteX31" fmla="*/ 659567 w 1976764"/>
              <a:gd name="connsiteY31" fmla="*/ 1903751 h 1903751"/>
              <a:gd name="connsiteX32" fmla="*/ 502170 w 1976764"/>
              <a:gd name="connsiteY32" fmla="*/ 1888761 h 1903751"/>
              <a:gd name="connsiteX33" fmla="*/ 427220 w 1976764"/>
              <a:gd name="connsiteY33" fmla="*/ 1843791 h 1903751"/>
              <a:gd name="connsiteX34" fmla="*/ 307298 w 1976764"/>
              <a:gd name="connsiteY34" fmla="*/ 1753850 h 1903751"/>
              <a:gd name="connsiteX35" fmla="*/ 232348 w 1976764"/>
              <a:gd name="connsiteY35" fmla="*/ 1618938 h 1903751"/>
              <a:gd name="connsiteX36" fmla="*/ 187377 w 1976764"/>
              <a:gd name="connsiteY36" fmla="*/ 1543987 h 1903751"/>
              <a:gd name="connsiteX37" fmla="*/ 97436 w 1976764"/>
              <a:gd name="connsiteY37" fmla="*/ 1439056 h 1903751"/>
              <a:gd name="connsiteX0" fmla="*/ 97436 w 1976764"/>
              <a:gd name="connsiteY0" fmla="*/ 1439056 h 1903751"/>
              <a:gd name="connsiteX1" fmla="*/ 7495 w 1976764"/>
              <a:gd name="connsiteY1" fmla="*/ 1236689 h 1903751"/>
              <a:gd name="connsiteX2" fmla="*/ 0 w 1976764"/>
              <a:gd name="connsiteY2" fmla="*/ 1094282 h 1903751"/>
              <a:gd name="connsiteX3" fmla="*/ 44970 w 1976764"/>
              <a:gd name="connsiteY3" fmla="*/ 996846 h 1903751"/>
              <a:gd name="connsiteX4" fmla="*/ 67456 w 1976764"/>
              <a:gd name="connsiteY4" fmla="*/ 861935 h 1903751"/>
              <a:gd name="connsiteX5" fmla="*/ 112426 w 1976764"/>
              <a:gd name="connsiteY5" fmla="*/ 704538 h 1903751"/>
              <a:gd name="connsiteX6" fmla="*/ 254833 w 1976764"/>
              <a:gd name="connsiteY6" fmla="*/ 607102 h 1903751"/>
              <a:gd name="connsiteX7" fmla="*/ 539646 w 1976764"/>
              <a:gd name="connsiteY7" fmla="*/ 382250 h 1903751"/>
              <a:gd name="connsiteX8" fmla="*/ 929390 w 1976764"/>
              <a:gd name="connsiteY8" fmla="*/ 247338 h 1903751"/>
              <a:gd name="connsiteX9" fmla="*/ 1064302 w 1976764"/>
              <a:gd name="connsiteY9" fmla="*/ 149902 h 1903751"/>
              <a:gd name="connsiteX10" fmla="*/ 1191718 w 1976764"/>
              <a:gd name="connsiteY10" fmla="*/ 37476 h 1903751"/>
              <a:gd name="connsiteX11" fmla="*/ 1281659 w 1976764"/>
              <a:gd name="connsiteY11" fmla="*/ 0 h 1903751"/>
              <a:gd name="connsiteX12" fmla="*/ 1454046 w 1976764"/>
              <a:gd name="connsiteY12" fmla="*/ 74951 h 1903751"/>
              <a:gd name="connsiteX13" fmla="*/ 1573967 w 1976764"/>
              <a:gd name="connsiteY13" fmla="*/ 179882 h 1903751"/>
              <a:gd name="connsiteX14" fmla="*/ 1701384 w 1976764"/>
              <a:gd name="connsiteY14" fmla="*/ 434715 h 1903751"/>
              <a:gd name="connsiteX15" fmla="*/ 1693888 w 1976764"/>
              <a:gd name="connsiteY15" fmla="*/ 554636 h 1903751"/>
              <a:gd name="connsiteX16" fmla="*/ 1701384 w 1976764"/>
              <a:gd name="connsiteY16" fmla="*/ 667063 h 1903751"/>
              <a:gd name="connsiteX17" fmla="*/ 1738859 w 1976764"/>
              <a:gd name="connsiteY17" fmla="*/ 757004 h 1903751"/>
              <a:gd name="connsiteX18" fmla="*/ 1813810 w 1976764"/>
              <a:gd name="connsiteY18" fmla="*/ 824459 h 1903751"/>
              <a:gd name="connsiteX19" fmla="*/ 1888761 w 1976764"/>
              <a:gd name="connsiteY19" fmla="*/ 959371 h 1903751"/>
              <a:gd name="connsiteX20" fmla="*/ 1894394 w 1976764"/>
              <a:gd name="connsiteY20" fmla="*/ 966111 h 1903751"/>
              <a:gd name="connsiteX21" fmla="*/ 1918741 w 1976764"/>
              <a:gd name="connsiteY21" fmla="*/ 1071797 h 1903751"/>
              <a:gd name="connsiteX22" fmla="*/ 1924860 w 1976764"/>
              <a:gd name="connsiteY22" fmla="*/ 1075123 h 1903751"/>
              <a:gd name="connsiteX23" fmla="*/ 1975157 w 1976764"/>
              <a:gd name="connsiteY23" fmla="*/ 1191718 h 1903751"/>
              <a:gd name="connsiteX24" fmla="*/ 1976764 w 1976764"/>
              <a:gd name="connsiteY24" fmla="*/ 1195886 h 1903751"/>
              <a:gd name="connsiteX25" fmla="*/ 1806315 w 1976764"/>
              <a:gd name="connsiteY25" fmla="*/ 1394086 h 1903751"/>
              <a:gd name="connsiteX26" fmla="*/ 1746354 w 1976764"/>
              <a:gd name="connsiteY26" fmla="*/ 1521502 h 1903751"/>
              <a:gd name="connsiteX27" fmla="*/ 1551482 w 1976764"/>
              <a:gd name="connsiteY27" fmla="*/ 1618938 h 1903751"/>
              <a:gd name="connsiteX28" fmla="*/ 1176728 w 1976764"/>
              <a:gd name="connsiteY28" fmla="*/ 1738859 h 1903751"/>
              <a:gd name="connsiteX29" fmla="*/ 951875 w 1976764"/>
              <a:gd name="connsiteY29" fmla="*/ 1806315 h 1903751"/>
              <a:gd name="connsiteX30" fmla="*/ 801974 w 1976764"/>
              <a:gd name="connsiteY30" fmla="*/ 1866276 h 1903751"/>
              <a:gd name="connsiteX31" fmla="*/ 659567 w 1976764"/>
              <a:gd name="connsiteY31" fmla="*/ 1903751 h 1903751"/>
              <a:gd name="connsiteX32" fmla="*/ 502170 w 1976764"/>
              <a:gd name="connsiteY32" fmla="*/ 1888761 h 1903751"/>
              <a:gd name="connsiteX33" fmla="*/ 427220 w 1976764"/>
              <a:gd name="connsiteY33" fmla="*/ 1843791 h 1903751"/>
              <a:gd name="connsiteX34" fmla="*/ 307298 w 1976764"/>
              <a:gd name="connsiteY34" fmla="*/ 1753850 h 1903751"/>
              <a:gd name="connsiteX35" fmla="*/ 232348 w 1976764"/>
              <a:gd name="connsiteY35" fmla="*/ 1618938 h 1903751"/>
              <a:gd name="connsiteX36" fmla="*/ 187377 w 1976764"/>
              <a:gd name="connsiteY36" fmla="*/ 1543987 h 1903751"/>
              <a:gd name="connsiteX37" fmla="*/ 97436 w 1976764"/>
              <a:gd name="connsiteY37" fmla="*/ 1439056 h 190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76764" h="1903751">
                <a:moveTo>
                  <a:pt x="97436" y="1439056"/>
                </a:moveTo>
                <a:lnTo>
                  <a:pt x="7495" y="1236689"/>
                </a:lnTo>
                <a:lnTo>
                  <a:pt x="0" y="1094282"/>
                </a:lnTo>
                <a:lnTo>
                  <a:pt x="44970" y="996846"/>
                </a:lnTo>
                <a:lnTo>
                  <a:pt x="67456" y="861935"/>
                </a:lnTo>
                <a:lnTo>
                  <a:pt x="112426" y="704538"/>
                </a:lnTo>
                <a:lnTo>
                  <a:pt x="254833" y="607102"/>
                </a:lnTo>
                <a:lnTo>
                  <a:pt x="539646" y="382250"/>
                </a:lnTo>
                <a:lnTo>
                  <a:pt x="929390" y="247338"/>
                </a:lnTo>
                <a:lnTo>
                  <a:pt x="1064302" y="149902"/>
                </a:lnTo>
                <a:lnTo>
                  <a:pt x="1191718" y="37476"/>
                </a:lnTo>
                <a:lnTo>
                  <a:pt x="1281659" y="0"/>
                </a:lnTo>
                <a:lnTo>
                  <a:pt x="1454046" y="74951"/>
                </a:lnTo>
                <a:lnTo>
                  <a:pt x="1573967" y="179882"/>
                </a:lnTo>
                <a:lnTo>
                  <a:pt x="1701384" y="434715"/>
                </a:lnTo>
                <a:lnTo>
                  <a:pt x="1693888" y="554636"/>
                </a:lnTo>
                <a:lnTo>
                  <a:pt x="1701384" y="667063"/>
                </a:lnTo>
                <a:lnTo>
                  <a:pt x="1738859" y="757004"/>
                </a:lnTo>
                <a:lnTo>
                  <a:pt x="1813810" y="824459"/>
                </a:lnTo>
                <a:lnTo>
                  <a:pt x="1888761" y="959371"/>
                </a:lnTo>
                <a:lnTo>
                  <a:pt x="1894394" y="966111"/>
                </a:lnTo>
                <a:cubicBezTo>
                  <a:pt x="1921447" y="1017572"/>
                  <a:pt x="1910625" y="1036568"/>
                  <a:pt x="1918741" y="1071797"/>
                </a:cubicBezTo>
                <a:cubicBezTo>
                  <a:pt x="1920781" y="1072906"/>
                  <a:pt x="1930936" y="1017202"/>
                  <a:pt x="1924860" y="1075123"/>
                </a:cubicBezTo>
                <a:lnTo>
                  <a:pt x="1975157" y="1191718"/>
                </a:lnTo>
                <a:lnTo>
                  <a:pt x="1976764" y="1195886"/>
                </a:lnTo>
                <a:lnTo>
                  <a:pt x="1806315" y="1394086"/>
                </a:lnTo>
                <a:lnTo>
                  <a:pt x="1746354" y="1521502"/>
                </a:lnTo>
                <a:lnTo>
                  <a:pt x="1551482" y="1618938"/>
                </a:lnTo>
                <a:lnTo>
                  <a:pt x="1176728" y="1738859"/>
                </a:lnTo>
                <a:lnTo>
                  <a:pt x="951875" y="1806315"/>
                </a:lnTo>
                <a:lnTo>
                  <a:pt x="801974" y="1866276"/>
                </a:lnTo>
                <a:lnTo>
                  <a:pt x="659567" y="1903751"/>
                </a:lnTo>
                <a:lnTo>
                  <a:pt x="502170" y="1888761"/>
                </a:lnTo>
                <a:lnTo>
                  <a:pt x="427220" y="1843791"/>
                </a:lnTo>
                <a:lnTo>
                  <a:pt x="307298" y="1753850"/>
                </a:lnTo>
                <a:lnTo>
                  <a:pt x="232348" y="1618938"/>
                </a:lnTo>
                <a:lnTo>
                  <a:pt x="187377" y="1543987"/>
                </a:lnTo>
                <a:lnTo>
                  <a:pt x="97436" y="1439056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25750" y="2676525"/>
            <a:ext cx="1379538" cy="1947863"/>
          </a:xfrm>
          <a:custGeom>
            <a:avLst/>
            <a:gdLst>
              <a:gd name="connsiteX0" fmla="*/ 0 w 1379095"/>
              <a:gd name="connsiteY0" fmla="*/ 374754 h 1948722"/>
              <a:gd name="connsiteX1" fmla="*/ 74951 w 1379095"/>
              <a:gd name="connsiteY1" fmla="*/ 277318 h 1948722"/>
              <a:gd name="connsiteX2" fmla="*/ 194872 w 1379095"/>
              <a:gd name="connsiteY2" fmla="*/ 179882 h 1948722"/>
              <a:gd name="connsiteX3" fmla="*/ 292308 w 1379095"/>
              <a:gd name="connsiteY3" fmla="*/ 134912 h 1948722"/>
              <a:gd name="connsiteX4" fmla="*/ 434715 w 1379095"/>
              <a:gd name="connsiteY4" fmla="*/ 97436 h 1948722"/>
              <a:gd name="connsiteX5" fmla="*/ 577121 w 1379095"/>
              <a:gd name="connsiteY5" fmla="*/ 14990 h 1948722"/>
              <a:gd name="connsiteX6" fmla="*/ 667062 w 1379095"/>
              <a:gd name="connsiteY6" fmla="*/ 0 h 1948722"/>
              <a:gd name="connsiteX7" fmla="*/ 757003 w 1379095"/>
              <a:gd name="connsiteY7" fmla="*/ 112426 h 1948722"/>
              <a:gd name="connsiteX8" fmla="*/ 771993 w 1379095"/>
              <a:gd name="connsiteY8" fmla="*/ 187377 h 1948722"/>
              <a:gd name="connsiteX9" fmla="*/ 876924 w 1379095"/>
              <a:gd name="connsiteY9" fmla="*/ 232348 h 1948722"/>
              <a:gd name="connsiteX10" fmla="*/ 996846 w 1379095"/>
              <a:gd name="connsiteY10" fmla="*/ 344774 h 1948722"/>
              <a:gd name="connsiteX11" fmla="*/ 1034321 w 1379095"/>
              <a:gd name="connsiteY11" fmla="*/ 479686 h 1948722"/>
              <a:gd name="connsiteX12" fmla="*/ 1161738 w 1379095"/>
              <a:gd name="connsiteY12" fmla="*/ 554636 h 1948722"/>
              <a:gd name="connsiteX13" fmla="*/ 1214203 w 1379095"/>
              <a:gd name="connsiteY13" fmla="*/ 599607 h 1948722"/>
              <a:gd name="connsiteX14" fmla="*/ 1334124 w 1379095"/>
              <a:gd name="connsiteY14" fmla="*/ 659567 h 1948722"/>
              <a:gd name="connsiteX15" fmla="*/ 1379095 w 1379095"/>
              <a:gd name="connsiteY15" fmla="*/ 704538 h 1948722"/>
              <a:gd name="connsiteX16" fmla="*/ 1341620 w 1379095"/>
              <a:gd name="connsiteY16" fmla="*/ 801974 h 1948722"/>
              <a:gd name="connsiteX17" fmla="*/ 1274164 w 1379095"/>
              <a:gd name="connsiteY17" fmla="*/ 906905 h 1948722"/>
              <a:gd name="connsiteX18" fmla="*/ 1116767 w 1379095"/>
              <a:gd name="connsiteY18" fmla="*/ 951876 h 1948722"/>
              <a:gd name="connsiteX19" fmla="*/ 1019331 w 1379095"/>
              <a:gd name="connsiteY19" fmla="*/ 996846 h 1948722"/>
              <a:gd name="connsiteX20" fmla="*/ 929390 w 1379095"/>
              <a:gd name="connsiteY20" fmla="*/ 1086787 h 1948722"/>
              <a:gd name="connsiteX21" fmla="*/ 861934 w 1379095"/>
              <a:gd name="connsiteY21" fmla="*/ 1191718 h 1948722"/>
              <a:gd name="connsiteX22" fmla="*/ 764498 w 1379095"/>
              <a:gd name="connsiteY22" fmla="*/ 1334125 h 1948722"/>
              <a:gd name="connsiteX23" fmla="*/ 749508 w 1379095"/>
              <a:gd name="connsiteY23" fmla="*/ 1499017 h 1948722"/>
              <a:gd name="connsiteX24" fmla="*/ 719528 w 1379095"/>
              <a:gd name="connsiteY24" fmla="*/ 1648918 h 1948722"/>
              <a:gd name="connsiteX25" fmla="*/ 622092 w 1379095"/>
              <a:gd name="connsiteY25" fmla="*/ 1843790 h 1948722"/>
              <a:gd name="connsiteX26" fmla="*/ 562131 w 1379095"/>
              <a:gd name="connsiteY26" fmla="*/ 1911246 h 1948722"/>
              <a:gd name="connsiteX27" fmla="*/ 509665 w 1379095"/>
              <a:gd name="connsiteY27" fmla="*/ 1948722 h 1948722"/>
              <a:gd name="connsiteX28" fmla="*/ 427220 w 1379095"/>
              <a:gd name="connsiteY28" fmla="*/ 1926236 h 1948722"/>
              <a:gd name="connsiteX29" fmla="*/ 472190 w 1379095"/>
              <a:gd name="connsiteY29" fmla="*/ 1851286 h 1948722"/>
              <a:gd name="connsiteX30" fmla="*/ 539646 w 1379095"/>
              <a:gd name="connsiteY30" fmla="*/ 1768840 h 1948722"/>
              <a:gd name="connsiteX31" fmla="*/ 629587 w 1379095"/>
              <a:gd name="connsiteY31" fmla="*/ 1686394 h 1948722"/>
              <a:gd name="connsiteX32" fmla="*/ 667062 w 1379095"/>
              <a:gd name="connsiteY32" fmla="*/ 1506512 h 1948722"/>
              <a:gd name="connsiteX33" fmla="*/ 637082 w 1379095"/>
              <a:gd name="connsiteY33" fmla="*/ 1334125 h 1948722"/>
              <a:gd name="connsiteX34" fmla="*/ 517161 w 1379095"/>
              <a:gd name="connsiteY34" fmla="*/ 1191718 h 1948722"/>
              <a:gd name="connsiteX35" fmla="*/ 412229 w 1379095"/>
              <a:gd name="connsiteY35" fmla="*/ 1094282 h 1948722"/>
              <a:gd name="connsiteX36" fmla="*/ 404734 w 1379095"/>
              <a:gd name="connsiteY36" fmla="*/ 951876 h 1948722"/>
              <a:gd name="connsiteX37" fmla="*/ 404734 w 1379095"/>
              <a:gd name="connsiteY37" fmla="*/ 861935 h 1948722"/>
              <a:gd name="connsiteX38" fmla="*/ 359764 w 1379095"/>
              <a:gd name="connsiteY38" fmla="*/ 697043 h 1948722"/>
              <a:gd name="connsiteX39" fmla="*/ 299803 w 1379095"/>
              <a:gd name="connsiteY39" fmla="*/ 547141 h 1948722"/>
              <a:gd name="connsiteX40" fmla="*/ 239843 w 1379095"/>
              <a:gd name="connsiteY40" fmla="*/ 517161 h 1948722"/>
              <a:gd name="connsiteX41" fmla="*/ 127416 w 1379095"/>
              <a:gd name="connsiteY41" fmla="*/ 472190 h 1948722"/>
              <a:gd name="connsiteX42" fmla="*/ 0 w 1379095"/>
              <a:gd name="connsiteY42" fmla="*/ 374754 h 1948722"/>
              <a:gd name="connsiteX0" fmla="*/ 0 w 1379095"/>
              <a:gd name="connsiteY0" fmla="*/ 374754 h 1948722"/>
              <a:gd name="connsiteX1" fmla="*/ 74951 w 1379095"/>
              <a:gd name="connsiteY1" fmla="*/ 277318 h 1948722"/>
              <a:gd name="connsiteX2" fmla="*/ 194872 w 1379095"/>
              <a:gd name="connsiteY2" fmla="*/ 179882 h 1948722"/>
              <a:gd name="connsiteX3" fmla="*/ 292308 w 1379095"/>
              <a:gd name="connsiteY3" fmla="*/ 134912 h 1948722"/>
              <a:gd name="connsiteX4" fmla="*/ 434715 w 1379095"/>
              <a:gd name="connsiteY4" fmla="*/ 97436 h 1948722"/>
              <a:gd name="connsiteX5" fmla="*/ 577121 w 1379095"/>
              <a:gd name="connsiteY5" fmla="*/ 14990 h 1948722"/>
              <a:gd name="connsiteX6" fmla="*/ 667062 w 1379095"/>
              <a:gd name="connsiteY6" fmla="*/ 0 h 1948722"/>
              <a:gd name="connsiteX7" fmla="*/ 757003 w 1379095"/>
              <a:gd name="connsiteY7" fmla="*/ 112426 h 1948722"/>
              <a:gd name="connsiteX8" fmla="*/ 771993 w 1379095"/>
              <a:gd name="connsiteY8" fmla="*/ 187377 h 1948722"/>
              <a:gd name="connsiteX9" fmla="*/ 876924 w 1379095"/>
              <a:gd name="connsiteY9" fmla="*/ 232348 h 1948722"/>
              <a:gd name="connsiteX10" fmla="*/ 996846 w 1379095"/>
              <a:gd name="connsiteY10" fmla="*/ 344774 h 1948722"/>
              <a:gd name="connsiteX11" fmla="*/ 1034321 w 1379095"/>
              <a:gd name="connsiteY11" fmla="*/ 479686 h 1948722"/>
              <a:gd name="connsiteX12" fmla="*/ 1161738 w 1379095"/>
              <a:gd name="connsiteY12" fmla="*/ 554636 h 1948722"/>
              <a:gd name="connsiteX13" fmla="*/ 1214203 w 1379095"/>
              <a:gd name="connsiteY13" fmla="*/ 599607 h 1948722"/>
              <a:gd name="connsiteX14" fmla="*/ 1334124 w 1379095"/>
              <a:gd name="connsiteY14" fmla="*/ 659567 h 1948722"/>
              <a:gd name="connsiteX15" fmla="*/ 1379095 w 1379095"/>
              <a:gd name="connsiteY15" fmla="*/ 704538 h 1948722"/>
              <a:gd name="connsiteX16" fmla="*/ 1341620 w 1379095"/>
              <a:gd name="connsiteY16" fmla="*/ 801974 h 1948722"/>
              <a:gd name="connsiteX17" fmla="*/ 1274164 w 1379095"/>
              <a:gd name="connsiteY17" fmla="*/ 906905 h 1948722"/>
              <a:gd name="connsiteX18" fmla="*/ 1116767 w 1379095"/>
              <a:gd name="connsiteY18" fmla="*/ 951876 h 1948722"/>
              <a:gd name="connsiteX19" fmla="*/ 1019331 w 1379095"/>
              <a:gd name="connsiteY19" fmla="*/ 996846 h 1948722"/>
              <a:gd name="connsiteX20" fmla="*/ 929390 w 1379095"/>
              <a:gd name="connsiteY20" fmla="*/ 1086787 h 1948722"/>
              <a:gd name="connsiteX21" fmla="*/ 861934 w 1379095"/>
              <a:gd name="connsiteY21" fmla="*/ 1191718 h 1948722"/>
              <a:gd name="connsiteX22" fmla="*/ 764498 w 1379095"/>
              <a:gd name="connsiteY22" fmla="*/ 1334125 h 1948722"/>
              <a:gd name="connsiteX23" fmla="*/ 749508 w 1379095"/>
              <a:gd name="connsiteY23" fmla="*/ 1499017 h 1948722"/>
              <a:gd name="connsiteX24" fmla="*/ 719528 w 1379095"/>
              <a:gd name="connsiteY24" fmla="*/ 1648918 h 1948722"/>
              <a:gd name="connsiteX25" fmla="*/ 622092 w 1379095"/>
              <a:gd name="connsiteY25" fmla="*/ 1843790 h 1948722"/>
              <a:gd name="connsiteX26" fmla="*/ 562131 w 1379095"/>
              <a:gd name="connsiteY26" fmla="*/ 1911246 h 1948722"/>
              <a:gd name="connsiteX27" fmla="*/ 509665 w 1379095"/>
              <a:gd name="connsiteY27" fmla="*/ 1948722 h 1948722"/>
              <a:gd name="connsiteX28" fmla="*/ 427220 w 1379095"/>
              <a:gd name="connsiteY28" fmla="*/ 1926236 h 1948722"/>
              <a:gd name="connsiteX29" fmla="*/ 472190 w 1379095"/>
              <a:gd name="connsiteY29" fmla="*/ 1851286 h 1948722"/>
              <a:gd name="connsiteX30" fmla="*/ 539646 w 1379095"/>
              <a:gd name="connsiteY30" fmla="*/ 1768840 h 1948722"/>
              <a:gd name="connsiteX31" fmla="*/ 629587 w 1379095"/>
              <a:gd name="connsiteY31" fmla="*/ 1686394 h 1948722"/>
              <a:gd name="connsiteX32" fmla="*/ 667062 w 1379095"/>
              <a:gd name="connsiteY32" fmla="*/ 1432869 h 1948722"/>
              <a:gd name="connsiteX33" fmla="*/ 637082 w 1379095"/>
              <a:gd name="connsiteY33" fmla="*/ 1334125 h 1948722"/>
              <a:gd name="connsiteX34" fmla="*/ 517161 w 1379095"/>
              <a:gd name="connsiteY34" fmla="*/ 1191718 h 1948722"/>
              <a:gd name="connsiteX35" fmla="*/ 412229 w 1379095"/>
              <a:gd name="connsiteY35" fmla="*/ 1094282 h 1948722"/>
              <a:gd name="connsiteX36" fmla="*/ 404734 w 1379095"/>
              <a:gd name="connsiteY36" fmla="*/ 951876 h 1948722"/>
              <a:gd name="connsiteX37" fmla="*/ 404734 w 1379095"/>
              <a:gd name="connsiteY37" fmla="*/ 861935 h 1948722"/>
              <a:gd name="connsiteX38" fmla="*/ 359764 w 1379095"/>
              <a:gd name="connsiteY38" fmla="*/ 697043 h 1948722"/>
              <a:gd name="connsiteX39" fmla="*/ 299803 w 1379095"/>
              <a:gd name="connsiteY39" fmla="*/ 547141 h 1948722"/>
              <a:gd name="connsiteX40" fmla="*/ 239843 w 1379095"/>
              <a:gd name="connsiteY40" fmla="*/ 517161 h 1948722"/>
              <a:gd name="connsiteX41" fmla="*/ 127416 w 1379095"/>
              <a:gd name="connsiteY41" fmla="*/ 472190 h 1948722"/>
              <a:gd name="connsiteX42" fmla="*/ 0 w 1379095"/>
              <a:gd name="connsiteY42" fmla="*/ 374754 h 1948722"/>
              <a:gd name="connsiteX0" fmla="*/ 0 w 1379095"/>
              <a:gd name="connsiteY0" fmla="*/ 374754 h 1948722"/>
              <a:gd name="connsiteX1" fmla="*/ 74951 w 1379095"/>
              <a:gd name="connsiteY1" fmla="*/ 277318 h 1948722"/>
              <a:gd name="connsiteX2" fmla="*/ 194872 w 1379095"/>
              <a:gd name="connsiteY2" fmla="*/ 179882 h 1948722"/>
              <a:gd name="connsiteX3" fmla="*/ 292308 w 1379095"/>
              <a:gd name="connsiteY3" fmla="*/ 134912 h 1948722"/>
              <a:gd name="connsiteX4" fmla="*/ 434715 w 1379095"/>
              <a:gd name="connsiteY4" fmla="*/ 97436 h 1948722"/>
              <a:gd name="connsiteX5" fmla="*/ 577121 w 1379095"/>
              <a:gd name="connsiteY5" fmla="*/ 14990 h 1948722"/>
              <a:gd name="connsiteX6" fmla="*/ 667062 w 1379095"/>
              <a:gd name="connsiteY6" fmla="*/ 0 h 1948722"/>
              <a:gd name="connsiteX7" fmla="*/ 757003 w 1379095"/>
              <a:gd name="connsiteY7" fmla="*/ 112426 h 1948722"/>
              <a:gd name="connsiteX8" fmla="*/ 771993 w 1379095"/>
              <a:gd name="connsiteY8" fmla="*/ 187377 h 1948722"/>
              <a:gd name="connsiteX9" fmla="*/ 876924 w 1379095"/>
              <a:gd name="connsiteY9" fmla="*/ 232348 h 1948722"/>
              <a:gd name="connsiteX10" fmla="*/ 996846 w 1379095"/>
              <a:gd name="connsiteY10" fmla="*/ 344774 h 1948722"/>
              <a:gd name="connsiteX11" fmla="*/ 1034321 w 1379095"/>
              <a:gd name="connsiteY11" fmla="*/ 479686 h 1948722"/>
              <a:gd name="connsiteX12" fmla="*/ 1161738 w 1379095"/>
              <a:gd name="connsiteY12" fmla="*/ 554636 h 1948722"/>
              <a:gd name="connsiteX13" fmla="*/ 1214203 w 1379095"/>
              <a:gd name="connsiteY13" fmla="*/ 599607 h 1948722"/>
              <a:gd name="connsiteX14" fmla="*/ 1334124 w 1379095"/>
              <a:gd name="connsiteY14" fmla="*/ 659567 h 1948722"/>
              <a:gd name="connsiteX15" fmla="*/ 1379095 w 1379095"/>
              <a:gd name="connsiteY15" fmla="*/ 704538 h 1948722"/>
              <a:gd name="connsiteX16" fmla="*/ 1341620 w 1379095"/>
              <a:gd name="connsiteY16" fmla="*/ 801974 h 1948722"/>
              <a:gd name="connsiteX17" fmla="*/ 1274164 w 1379095"/>
              <a:gd name="connsiteY17" fmla="*/ 906905 h 1948722"/>
              <a:gd name="connsiteX18" fmla="*/ 1116767 w 1379095"/>
              <a:gd name="connsiteY18" fmla="*/ 951876 h 1948722"/>
              <a:gd name="connsiteX19" fmla="*/ 1019331 w 1379095"/>
              <a:gd name="connsiteY19" fmla="*/ 996846 h 1948722"/>
              <a:gd name="connsiteX20" fmla="*/ 929390 w 1379095"/>
              <a:gd name="connsiteY20" fmla="*/ 1086787 h 1948722"/>
              <a:gd name="connsiteX21" fmla="*/ 861934 w 1379095"/>
              <a:gd name="connsiteY21" fmla="*/ 1191718 h 1948722"/>
              <a:gd name="connsiteX22" fmla="*/ 764498 w 1379095"/>
              <a:gd name="connsiteY22" fmla="*/ 1334125 h 1948722"/>
              <a:gd name="connsiteX23" fmla="*/ 749508 w 1379095"/>
              <a:gd name="connsiteY23" fmla="*/ 1499017 h 1948722"/>
              <a:gd name="connsiteX24" fmla="*/ 719528 w 1379095"/>
              <a:gd name="connsiteY24" fmla="*/ 1648918 h 1948722"/>
              <a:gd name="connsiteX25" fmla="*/ 622092 w 1379095"/>
              <a:gd name="connsiteY25" fmla="*/ 1843790 h 1948722"/>
              <a:gd name="connsiteX26" fmla="*/ 562131 w 1379095"/>
              <a:gd name="connsiteY26" fmla="*/ 1911246 h 1948722"/>
              <a:gd name="connsiteX27" fmla="*/ 509665 w 1379095"/>
              <a:gd name="connsiteY27" fmla="*/ 1948722 h 1948722"/>
              <a:gd name="connsiteX28" fmla="*/ 427220 w 1379095"/>
              <a:gd name="connsiteY28" fmla="*/ 1926236 h 1948722"/>
              <a:gd name="connsiteX29" fmla="*/ 472190 w 1379095"/>
              <a:gd name="connsiteY29" fmla="*/ 1851286 h 1948722"/>
              <a:gd name="connsiteX30" fmla="*/ 539646 w 1379095"/>
              <a:gd name="connsiteY30" fmla="*/ 1768840 h 1948722"/>
              <a:gd name="connsiteX31" fmla="*/ 629587 w 1379095"/>
              <a:gd name="connsiteY31" fmla="*/ 1686394 h 1948722"/>
              <a:gd name="connsiteX32" fmla="*/ 667062 w 1379095"/>
              <a:gd name="connsiteY32" fmla="*/ 1432869 h 1948722"/>
              <a:gd name="connsiteX33" fmla="*/ 637082 w 1379095"/>
              <a:gd name="connsiteY33" fmla="*/ 1334125 h 1948722"/>
              <a:gd name="connsiteX34" fmla="*/ 517161 w 1379095"/>
              <a:gd name="connsiteY34" fmla="*/ 1191718 h 1948722"/>
              <a:gd name="connsiteX35" fmla="*/ 412229 w 1379095"/>
              <a:gd name="connsiteY35" fmla="*/ 1094282 h 1948722"/>
              <a:gd name="connsiteX36" fmla="*/ 404734 w 1379095"/>
              <a:gd name="connsiteY36" fmla="*/ 951876 h 1948722"/>
              <a:gd name="connsiteX37" fmla="*/ 404734 w 1379095"/>
              <a:gd name="connsiteY37" fmla="*/ 861935 h 1948722"/>
              <a:gd name="connsiteX38" fmla="*/ 359764 w 1379095"/>
              <a:gd name="connsiteY38" fmla="*/ 697043 h 1948722"/>
              <a:gd name="connsiteX39" fmla="*/ 299803 w 1379095"/>
              <a:gd name="connsiteY39" fmla="*/ 547141 h 1948722"/>
              <a:gd name="connsiteX40" fmla="*/ 239843 w 1379095"/>
              <a:gd name="connsiteY40" fmla="*/ 517161 h 1948722"/>
              <a:gd name="connsiteX41" fmla="*/ 127416 w 1379095"/>
              <a:gd name="connsiteY41" fmla="*/ 472190 h 1948722"/>
              <a:gd name="connsiteX42" fmla="*/ 0 w 1379095"/>
              <a:gd name="connsiteY42" fmla="*/ 374754 h 1948722"/>
              <a:gd name="connsiteX0" fmla="*/ 0 w 1379095"/>
              <a:gd name="connsiteY0" fmla="*/ 374754 h 1948722"/>
              <a:gd name="connsiteX1" fmla="*/ 74951 w 1379095"/>
              <a:gd name="connsiteY1" fmla="*/ 277318 h 1948722"/>
              <a:gd name="connsiteX2" fmla="*/ 194872 w 1379095"/>
              <a:gd name="connsiteY2" fmla="*/ 179882 h 1948722"/>
              <a:gd name="connsiteX3" fmla="*/ 292308 w 1379095"/>
              <a:gd name="connsiteY3" fmla="*/ 134912 h 1948722"/>
              <a:gd name="connsiteX4" fmla="*/ 434715 w 1379095"/>
              <a:gd name="connsiteY4" fmla="*/ 97436 h 1948722"/>
              <a:gd name="connsiteX5" fmla="*/ 577121 w 1379095"/>
              <a:gd name="connsiteY5" fmla="*/ 14990 h 1948722"/>
              <a:gd name="connsiteX6" fmla="*/ 667062 w 1379095"/>
              <a:gd name="connsiteY6" fmla="*/ 0 h 1948722"/>
              <a:gd name="connsiteX7" fmla="*/ 757003 w 1379095"/>
              <a:gd name="connsiteY7" fmla="*/ 112426 h 1948722"/>
              <a:gd name="connsiteX8" fmla="*/ 771993 w 1379095"/>
              <a:gd name="connsiteY8" fmla="*/ 187377 h 1948722"/>
              <a:gd name="connsiteX9" fmla="*/ 876924 w 1379095"/>
              <a:gd name="connsiteY9" fmla="*/ 232348 h 1948722"/>
              <a:gd name="connsiteX10" fmla="*/ 996846 w 1379095"/>
              <a:gd name="connsiteY10" fmla="*/ 344774 h 1948722"/>
              <a:gd name="connsiteX11" fmla="*/ 1034321 w 1379095"/>
              <a:gd name="connsiteY11" fmla="*/ 479686 h 1948722"/>
              <a:gd name="connsiteX12" fmla="*/ 1161738 w 1379095"/>
              <a:gd name="connsiteY12" fmla="*/ 554636 h 1948722"/>
              <a:gd name="connsiteX13" fmla="*/ 1214203 w 1379095"/>
              <a:gd name="connsiteY13" fmla="*/ 599607 h 1948722"/>
              <a:gd name="connsiteX14" fmla="*/ 1334124 w 1379095"/>
              <a:gd name="connsiteY14" fmla="*/ 659567 h 1948722"/>
              <a:gd name="connsiteX15" fmla="*/ 1379095 w 1379095"/>
              <a:gd name="connsiteY15" fmla="*/ 704538 h 1948722"/>
              <a:gd name="connsiteX16" fmla="*/ 1341620 w 1379095"/>
              <a:gd name="connsiteY16" fmla="*/ 801974 h 1948722"/>
              <a:gd name="connsiteX17" fmla="*/ 1274164 w 1379095"/>
              <a:gd name="connsiteY17" fmla="*/ 906905 h 1948722"/>
              <a:gd name="connsiteX18" fmla="*/ 1116767 w 1379095"/>
              <a:gd name="connsiteY18" fmla="*/ 951876 h 1948722"/>
              <a:gd name="connsiteX19" fmla="*/ 1019331 w 1379095"/>
              <a:gd name="connsiteY19" fmla="*/ 996846 h 1948722"/>
              <a:gd name="connsiteX20" fmla="*/ 929390 w 1379095"/>
              <a:gd name="connsiteY20" fmla="*/ 1086787 h 1948722"/>
              <a:gd name="connsiteX21" fmla="*/ 861934 w 1379095"/>
              <a:gd name="connsiteY21" fmla="*/ 1191718 h 1948722"/>
              <a:gd name="connsiteX22" fmla="*/ 764498 w 1379095"/>
              <a:gd name="connsiteY22" fmla="*/ 1334125 h 1948722"/>
              <a:gd name="connsiteX23" fmla="*/ 749508 w 1379095"/>
              <a:gd name="connsiteY23" fmla="*/ 1499017 h 1948722"/>
              <a:gd name="connsiteX24" fmla="*/ 719528 w 1379095"/>
              <a:gd name="connsiteY24" fmla="*/ 1648918 h 1948722"/>
              <a:gd name="connsiteX25" fmla="*/ 622092 w 1379095"/>
              <a:gd name="connsiteY25" fmla="*/ 1843790 h 1948722"/>
              <a:gd name="connsiteX26" fmla="*/ 562131 w 1379095"/>
              <a:gd name="connsiteY26" fmla="*/ 1911246 h 1948722"/>
              <a:gd name="connsiteX27" fmla="*/ 509665 w 1379095"/>
              <a:gd name="connsiteY27" fmla="*/ 1948722 h 1948722"/>
              <a:gd name="connsiteX28" fmla="*/ 427220 w 1379095"/>
              <a:gd name="connsiteY28" fmla="*/ 1926236 h 1948722"/>
              <a:gd name="connsiteX29" fmla="*/ 472190 w 1379095"/>
              <a:gd name="connsiteY29" fmla="*/ 1851286 h 1948722"/>
              <a:gd name="connsiteX30" fmla="*/ 585672 w 1379095"/>
              <a:gd name="connsiteY30" fmla="*/ 1710539 h 1948722"/>
              <a:gd name="connsiteX31" fmla="*/ 629587 w 1379095"/>
              <a:gd name="connsiteY31" fmla="*/ 1686394 h 1948722"/>
              <a:gd name="connsiteX32" fmla="*/ 667062 w 1379095"/>
              <a:gd name="connsiteY32" fmla="*/ 1432869 h 1948722"/>
              <a:gd name="connsiteX33" fmla="*/ 637082 w 1379095"/>
              <a:gd name="connsiteY33" fmla="*/ 1334125 h 1948722"/>
              <a:gd name="connsiteX34" fmla="*/ 517161 w 1379095"/>
              <a:gd name="connsiteY34" fmla="*/ 1191718 h 1948722"/>
              <a:gd name="connsiteX35" fmla="*/ 412229 w 1379095"/>
              <a:gd name="connsiteY35" fmla="*/ 1094282 h 1948722"/>
              <a:gd name="connsiteX36" fmla="*/ 404734 w 1379095"/>
              <a:gd name="connsiteY36" fmla="*/ 951876 h 1948722"/>
              <a:gd name="connsiteX37" fmla="*/ 404734 w 1379095"/>
              <a:gd name="connsiteY37" fmla="*/ 861935 h 1948722"/>
              <a:gd name="connsiteX38" fmla="*/ 359764 w 1379095"/>
              <a:gd name="connsiteY38" fmla="*/ 697043 h 1948722"/>
              <a:gd name="connsiteX39" fmla="*/ 299803 w 1379095"/>
              <a:gd name="connsiteY39" fmla="*/ 547141 h 1948722"/>
              <a:gd name="connsiteX40" fmla="*/ 239843 w 1379095"/>
              <a:gd name="connsiteY40" fmla="*/ 517161 h 1948722"/>
              <a:gd name="connsiteX41" fmla="*/ 127416 w 1379095"/>
              <a:gd name="connsiteY41" fmla="*/ 472190 h 1948722"/>
              <a:gd name="connsiteX42" fmla="*/ 0 w 1379095"/>
              <a:gd name="connsiteY42" fmla="*/ 374754 h 194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79095" h="1948722">
                <a:moveTo>
                  <a:pt x="0" y="374754"/>
                </a:moveTo>
                <a:lnTo>
                  <a:pt x="74951" y="277318"/>
                </a:lnTo>
                <a:lnTo>
                  <a:pt x="194872" y="179882"/>
                </a:lnTo>
                <a:lnTo>
                  <a:pt x="292308" y="134912"/>
                </a:lnTo>
                <a:lnTo>
                  <a:pt x="434715" y="97436"/>
                </a:lnTo>
                <a:lnTo>
                  <a:pt x="577121" y="14990"/>
                </a:lnTo>
                <a:lnTo>
                  <a:pt x="667062" y="0"/>
                </a:lnTo>
                <a:lnTo>
                  <a:pt x="757003" y="112426"/>
                </a:lnTo>
                <a:lnTo>
                  <a:pt x="771993" y="187377"/>
                </a:lnTo>
                <a:lnTo>
                  <a:pt x="876924" y="232348"/>
                </a:lnTo>
                <a:lnTo>
                  <a:pt x="996846" y="344774"/>
                </a:lnTo>
                <a:cubicBezTo>
                  <a:pt x="1035026" y="474587"/>
                  <a:pt x="1034321" y="427919"/>
                  <a:pt x="1034321" y="479686"/>
                </a:cubicBezTo>
                <a:lnTo>
                  <a:pt x="1161738" y="554636"/>
                </a:lnTo>
                <a:lnTo>
                  <a:pt x="1214203" y="599607"/>
                </a:lnTo>
                <a:lnTo>
                  <a:pt x="1334124" y="659567"/>
                </a:lnTo>
                <a:lnTo>
                  <a:pt x="1379095" y="704538"/>
                </a:lnTo>
                <a:lnTo>
                  <a:pt x="1341620" y="801974"/>
                </a:lnTo>
                <a:lnTo>
                  <a:pt x="1274164" y="906905"/>
                </a:lnTo>
                <a:lnTo>
                  <a:pt x="1116767" y="951876"/>
                </a:lnTo>
                <a:lnTo>
                  <a:pt x="1019331" y="996846"/>
                </a:lnTo>
                <a:lnTo>
                  <a:pt x="929390" y="1086787"/>
                </a:lnTo>
                <a:lnTo>
                  <a:pt x="861934" y="1191718"/>
                </a:lnTo>
                <a:lnTo>
                  <a:pt x="764498" y="1334125"/>
                </a:lnTo>
                <a:lnTo>
                  <a:pt x="749508" y="1499017"/>
                </a:lnTo>
                <a:lnTo>
                  <a:pt x="719528" y="1648918"/>
                </a:lnTo>
                <a:lnTo>
                  <a:pt x="622092" y="1843790"/>
                </a:lnTo>
                <a:lnTo>
                  <a:pt x="562131" y="1911246"/>
                </a:lnTo>
                <a:lnTo>
                  <a:pt x="509665" y="1948722"/>
                </a:lnTo>
                <a:lnTo>
                  <a:pt x="427220" y="1926236"/>
                </a:lnTo>
                <a:lnTo>
                  <a:pt x="472190" y="1851286"/>
                </a:lnTo>
                <a:lnTo>
                  <a:pt x="585672" y="1710539"/>
                </a:lnTo>
                <a:lnTo>
                  <a:pt x="629587" y="1686394"/>
                </a:lnTo>
                <a:lnTo>
                  <a:pt x="667062" y="1432869"/>
                </a:lnTo>
                <a:lnTo>
                  <a:pt x="637082" y="1334125"/>
                </a:lnTo>
                <a:lnTo>
                  <a:pt x="517161" y="1191718"/>
                </a:lnTo>
                <a:lnTo>
                  <a:pt x="412229" y="1094282"/>
                </a:lnTo>
                <a:lnTo>
                  <a:pt x="404734" y="951876"/>
                </a:lnTo>
                <a:lnTo>
                  <a:pt x="404734" y="861935"/>
                </a:lnTo>
                <a:lnTo>
                  <a:pt x="359764" y="697043"/>
                </a:lnTo>
                <a:lnTo>
                  <a:pt x="299803" y="547141"/>
                </a:lnTo>
                <a:lnTo>
                  <a:pt x="239843" y="517161"/>
                </a:lnTo>
                <a:lnTo>
                  <a:pt x="127416" y="472190"/>
                </a:lnTo>
                <a:lnTo>
                  <a:pt x="0" y="374754"/>
                </a:lnTo>
                <a:close/>
              </a:path>
            </a:pathLst>
          </a:custGeom>
          <a:solidFill>
            <a:schemeClr val="accent4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343275" y="1619250"/>
            <a:ext cx="2487613" cy="2000250"/>
          </a:xfrm>
          <a:custGeom>
            <a:avLst/>
            <a:gdLst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134911 w 2488367"/>
              <a:gd name="connsiteY45" fmla="*/ 1071796 h 2001187"/>
              <a:gd name="connsiteX46" fmla="*/ 247337 w 2488367"/>
              <a:gd name="connsiteY46" fmla="*/ 1154242 h 2001187"/>
              <a:gd name="connsiteX47" fmla="*/ 352268 w 2488367"/>
              <a:gd name="connsiteY47" fmla="*/ 1229193 h 2001187"/>
              <a:gd name="connsiteX48" fmla="*/ 472190 w 2488367"/>
              <a:gd name="connsiteY48" fmla="*/ 1379095 h 2001187"/>
              <a:gd name="connsiteX49" fmla="*/ 577121 w 2488367"/>
              <a:gd name="connsiteY49" fmla="*/ 1588957 h 2001187"/>
              <a:gd name="connsiteX50" fmla="*/ 704537 w 2488367"/>
              <a:gd name="connsiteY50" fmla="*/ 1671403 h 2001187"/>
              <a:gd name="connsiteX51" fmla="*/ 839449 w 2488367"/>
              <a:gd name="connsiteY51" fmla="*/ 1753849 h 2001187"/>
              <a:gd name="connsiteX52" fmla="*/ 839449 w 2488367"/>
              <a:gd name="connsiteY52" fmla="*/ 1843790 h 2001187"/>
              <a:gd name="connsiteX53" fmla="*/ 734518 w 2488367"/>
              <a:gd name="connsiteY53" fmla="*/ 1956216 h 2001187"/>
              <a:gd name="connsiteX54" fmla="*/ 629586 w 2488367"/>
              <a:gd name="connsiteY54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47337 w 2488367"/>
              <a:gd name="connsiteY47" fmla="*/ 1154242 h 2001187"/>
              <a:gd name="connsiteX48" fmla="*/ 352268 w 2488367"/>
              <a:gd name="connsiteY48" fmla="*/ 1229193 h 2001187"/>
              <a:gd name="connsiteX49" fmla="*/ 472190 w 2488367"/>
              <a:gd name="connsiteY49" fmla="*/ 1379095 h 2001187"/>
              <a:gd name="connsiteX50" fmla="*/ 577121 w 2488367"/>
              <a:gd name="connsiteY50" fmla="*/ 1588957 h 2001187"/>
              <a:gd name="connsiteX51" fmla="*/ 704537 w 2488367"/>
              <a:gd name="connsiteY51" fmla="*/ 1671403 h 2001187"/>
              <a:gd name="connsiteX52" fmla="*/ 839449 w 2488367"/>
              <a:gd name="connsiteY52" fmla="*/ 1753849 h 2001187"/>
              <a:gd name="connsiteX53" fmla="*/ 839449 w 2488367"/>
              <a:gd name="connsiteY53" fmla="*/ 1843790 h 2001187"/>
              <a:gd name="connsiteX54" fmla="*/ 734518 w 2488367"/>
              <a:gd name="connsiteY54" fmla="*/ 1956216 h 2001187"/>
              <a:gd name="connsiteX55" fmla="*/ 629586 w 2488367"/>
              <a:gd name="connsiteY55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47337 w 2488367"/>
              <a:gd name="connsiteY47" fmla="*/ 1200269 h 2001187"/>
              <a:gd name="connsiteX48" fmla="*/ 352268 w 2488367"/>
              <a:gd name="connsiteY48" fmla="*/ 1229193 h 2001187"/>
              <a:gd name="connsiteX49" fmla="*/ 472190 w 2488367"/>
              <a:gd name="connsiteY49" fmla="*/ 1379095 h 2001187"/>
              <a:gd name="connsiteX50" fmla="*/ 577121 w 2488367"/>
              <a:gd name="connsiteY50" fmla="*/ 1588957 h 2001187"/>
              <a:gd name="connsiteX51" fmla="*/ 704537 w 2488367"/>
              <a:gd name="connsiteY51" fmla="*/ 1671403 h 2001187"/>
              <a:gd name="connsiteX52" fmla="*/ 839449 w 2488367"/>
              <a:gd name="connsiteY52" fmla="*/ 1753849 h 2001187"/>
              <a:gd name="connsiteX53" fmla="*/ 839449 w 2488367"/>
              <a:gd name="connsiteY53" fmla="*/ 1843790 h 2001187"/>
              <a:gd name="connsiteX54" fmla="*/ 734518 w 2488367"/>
              <a:gd name="connsiteY54" fmla="*/ 1956216 h 2001187"/>
              <a:gd name="connsiteX55" fmla="*/ 629586 w 2488367"/>
              <a:gd name="connsiteY55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47337 w 2488367"/>
              <a:gd name="connsiteY47" fmla="*/ 1200269 h 2001187"/>
              <a:gd name="connsiteX48" fmla="*/ 352268 w 2488367"/>
              <a:gd name="connsiteY48" fmla="*/ 1281356 h 2001187"/>
              <a:gd name="connsiteX49" fmla="*/ 472190 w 2488367"/>
              <a:gd name="connsiteY49" fmla="*/ 1379095 h 2001187"/>
              <a:gd name="connsiteX50" fmla="*/ 577121 w 2488367"/>
              <a:gd name="connsiteY50" fmla="*/ 1588957 h 2001187"/>
              <a:gd name="connsiteX51" fmla="*/ 704537 w 2488367"/>
              <a:gd name="connsiteY51" fmla="*/ 1671403 h 2001187"/>
              <a:gd name="connsiteX52" fmla="*/ 839449 w 2488367"/>
              <a:gd name="connsiteY52" fmla="*/ 1753849 h 2001187"/>
              <a:gd name="connsiteX53" fmla="*/ 839449 w 2488367"/>
              <a:gd name="connsiteY53" fmla="*/ 1843790 h 2001187"/>
              <a:gd name="connsiteX54" fmla="*/ 734518 w 2488367"/>
              <a:gd name="connsiteY54" fmla="*/ 1956216 h 2001187"/>
              <a:gd name="connsiteX55" fmla="*/ 629586 w 2488367"/>
              <a:gd name="connsiteY55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47337 w 2488367"/>
              <a:gd name="connsiteY47" fmla="*/ 1200269 h 2001187"/>
              <a:gd name="connsiteX48" fmla="*/ 352268 w 2488367"/>
              <a:gd name="connsiteY48" fmla="*/ 1281356 h 2001187"/>
              <a:gd name="connsiteX49" fmla="*/ 472190 w 2488367"/>
              <a:gd name="connsiteY49" fmla="*/ 1379095 h 2001187"/>
              <a:gd name="connsiteX50" fmla="*/ 468216 w 2488367"/>
              <a:gd name="connsiteY50" fmla="*/ 1382012 h 2001187"/>
              <a:gd name="connsiteX51" fmla="*/ 577121 w 2488367"/>
              <a:gd name="connsiteY51" fmla="*/ 1588957 h 2001187"/>
              <a:gd name="connsiteX52" fmla="*/ 704537 w 2488367"/>
              <a:gd name="connsiteY52" fmla="*/ 1671403 h 2001187"/>
              <a:gd name="connsiteX53" fmla="*/ 839449 w 2488367"/>
              <a:gd name="connsiteY53" fmla="*/ 1753849 h 2001187"/>
              <a:gd name="connsiteX54" fmla="*/ 839449 w 2488367"/>
              <a:gd name="connsiteY54" fmla="*/ 1843790 h 2001187"/>
              <a:gd name="connsiteX55" fmla="*/ 734518 w 2488367"/>
              <a:gd name="connsiteY55" fmla="*/ 1956216 h 2001187"/>
              <a:gd name="connsiteX56" fmla="*/ 629586 w 2488367"/>
              <a:gd name="connsiteY56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47337 w 2488367"/>
              <a:gd name="connsiteY47" fmla="*/ 1200269 h 2001187"/>
              <a:gd name="connsiteX48" fmla="*/ 352268 w 2488367"/>
              <a:gd name="connsiteY48" fmla="*/ 1281356 h 2001187"/>
              <a:gd name="connsiteX49" fmla="*/ 472190 w 2488367"/>
              <a:gd name="connsiteY49" fmla="*/ 1379095 h 2001187"/>
              <a:gd name="connsiteX50" fmla="*/ 468216 w 2488367"/>
              <a:gd name="connsiteY50" fmla="*/ 1382012 h 2001187"/>
              <a:gd name="connsiteX51" fmla="*/ 521889 w 2488367"/>
              <a:gd name="connsiteY51" fmla="*/ 1536793 h 2001187"/>
              <a:gd name="connsiteX52" fmla="*/ 704537 w 2488367"/>
              <a:gd name="connsiteY52" fmla="*/ 1671403 h 2001187"/>
              <a:gd name="connsiteX53" fmla="*/ 839449 w 2488367"/>
              <a:gd name="connsiteY53" fmla="*/ 1753849 h 2001187"/>
              <a:gd name="connsiteX54" fmla="*/ 839449 w 2488367"/>
              <a:gd name="connsiteY54" fmla="*/ 1843790 h 2001187"/>
              <a:gd name="connsiteX55" fmla="*/ 734518 w 2488367"/>
              <a:gd name="connsiteY55" fmla="*/ 1956216 h 2001187"/>
              <a:gd name="connsiteX56" fmla="*/ 629586 w 2488367"/>
              <a:gd name="connsiteY56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287226 w 2488367"/>
              <a:gd name="connsiteY47" fmla="*/ 1252433 h 2001187"/>
              <a:gd name="connsiteX48" fmla="*/ 352268 w 2488367"/>
              <a:gd name="connsiteY48" fmla="*/ 1281356 h 2001187"/>
              <a:gd name="connsiteX49" fmla="*/ 472190 w 2488367"/>
              <a:gd name="connsiteY49" fmla="*/ 1379095 h 2001187"/>
              <a:gd name="connsiteX50" fmla="*/ 468216 w 2488367"/>
              <a:gd name="connsiteY50" fmla="*/ 1382012 h 2001187"/>
              <a:gd name="connsiteX51" fmla="*/ 521889 w 2488367"/>
              <a:gd name="connsiteY51" fmla="*/ 1536793 h 2001187"/>
              <a:gd name="connsiteX52" fmla="*/ 704537 w 2488367"/>
              <a:gd name="connsiteY52" fmla="*/ 1671403 h 2001187"/>
              <a:gd name="connsiteX53" fmla="*/ 839449 w 2488367"/>
              <a:gd name="connsiteY53" fmla="*/ 1753849 h 2001187"/>
              <a:gd name="connsiteX54" fmla="*/ 839449 w 2488367"/>
              <a:gd name="connsiteY54" fmla="*/ 1843790 h 2001187"/>
              <a:gd name="connsiteX55" fmla="*/ 734518 w 2488367"/>
              <a:gd name="connsiteY55" fmla="*/ 1956216 h 2001187"/>
              <a:gd name="connsiteX56" fmla="*/ 629586 w 2488367"/>
              <a:gd name="connsiteY56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176712 w 2488367"/>
              <a:gd name="connsiteY47" fmla="*/ 1078235 h 2001187"/>
              <a:gd name="connsiteX48" fmla="*/ 287226 w 2488367"/>
              <a:gd name="connsiteY48" fmla="*/ 1252433 h 2001187"/>
              <a:gd name="connsiteX49" fmla="*/ 352268 w 2488367"/>
              <a:gd name="connsiteY49" fmla="*/ 1281356 h 2001187"/>
              <a:gd name="connsiteX50" fmla="*/ 472190 w 2488367"/>
              <a:gd name="connsiteY50" fmla="*/ 1379095 h 2001187"/>
              <a:gd name="connsiteX51" fmla="*/ 468216 w 2488367"/>
              <a:gd name="connsiteY51" fmla="*/ 1382012 h 2001187"/>
              <a:gd name="connsiteX52" fmla="*/ 521889 w 2488367"/>
              <a:gd name="connsiteY52" fmla="*/ 1536793 h 2001187"/>
              <a:gd name="connsiteX53" fmla="*/ 704537 w 2488367"/>
              <a:gd name="connsiteY53" fmla="*/ 1671403 h 2001187"/>
              <a:gd name="connsiteX54" fmla="*/ 839449 w 2488367"/>
              <a:gd name="connsiteY54" fmla="*/ 1753849 h 2001187"/>
              <a:gd name="connsiteX55" fmla="*/ 839449 w 2488367"/>
              <a:gd name="connsiteY55" fmla="*/ 1843790 h 2001187"/>
              <a:gd name="connsiteX56" fmla="*/ 734518 w 2488367"/>
              <a:gd name="connsiteY56" fmla="*/ 1956216 h 2001187"/>
              <a:gd name="connsiteX57" fmla="*/ 629586 w 2488367"/>
              <a:gd name="connsiteY57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30970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176712 w 2488367"/>
              <a:gd name="connsiteY47" fmla="*/ 1078235 h 2001187"/>
              <a:gd name="connsiteX48" fmla="*/ 287226 w 2488367"/>
              <a:gd name="connsiteY48" fmla="*/ 1252433 h 2001187"/>
              <a:gd name="connsiteX49" fmla="*/ 352268 w 2488367"/>
              <a:gd name="connsiteY49" fmla="*/ 1281356 h 2001187"/>
              <a:gd name="connsiteX50" fmla="*/ 472190 w 2488367"/>
              <a:gd name="connsiteY50" fmla="*/ 1379095 h 2001187"/>
              <a:gd name="connsiteX51" fmla="*/ 468216 w 2488367"/>
              <a:gd name="connsiteY51" fmla="*/ 1382012 h 2001187"/>
              <a:gd name="connsiteX52" fmla="*/ 521889 w 2488367"/>
              <a:gd name="connsiteY52" fmla="*/ 1536793 h 2001187"/>
              <a:gd name="connsiteX53" fmla="*/ 704537 w 2488367"/>
              <a:gd name="connsiteY53" fmla="*/ 1671403 h 2001187"/>
              <a:gd name="connsiteX54" fmla="*/ 839449 w 2488367"/>
              <a:gd name="connsiteY54" fmla="*/ 1753849 h 2001187"/>
              <a:gd name="connsiteX55" fmla="*/ 839449 w 2488367"/>
              <a:gd name="connsiteY55" fmla="*/ 1843790 h 2001187"/>
              <a:gd name="connsiteX56" fmla="*/ 734518 w 2488367"/>
              <a:gd name="connsiteY56" fmla="*/ 1956216 h 2001187"/>
              <a:gd name="connsiteX57" fmla="*/ 629586 w 2488367"/>
              <a:gd name="connsiteY57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89271 w 2488367"/>
              <a:gd name="connsiteY21" fmla="*/ 397239 h 2001187"/>
              <a:gd name="connsiteX22" fmla="*/ 2420911 w 2488367"/>
              <a:gd name="connsiteY22" fmla="*/ 0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176712 w 2488367"/>
              <a:gd name="connsiteY47" fmla="*/ 1078235 h 2001187"/>
              <a:gd name="connsiteX48" fmla="*/ 287226 w 2488367"/>
              <a:gd name="connsiteY48" fmla="*/ 1252433 h 2001187"/>
              <a:gd name="connsiteX49" fmla="*/ 352268 w 2488367"/>
              <a:gd name="connsiteY49" fmla="*/ 1281356 h 2001187"/>
              <a:gd name="connsiteX50" fmla="*/ 472190 w 2488367"/>
              <a:gd name="connsiteY50" fmla="*/ 1379095 h 2001187"/>
              <a:gd name="connsiteX51" fmla="*/ 468216 w 2488367"/>
              <a:gd name="connsiteY51" fmla="*/ 1382012 h 2001187"/>
              <a:gd name="connsiteX52" fmla="*/ 521889 w 2488367"/>
              <a:gd name="connsiteY52" fmla="*/ 1536793 h 2001187"/>
              <a:gd name="connsiteX53" fmla="*/ 704537 w 2488367"/>
              <a:gd name="connsiteY53" fmla="*/ 1671403 h 2001187"/>
              <a:gd name="connsiteX54" fmla="*/ 839449 w 2488367"/>
              <a:gd name="connsiteY54" fmla="*/ 1753849 h 2001187"/>
              <a:gd name="connsiteX55" fmla="*/ 839449 w 2488367"/>
              <a:gd name="connsiteY55" fmla="*/ 1843790 h 2001187"/>
              <a:gd name="connsiteX56" fmla="*/ 734518 w 2488367"/>
              <a:gd name="connsiteY56" fmla="*/ 1956216 h 2001187"/>
              <a:gd name="connsiteX57" fmla="*/ 629586 w 2488367"/>
              <a:gd name="connsiteY57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484026 w 2488367"/>
              <a:gd name="connsiteY6" fmla="*/ 1941226 h 2001187"/>
              <a:gd name="connsiteX7" fmla="*/ 1573967 w 2488367"/>
              <a:gd name="connsiteY7" fmla="*/ 1911246 h 2001187"/>
              <a:gd name="connsiteX8" fmla="*/ 1671403 w 2488367"/>
              <a:gd name="connsiteY8" fmla="*/ 1873770 h 2001187"/>
              <a:gd name="connsiteX9" fmla="*/ 1746354 w 2488367"/>
              <a:gd name="connsiteY9" fmla="*/ 1798819 h 2001187"/>
              <a:gd name="connsiteX10" fmla="*/ 1948721 w 2488367"/>
              <a:gd name="connsiteY10" fmla="*/ 1663908 h 2001187"/>
              <a:gd name="connsiteX11" fmla="*/ 2001186 w 2488367"/>
              <a:gd name="connsiteY11" fmla="*/ 1626432 h 2001187"/>
              <a:gd name="connsiteX12" fmla="*/ 2143593 w 2488367"/>
              <a:gd name="connsiteY12" fmla="*/ 1521501 h 2001187"/>
              <a:gd name="connsiteX13" fmla="*/ 2233534 w 2488367"/>
              <a:gd name="connsiteY13" fmla="*/ 1424065 h 2001187"/>
              <a:gd name="connsiteX14" fmla="*/ 2330970 w 2488367"/>
              <a:gd name="connsiteY14" fmla="*/ 1379095 h 2001187"/>
              <a:gd name="connsiteX15" fmla="*/ 2375941 w 2488367"/>
              <a:gd name="connsiteY15" fmla="*/ 1221698 h 2001187"/>
              <a:gd name="connsiteX16" fmla="*/ 2398426 w 2488367"/>
              <a:gd name="connsiteY16" fmla="*/ 1109272 h 2001187"/>
              <a:gd name="connsiteX17" fmla="*/ 2473377 w 2488367"/>
              <a:gd name="connsiteY17" fmla="*/ 884419 h 2001187"/>
              <a:gd name="connsiteX18" fmla="*/ 2473377 w 2488367"/>
              <a:gd name="connsiteY18" fmla="*/ 771993 h 2001187"/>
              <a:gd name="connsiteX19" fmla="*/ 2488367 w 2488367"/>
              <a:gd name="connsiteY19" fmla="*/ 622092 h 2001187"/>
              <a:gd name="connsiteX20" fmla="*/ 2473377 w 2488367"/>
              <a:gd name="connsiteY20" fmla="*/ 502170 h 2001187"/>
              <a:gd name="connsiteX21" fmla="*/ 2389271 w 2488367"/>
              <a:gd name="connsiteY21" fmla="*/ 397239 h 2001187"/>
              <a:gd name="connsiteX22" fmla="*/ 2377953 w 2488367"/>
              <a:gd name="connsiteY22" fmla="*/ 36821 h 2001187"/>
              <a:gd name="connsiteX23" fmla="*/ 2263514 w 2488367"/>
              <a:gd name="connsiteY23" fmla="*/ 0 h 2001187"/>
              <a:gd name="connsiteX24" fmla="*/ 2151088 w 2488367"/>
              <a:gd name="connsiteY24" fmla="*/ 104931 h 2001187"/>
              <a:gd name="connsiteX25" fmla="*/ 1986196 w 2488367"/>
              <a:gd name="connsiteY25" fmla="*/ 209862 h 2001187"/>
              <a:gd name="connsiteX26" fmla="*/ 1836295 w 2488367"/>
              <a:gd name="connsiteY26" fmla="*/ 307298 h 2001187"/>
              <a:gd name="connsiteX27" fmla="*/ 1738859 w 2488367"/>
              <a:gd name="connsiteY27" fmla="*/ 337278 h 2001187"/>
              <a:gd name="connsiteX28" fmla="*/ 1656413 w 2488367"/>
              <a:gd name="connsiteY28" fmla="*/ 419724 h 2001187"/>
              <a:gd name="connsiteX29" fmla="*/ 1581462 w 2488367"/>
              <a:gd name="connsiteY29" fmla="*/ 457200 h 2001187"/>
              <a:gd name="connsiteX30" fmla="*/ 1484026 w 2488367"/>
              <a:gd name="connsiteY30" fmla="*/ 517160 h 2001187"/>
              <a:gd name="connsiteX31" fmla="*/ 1349114 w 2488367"/>
              <a:gd name="connsiteY31" fmla="*/ 517160 h 2001187"/>
              <a:gd name="connsiteX32" fmla="*/ 1304144 w 2488367"/>
              <a:gd name="connsiteY32" fmla="*/ 487180 h 2001187"/>
              <a:gd name="connsiteX33" fmla="*/ 1251678 w 2488367"/>
              <a:gd name="connsiteY33" fmla="*/ 449705 h 2001187"/>
              <a:gd name="connsiteX34" fmla="*/ 1161737 w 2488367"/>
              <a:gd name="connsiteY34" fmla="*/ 404734 h 2001187"/>
              <a:gd name="connsiteX35" fmla="*/ 1101777 w 2488367"/>
              <a:gd name="connsiteY35" fmla="*/ 404734 h 2001187"/>
              <a:gd name="connsiteX36" fmla="*/ 891914 w 2488367"/>
              <a:gd name="connsiteY36" fmla="*/ 427219 h 2001187"/>
              <a:gd name="connsiteX37" fmla="*/ 794478 w 2488367"/>
              <a:gd name="connsiteY37" fmla="*/ 457200 h 2001187"/>
              <a:gd name="connsiteX38" fmla="*/ 712032 w 2488367"/>
              <a:gd name="connsiteY38" fmla="*/ 472190 h 2001187"/>
              <a:gd name="connsiteX39" fmla="*/ 562131 w 2488367"/>
              <a:gd name="connsiteY39" fmla="*/ 554636 h 2001187"/>
              <a:gd name="connsiteX40" fmla="*/ 449704 w 2488367"/>
              <a:gd name="connsiteY40" fmla="*/ 667062 h 2001187"/>
              <a:gd name="connsiteX41" fmla="*/ 329783 w 2488367"/>
              <a:gd name="connsiteY41" fmla="*/ 742013 h 2001187"/>
              <a:gd name="connsiteX42" fmla="*/ 157396 w 2488367"/>
              <a:gd name="connsiteY42" fmla="*/ 861934 h 2001187"/>
              <a:gd name="connsiteX43" fmla="*/ 22485 w 2488367"/>
              <a:gd name="connsiteY43" fmla="*/ 959370 h 2001187"/>
              <a:gd name="connsiteX44" fmla="*/ 0 w 2488367"/>
              <a:gd name="connsiteY44" fmla="*/ 1041816 h 2001187"/>
              <a:gd name="connsiteX45" fmla="*/ 4879 w 2488367"/>
              <a:gd name="connsiteY45" fmla="*/ 1090509 h 2001187"/>
              <a:gd name="connsiteX46" fmla="*/ 134911 w 2488367"/>
              <a:gd name="connsiteY46" fmla="*/ 1071796 h 2001187"/>
              <a:gd name="connsiteX47" fmla="*/ 176712 w 2488367"/>
              <a:gd name="connsiteY47" fmla="*/ 1078235 h 2001187"/>
              <a:gd name="connsiteX48" fmla="*/ 287226 w 2488367"/>
              <a:gd name="connsiteY48" fmla="*/ 1252433 h 2001187"/>
              <a:gd name="connsiteX49" fmla="*/ 352268 w 2488367"/>
              <a:gd name="connsiteY49" fmla="*/ 1281356 h 2001187"/>
              <a:gd name="connsiteX50" fmla="*/ 472190 w 2488367"/>
              <a:gd name="connsiteY50" fmla="*/ 1379095 h 2001187"/>
              <a:gd name="connsiteX51" fmla="*/ 468216 w 2488367"/>
              <a:gd name="connsiteY51" fmla="*/ 1382012 h 2001187"/>
              <a:gd name="connsiteX52" fmla="*/ 521889 w 2488367"/>
              <a:gd name="connsiteY52" fmla="*/ 1536793 h 2001187"/>
              <a:gd name="connsiteX53" fmla="*/ 704537 w 2488367"/>
              <a:gd name="connsiteY53" fmla="*/ 1671403 h 2001187"/>
              <a:gd name="connsiteX54" fmla="*/ 839449 w 2488367"/>
              <a:gd name="connsiteY54" fmla="*/ 1753849 h 2001187"/>
              <a:gd name="connsiteX55" fmla="*/ 839449 w 2488367"/>
              <a:gd name="connsiteY55" fmla="*/ 1843790 h 2001187"/>
              <a:gd name="connsiteX56" fmla="*/ 734518 w 2488367"/>
              <a:gd name="connsiteY56" fmla="*/ 1956216 h 2001187"/>
              <a:gd name="connsiteX57" fmla="*/ 629586 w 2488367"/>
              <a:gd name="connsiteY57" fmla="*/ 2001187 h 2001187"/>
              <a:gd name="connsiteX0" fmla="*/ 629586 w 2488367"/>
              <a:gd name="connsiteY0" fmla="*/ 2001187 h 2001187"/>
              <a:gd name="connsiteX1" fmla="*/ 801973 w 2488367"/>
              <a:gd name="connsiteY1" fmla="*/ 1986196 h 2001187"/>
              <a:gd name="connsiteX2" fmla="*/ 1019331 w 2488367"/>
              <a:gd name="connsiteY2" fmla="*/ 1933731 h 2001187"/>
              <a:gd name="connsiteX3" fmla="*/ 1161737 w 2488367"/>
              <a:gd name="connsiteY3" fmla="*/ 1881265 h 2001187"/>
              <a:gd name="connsiteX4" fmla="*/ 1266668 w 2488367"/>
              <a:gd name="connsiteY4" fmla="*/ 1903751 h 2001187"/>
              <a:gd name="connsiteX5" fmla="*/ 1356609 w 2488367"/>
              <a:gd name="connsiteY5" fmla="*/ 1903751 h 2001187"/>
              <a:gd name="connsiteX6" fmla="*/ 1367274 w 2488367"/>
              <a:gd name="connsiteY6" fmla="*/ 1900581 h 2001187"/>
              <a:gd name="connsiteX7" fmla="*/ 1484026 w 2488367"/>
              <a:gd name="connsiteY7" fmla="*/ 1941226 h 2001187"/>
              <a:gd name="connsiteX8" fmla="*/ 1573967 w 2488367"/>
              <a:gd name="connsiteY8" fmla="*/ 1911246 h 2001187"/>
              <a:gd name="connsiteX9" fmla="*/ 1671403 w 2488367"/>
              <a:gd name="connsiteY9" fmla="*/ 1873770 h 2001187"/>
              <a:gd name="connsiteX10" fmla="*/ 1746354 w 2488367"/>
              <a:gd name="connsiteY10" fmla="*/ 1798819 h 2001187"/>
              <a:gd name="connsiteX11" fmla="*/ 1948721 w 2488367"/>
              <a:gd name="connsiteY11" fmla="*/ 1663908 h 2001187"/>
              <a:gd name="connsiteX12" fmla="*/ 2001186 w 2488367"/>
              <a:gd name="connsiteY12" fmla="*/ 1626432 h 2001187"/>
              <a:gd name="connsiteX13" fmla="*/ 2143593 w 2488367"/>
              <a:gd name="connsiteY13" fmla="*/ 1521501 h 2001187"/>
              <a:gd name="connsiteX14" fmla="*/ 2233534 w 2488367"/>
              <a:gd name="connsiteY14" fmla="*/ 1424065 h 2001187"/>
              <a:gd name="connsiteX15" fmla="*/ 2330970 w 2488367"/>
              <a:gd name="connsiteY15" fmla="*/ 1379095 h 2001187"/>
              <a:gd name="connsiteX16" fmla="*/ 2375941 w 2488367"/>
              <a:gd name="connsiteY16" fmla="*/ 1221698 h 2001187"/>
              <a:gd name="connsiteX17" fmla="*/ 2398426 w 2488367"/>
              <a:gd name="connsiteY17" fmla="*/ 1109272 h 2001187"/>
              <a:gd name="connsiteX18" fmla="*/ 2473377 w 2488367"/>
              <a:gd name="connsiteY18" fmla="*/ 884419 h 2001187"/>
              <a:gd name="connsiteX19" fmla="*/ 2473377 w 2488367"/>
              <a:gd name="connsiteY19" fmla="*/ 771993 h 2001187"/>
              <a:gd name="connsiteX20" fmla="*/ 2488367 w 2488367"/>
              <a:gd name="connsiteY20" fmla="*/ 622092 h 2001187"/>
              <a:gd name="connsiteX21" fmla="*/ 2473377 w 2488367"/>
              <a:gd name="connsiteY21" fmla="*/ 502170 h 2001187"/>
              <a:gd name="connsiteX22" fmla="*/ 2389271 w 2488367"/>
              <a:gd name="connsiteY22" fmla="*/ 397239 h 2001187"/>
              <a:gd name="connsiteX23" fmla="*/ 2377953 w 2488367"/>
              <a:gd name="connsiteY23" fmla="*/ 36821 h 2001187"/>
              <a:gd name="connsiteX24" fmla="*/ 2263514 w 2488367"/>
              <a:gd name="connsiteY24" fmla="*/ 0 h 2001187"/>
              <a:gd name="connsiteX25" fmla="*/ 2151088 w 2488367"/>
              <a:gd name="connsiteY25" fmla="*/ 104931 h 2001187"/>
              <a:gd name="connsiteX26" fmla="*/ 1986196 w 2488367"/>
              <a:gd name="connsiteY26" fmla="*/ 209862 h 2001187"/>
              <a:gd name="connsiteX27" fmla="*/ 1836295 w 2488367"/>
              <a:gd name="connsiteY27" fmla="*/ 307298 h 2001187"/>
              <a:gd name="connsiteX28" fmla="*/ 1738859 w 2488367"/>
              <a:gd name="connsiteY28" fmla="*/ 337278 h 2001187"/>
              <a:gd name="connsiteX29" fmla="*/ 1656413 w 2488367"/>
              <a:gd name="connsiteY29" fmla="*/ 419724 h 2001187"/>
              <a:gd name="connsiteX30" fmla="*/ 1581462 w 2488367"/>
              <a:gd name="connsiteY30" fmla="*/ 457200 h 2001187"/>
              <a:gd name="connsiteX31" fmla="*/ 1484026 w 2488367"/>
              <a:gd name="connsiteY31" fmla="*/ 517160 h 2001187"/>
              <a:gd name="connsiteX32" fmla="*/ 1349114 w 2488367"/>
              <a:gd name="connsiteY32" fmla="*/ 517160 h 2001187"/>
              <a:gd name="connsiteX33" fmla="*/ 1304144 w 2488367"/>
              <a:gd name="connsiteY33" fmla="*/ 487180 h 2001187"/>
              <a:gd name="connsiteX34" fmla="*/ 1251678 w 2488367"/>
              <a:gd name="connsiteY34" fmla="*/ 449705 h 2001187"/>
              <a:gd name="connsiteX35" fmla="*/ 1161737 w 2488367"/>
              <a:gd name="connsiteY35" fmla="*/ 404734 h 2001187"/>
              <a:gd name="connsiteX36" fmla="*/ 1101777 w 2488367"/>
              <a:gd name="connsiteY36" fmla="*/ 404734 h 2001187"/>
              <a:gd name="connsiteX37" fmla="*/ 891914 w 2488367"/>
              <a:gd name="connsiteY37" fmla="*/ 427219 h 2001187"/>
              <a:gd name="connsiteX38" fmla="*/ 794478 w 2488367"/>
              <a:gd name="connsiteY38" fmla="*/ 457200 h 2001187"/>
              <a:gd name="connsiteX39" fmla="*/ 712032 w 2488367"/>
              <a:gd name="connsiteY39" fmla="*/ 472190 h 2001187"/>
              <a:gd name="connsiteX40" fmla="*/ 562131 w 2488367"/>
              <a:gd name="connsiteY40" fmla="*/ 554636 h 2001187"/>
              <a:gd name="connsiteX41" fmla="*/ 449704 w 2488367"/>
              <a:gd name="connsiteY41" fmla="*/ 667062 h 2001187"/>
              <a:gd name="connsiteX42" fmla="*/ 329783 w 2488367"/>
              <a:gd name="connsiteY42" fmla="*/ 742013 h 2001187"/>
              <a:gd name="connsiteX43" fmla="*/ 157396 w 2488367"/>
              <a:gd name="connsiteY43" fmla="*/ 861934 h 2001187"/>
              <a:gd name="connsiteX44" fmla="*/ 22485 w 2488367"/>
              <a:gd name="connsiteY44" fmla="*/ 959370 h 2001187"/>
              <a:gd name="connsiteX45" fmla="*/ 0 w 2488367"/>
              <a:gd name="connsiteY45" fmla="*/ 1041816 h 2001187"/>
              <a:gd name="connsiteX46" fmla="*/ 4879 w 2488367"/>
              <a:gd name="connsiteY46" fmla="*/ 1090509 h 2001187"/>
              <a:gd name="connsiteX47" fmla="*/ 134911 w 2488367"/>
              <a:gd name="connsiteY47" fmla="*/ 1071796 h 2001187"/>
              <a:gd name="connsiteX48" fmla="*/ 176712 w 2488367"/>
              <a:gd name="connsiteY48" fmla="*/ 1078235 h 2001187"/>
              <a:gd name="connsiteX49" fmla="*/ 287226 w 2488367"/>
              <a:gd name="connsiteY49" fmla="*/ 1252433 h 2001187"/>
              <a:gd name="connsiteX50" fmla="*/ 352268 w 2488367"/>
              <a:gd name="connsiteY50" fmla="*/ 1281356 h 2001187"/>
              <a:gd name="connsiteX51" fmla="*/ 472190 w 2488367"/>
              <a:gd name="connsiteY51" fmla="*/ 1379095 h 2001187"/>
              <a:gd name="connsiteX52" fmla="*/ 468216 w 2488367"/>
              <a:gd name="connsiteY52" fmla="*/ 1382012 h 2001187"/>
              <a:gd name="connsiteX53" fmla="*/ 521889 w 2488367"/>
              <a:gd name="connsiteY53" fmla="*/ 1536793 h 2001187"/>
              <a:gd name="connsiteX54" fmla="*/ 704537 w 2488367"/>
              <a:gd name="connsiteY54" fmla="*/ 1671403 h 2001187"/>
              <a:gd name="connsiteX55" fmla="*/ 839449 w 2488367"/>
              <a:gd name="connsiteY55" fmla="*/ 1753849 h 2001187"/>
              <a:gd name="connsiteX56" fmla="*/ 839449 w 2488367"/>
              <a:gd name="connsiteY56" fmla="*/ 1843790 h 2001187"/>
              <a:gd name="connsiteX57" fmla="*/ 734518 w 2488367"/>
              <a:gd name="connsiteY57" fmla="*/ 1956216 h 2001187"/>
              <a:gd name="connsiteX58" fmla="*/ 629586 w 2488367"/>
              <a:gd name="connsiteY58" fmla="*/ 2001187 h 200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88367" h="2001187">
                <a:moveTo>
                  <a:pt x="629586" y="2001187"/>
                </a:moveTo>
                <a:lnTo>
                  <a:pt x="801973" y="1986196"/>
                </a:lnTo>
                <a:lnTo>
                  <a:pt x="1019331" y="1933731"/>
                </a:lnTo>
                <a:lnTo>
                  <a:pt x="1161737" y="1881265"/>
                </a:lnTo>
                <a:lnTo>
                  <a:pt x="1266668" y="1903751"/>
                </a:lnTo>
                <a:lnTo>
                  <a:pt x="1356609" y="1903751"/>
                </a:lnTo>
                <a:lnTo>
                  <a:pt x="1367274" y="1900581"/>
                </a:lnTo>
                <a:lnTo>
                  <a:pt x="1484026" y="1941226"/>
                </a:lnTo>
                <a:lnTo>
                  <a:pt x="1573967" y="1911246"/>
                </a:lnTo>
                <a:lnTo>
                  <a:pt x="1671403" y="1873770"/>
                </a:lnTo>
                <a:lnTo>
                  <a:pt x="1746354" y="1798819"/>
                </a:lnTo>
                <a:lnTo>
                  <a:pt x="1948721" y="1663908"/>
                </a:lnTo>
                <a:lnTo>
                  <a:pt x="2001186" y="1626432"/>
                </a:lnTo>
                <a:lnTo>
                  <a:pt x="2143593" y="1521501"/>
                </a:lnTo>
                <a:lnTo>
                  <a:pt x="2233534" y="1424065"/>
                </a:lnTo>
                <a:lnTo>
                  <a:pt x="2330970" y="1379095"/>
                </a:lnTo>
                <a:lnTo>
                  <a:pt x="2375941" y="1221698"/>
                </a:lnTo>
                <a:lnTo>
                  <a:pt x="2398426" y="1109272"/>
                </a:lnTo>
                <a:lnTo>
                  <a:pt x="2473377" y="884419"/>
                </a:lnTo>
                <a:lnTo>
                  <a:pt x="2473377" y="771993"/>
                </a:lnTo>
                <a:lnTo>
                  <a:pt x="2488367" y="622092"/>
                </a:lnTo>
                <a:lnTo>
                  <a:pt x="2473377" y="502170"/>
                </a:lnTo>
                <a:lnTo>
                  <a:pt x="2389271" y="397239"/>
                </a:lnTo>
                <a:cubicBezTo>
                  <a:pt x="2488087" y="9577"/>
                  <a:pt x="2444252" y="169420"/>
                  <a:pt x="2377953" y="36821"/>
                </a:cubicBezTo>
                <a:lnTo>
                  <a:pt x="2263514" y="0"/>
                </a:lnTo>
                <a:lnTo>
                  <a:pt x="2151088" y="104931"/>
                </a:lnTo>
                <a:lnTo>
                  <a:pt x="1986196" y="209862"/>
                </a:lnTo>
                <a:lnTo>
                  <a:pt x="1836295" y="307298"/>
                </a:lnTo>
                <a:lnTo>
                  <a:pt x="1738859" y="337278"/>
                </a:lnTo>
                <a:lnTo>
                  <a:pt x="1656413" y="419724"/>
                </a:lnTo>
                <a:lnTo>
                  <a:pt x="1581462" y="457200"/>
                </a:lnTo>
                <a:cubicBezTo>
                  <a:pt x="1494975" y="520099"/>
                  <a:pt x="1532997" y="517160"/>
                  <a:pt x="1484026" y="517160"/>
                </a:cubicBezTo>
                <a:lnTo>
                  <a:pt x="1349114" y="517160"/>
                </a:lnTo>
                <a:lnTo>
                  <a:pt x="1304144" y="487180"/>
                </a:lnTo>
                <a:cubicBezTo>
                  <a:pt x="1257254" y="448106"/>
                  <a:pt x="1278686" y="449705"/>
                  <a:pt x="1251678" y="449705"/>
                </a:cubicBezTo>
                <a:lnTo>
                  <a:pt x="1161737" y="404734"/>
                </a:lnTo>
                <a:lnTo>
                  <a:pt x="1101777" y="404734"/>
                </a:lnTo>
                <a:lnTo>
                  <a:pt x="891914" y="427219"/>
                </a:lnTo>
                <a:lnTo>
                  <a:pt x="794478" y="457200"/>
                </a:lnTo>
                <a:lnTo>
                  <a:pt x="712032" y="472190"/>
                </a:lnTo>
                <a:lnTo>
                  <a:pt x="562131" y="554636"/>
                </a:lnTo>
                <a:lnTo>
                  <a:pt x="449704" y="667062"/>
                </a:lnTo>
                <a:lnTo>
                  <a:pt x="329783" y="742013"/>
                </a:lnTo>
                <a:lnTo>
                  <a:pt x="157396" y="861934"/>
                </a:lnTo>
                <a:lnTo>
                  <a:pt x="22485" y="959370"/>
                </a:lnTo>
                <a:lnTo>
                  <a:pt x="0" y="1041816"/>
                </a:lnTo>
                <a:lnTo>
                  <a:pt x="4879" y="1090509"/>
                </a:lnTo>
                <a:lnTo>
                  <a:pt x="134911" y="1071796"/>
                </a:lnTo>
                <a:lnTo>
                  <a:pt x="176712" y="1078235"/>
                </a:lnTo>
                <a:lnTo>
                  <a:pt x="287226" y="1252433"/>
                </a:lnTo>
                <a:lnTo>
                  <a:pt x="352268" y="1281356"/>
                </a:lnTo>
                <a:lnTo>
                  <a:pt x="472190" y="1379095"/>
                </a:lnTo>
                <a:lnTo>
                  <a:pt x="468216" y="1382012"/>
                </a:lnTo>
                <a:lnTo>
                  <a:pt x="521889" y="1536793"/>
                </a:lnTo>
                <a:lnTo>
                  <a:pt x="704537" y="1671403"/>
                </a:lnTo>
                <a:lnTo>
                  <a:pt x="839449" y="1753849"/>
                </a:lnTo>
                <a:lnTo>
                  <a:pt x="839449" y="1843790"/>
                </a:lnTo>
                <a:lnTo>
                  <a:pt x="734518" y="1956216"/>
                </a:lnTo>
                <a:lnTo>
                  <a:pt x="629586" y="200118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554413" y="2452688"/>
            <a:ext cx="2522537" cy="1966912"/>
          </a:xfrm>
          <a:custGeom>
            <a:avLst/>
            <a:gdLst>
              <a:gd name="connsiteX0" fmla="*/ 2128133 w 2521776"/>
              <a:gd name="connsiteY0" fmla="*/ 537159 h 1968215"/>
              <a:gd name="connsiteX1" fmla="*/ 2037923 w 2521776"/>
              <a:gd name="connsiteY1" fmla="*/ 586364 h 1968215"/>
              <a:gd name="connsiteX2" fmla="*/ 1984617 w 2521776"/>
              <a:gd name="connsiteY2" fmla="*/ 619168 h 1968215"/>
              <a:gd name="connsiteX3" fmla="*/ 1910809 w 2521776"/>
              <a:gd name="connsiteY3" fmla="*/ 717579 h 1968215"/>
              <a:gd name="connsiteX4" fmla="*/ 1869804 w 2521776"/>
              <a:gd name="connsiteY4" fmla="*/ 725780 h 1968215"/>
              <a:gd name="connsiteX5" fmla="*/ 1800097 w 2521776"/>
              <a:gd name="connsiteY5" fmla="*/ 762684 h 1968215"/>
              <a:gd name="connsiteX6" fmla="*/ 1730389 w 2521776"/>
              <a:gd name="connsiteY6" fmla="*/ 824190 h 1968215"/>
              <a:gd name="connsiteX7" fmla="*/ 1631978 w 2521776"/>
              <a:gd name="connsiteY7" fmla="*/ 902099 h 1968215"/>
              <a:gd name="connsiteX8" fmla="*/ 1521266 w 2521776"/>
              <a:gd name="connsiteY8" fmla="*/ 975907 h 1968215"/>
              <a:gd name="connsiteX9" fmla="*/ 1402353 w 2521776"/>
              <a:gd name="connsiteY9" fmla="*/ 1078418 h 1968215"/>
              <a:gd name="connsiteX10" fmla="*/ 1308043 w 2521776"/>
              <a:gd name="connsiteY10" fmla="*/ 1082519 h 1968215"/>
              <a:gd name="connsiteX11" fmla="*/ 1189130 w 2521776"/>
              <a:gd name="connsiteY11" fmla="*/ 1103021 h 1968215"/>
              <a:gd name="connsiteX12" fmla="*/ 1074317 w 2521776"/>
              <a:gd name="connsiteY12" fmla="*/ 1070217 h 1968215"/>
              <a:gd name="connsiteX13" fmla="*/ 943103 w 2521776"/>
              <a:gd name="connsiteY13" fmla="*/ 1066117 h 1968215"/>
              <a:gd name="connsiteX14" fmla="*/ 807788 w 2521776"/>
              <a:gd name="connsiteY14" fmla="*/ 1098920 h 1968215"/>
              <a:gd name="connsiteX15" fmla="*/ 631469 w 2521776"/>
              <a:gd name="connsiteY15" fmla="*/ 1127623 h 1968215"/>
              <a:gd name="connsiteX16" fmla="*/ 475652 w 2521776"/>
              <a:gd name="connsiteY16" fmla="*/ 1168628 h 1968215"/>
              <a:gd name="connsiteX17" fmla="*/ 385442 w 2521776"/>
              <a:gd name="connsiteY17" fmla="*/ 1172728 h 1968215"/>
              <a:gd name="connsiteX18" fmla="*/ 336237 w 2521776"/>
              <a:gd name="connsiteY18" fmla="*/ 1205532 h 1968215"/>
              <a:gd name="connsiteX19" fmla="*/ 209123 w 2521776"/>
              <a:gd name="connsiteY19" fmla="*/ 1291641 h 1968215"/>
              <a:gd name="connsiteX20" fmla="*/ 127114 w 2521776"/>
              <a:gd name="connsiteY20" fmla="*/ 1426956 h 1968215"/>
              <a:gd name="connsiteX21" fmla="*/ 53306 w 2521776"/>
              <a:gd name="connsiteY21" fmla="*/ 1500764 h 1968215"/>
              <a:gd name="connsiteX22" fmla="*/ 20502 w 2521776"/>
              <a:gd name="connsiteY22" fmla="*/ 1574572 h 1968215"/>
              <a:gd name="connsiteX23" fmla="*/ 8201 w 2521776"/>
              <a:gd name="connsiteY23" fmla="*/ 1754992 h 1968215"/>
              <a:gd name="connsiteX24" fmla="*/ 0 w 2521776"/>
              <a:gd name="connsiteY24" fmla="*/ 1902608 h 1968215"/>
              <a:gd name="connsiteX25" fmla="*/ 246027 w 2521776"/>
              <a:gd name="connsiteY25" fmla="*/ 1828800 h 1968215"/>
              <a:gd name="connsiteX26" fmla="*/ 352638 w 2521776"/>
              <a:gd name="connsiteY26" fmla="*/ 1841102 h 1968215"/>
              <a:gd name="connsiteX27" fmla="*/ 496154 w 2521776"/>
              <a:gd name="connsiteY27" fmla="*/ 1865704 h 1968215"/>
              <a:gd name="connsiteX28" fmla="*/ 651971 w 2521776"/>
              <a:gd name="connsiteY28" fmla="*/ 1968215 h 1968215"/>
              <a:gd name="connsiteX29" fmla="*/ 807788 w 2521776"/>
              <a:gd name="connsiteY29" fmla="*/ 1951814 h 1968215"/>
              <a:gd name="connsiteX30" fmla="*/ 889797 w 2521776"/>
              <a:gd name="connsiteY30" fmla="*/ 1910809 h 1968215"/>
              <a:gd name="connsiteX31" fmla="*/ 975907 w 2521776"/>
              <a:gd name="connsiteY31" fmla="*/ 1861604 h 1968215"/>
              <a:gd name="connsiteX32" fmla="*/ 1012811 w 2521776"/>
              <a:gd name="connsiteY32" fmla="*/ 1763193 h 1968215"/>
              <a:gd name="connsiteX33" fmla="*/ 1033313 w 2521776"/>
              <a:gd name="connsiteY33" fmla="*/ 1681184 h 1968215"/>
              <a:gd name="connsiteX34" fmla="*/ 1086619 w 2521776"/>
              <a:gd name="connsiteY34" fmla="*/ 1615577 h 1968215"/>
              <a:gd name="connsiteX35" fmla="*/ 1148125 w 2521776"/>
              <a:gd name="connsiteY35" fmla="*/ 1599175 h 1968215"/>
              <a:gd name="connsiteX36" fmla="*/ 1213733 w 2521776"/>
              <a:gd name="connsiteY36" fmla="*/ 1582773 h 1968215"/>
              <a:gd name="connsiteX37" fmla="*/ 1361349 w 2521776"/>
              <a:gd name="connsiteY37" fmla="*/ 1586874 h 1968215"/>
              <a:gd name="connsiteX38" fmla="*/ 1402353 w 2521776"/>
              <a:gd name="connsiteY38" fmla="*/ 1533568 h 1968215"/>
              <a:gd name="connsiteX39" fmla="*/ 1508965 w 2521776"/>
              <a:gd name="connsiteY39" fmla="*/ 1476162 h 1968215"/>
              <a:gd name="connsiteX40" fmla="*/ 1619677 w 2521776"/>
              <a:gd name="connsiteY40" fmla="*/ 1422856 h 1968215"/>
              <a:gd name="connsiteX41" fmla="*/ 1722188 w 2521776"/>
              <a:gd name="connsiteY41" fmla="*/ 1349048 h 1968215"/>
              <a:gd name="connsiteX42" fmla="*/ 1820599 w 2521776"/>
              <a:gd name="connsiteY42" fmla="*/ 1336746 h 1968215"/>
              <a:gd name="connsiteX43" fmla="*/ 1910809 w 2521776"/>
              <a:gd name="connsiteY43" fmla="*/ 1357249 h 1968215"/>
              <a:gd name="connsiteX44" fmla="*/ 1996918 w 2521776"/>
              <a:gd name="connsiteY44" fmla="*/ 1369550 h 1968215"/>
              <a:gd name="connsiteX45" fmla="*/ 2074827 w 2521776"/>
              <a:gd name="connsiteY45" fmla="*/ 1385952 h 1968215"/>
              <a:gd name="connsiteX46" fmla="*/ 2119932 w 2521776"/>
              <a:gd name="connsiteY46" fmla="*/ 1390052 h 1968215"/>
              <a:gd name="connsiteX47" fmla="*/ 2165037 w 2521776"/>
              <a:gd name="connsiteY47" fmla="*/ 1381851 h 1968215"/>
              <a:gd name="connsiteX48" fmla="*/ 2242945 w 2521776"/>
              <a:gd name="connsiteY48" fmla="*/ 1361349 h 1968215"/>
              <a:gd name="connsiteX49" fmla="*/ 2308552 w 2521776"/>
              <a:gd name="connsiteY49" fmla="*/ 1336746 h 1968215"/>
              <a:gd name="connsiteX50" fmla="*/ 2353657 w 2521776"/>
              <a:gd name="connsiteY50" fmla="*/ 1299842 h 1968215"/>
              <a:gd name="connsiteX51" fmla="*/ 2378260 w 2521776"/>
              <a:gd name="connsiteY51" fmla="*/ 1246536 h 1968215"/>
              <a:gd name="connsiteX52" fmla="*/ 2378260 w 2521776"/>
              <a:gd name="connsiteY52" fmla="*/ 1205532 h 1968215"/>
              <a:gd name="connsiteX53" fmla="*/ 2435666 w 2521776"/>
              <a:gd name="connsiteY53" fmla="*/ 1053815 h 1968215"/>
              <a:gd name="connsiteX54" fmla="*/ 2488972 w 2521776"/>
              <a:gd name="connsiteY54" fmla="*/ 873396 h 1968215"/>
              <a:gd name="connsiteX55" fmla="*/ 2497173 w 2521776"/>
              <a:gd name="connsiteY55" fmla="*/ 811889 h 1968215"/>
              <a:gd name="connsiteX56" fmla="*/ 2497173 w 2521776"/>
              <a:gd name="connsiteY56" fmla="*/ 729880 h 1968215"/>
              <a:gd name="connsiteX57" fmla="*/ 2521776 w 2521776"/>
              <a:gd name="connsiteY57" fmla="*/ 565862 h 1968215"/>
              <a:gd name="connsiteX58" fmla="*/ 2501273 w 2521776"/>
              <a:gd name="connsiteY58" fmla="*/ 418246 h 1968215"/>
              <a:gd name="connsiteX59" fmla="*/ 2468470 w 2521776"/>
              <a:gd name="connsiteY59" fmla="*/ 323936 h 1968215"/>
              <a:gd name="connsiteX60" fmla="*/ 2431566 w 2521776"/>
              <a:gd name="connsiteY60" fmla="*/ 184520 h 1968215"/>
              <a:gd name="connsiteX61" fmla="*/ 2349557 w 2521776"/>
              <a:gd name="connsiteY61" fmla="*/ 106612 h 1968215"/>
              <a:gd name="connsiteX62" fmla="*/ 2267548 w 2521776"/>
              <a:gd name="connsiteY62" fmla="*/ 0 h 1968215"/>
              <a:gd name="connsiteX63" fmla="*/ 2247046 w 2521776"/>
              <a:gd name="connsiteY63" fmla="*/ 86110 h 1968215"/>
              <a:gd name="connsiteX64" fmla="*/ 2201941 w 2521776"/>
              <a:gd name="connsiteY64" fmla="*/ 200922 h 1968215"/>
              <a:gd name="connsiteX65" fmla="*/ 2177338 w 2521776"/>
              <a:gd name="connsiteY65" fmla="*/ 307534 h 1968215"/>
              <a:gd name="connsiteX66" fmla="*/ 2128133 w 2521776"/>
              <a:gd name="connsiteY66" fmla="*/ 537159 h 196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776" h="1968215">
                <a:moveTo>
                  <a:pt x="2128133" y="537159"/>
                </a:moveTo>
                <a:lnTo>
                  <a:pt x="2037923" y="586364"/>
                </a:lnTo>
                <a:lnTo>
                  <a:pt x="1984617" y="619168"/>
                </a:lnTo>
                <a:lnTo>
                  <a:pt x="1910809" y="717579"/>
                </a:lnTo>
                <a:lnTo>
                  <a:pt x="1869804" y="725780"/>
                </a:lnTo>
                <a:lnTo>
                  <a:pt x="1800097" y="762684"/>
                </a:lnTo>
                <a:lnTo>
                  <a:pt x="1730389" y="824190"/>
                </a:lnTo>
                <a:lnTo>
                  <a:pt x="1631978" y="902099"/>
                </a:lnTo>
                <a:lnTo>
                  <a:pt x="1521266" y="975907"/>
                </a:lnTo>
                <a:lnTo>
                  <a:pt x="1402353" y="1078418"/>
                </a:lnTo>
                <a:lnTo>
                  <a:pt x="1308043" y="1082519"/>
                </a:lnTo>
                <a:lnTo>
                  <a:pt x="1189130" y="1103021"/>
                </a:lnTo>
                <a:cubicBezTo>
                  <a:pt x="1079905" y="1069413"/>
                  <a:pt x="1119700" y="1070217"/>
                  <a:pt x="1074317" y="1070217"/>
                </a:cubicBezTo>
                <a:lnTo>
                  <a:pt x="943103" y="1066117"/>
                </a:lnTo>
                <a:lnTo>
                  <a:pt x="807788" y="1098920"/>
                </a:lnTo>
                <a:lnTo>
                  <a:pt x="631469" y="1127623"/>
                </a:lnTo>
                <a:lnTo>
                  <a:pt x="475652" y="1168628"/>
                </a:lnTo>
                <a:lnTo>
                  <a:pt x="385442" y="1172728"/>
                </a:lnTo>
                <a:lnTo>
                  <a:pt x="336237" y="1205532"/>
                </a:lnTo>
                <a:lnTo>
                  <a:pt x="209123" y="1291641"/>
                </a:lnTo>
                <a:lnTo>
                  <a:pt x="127114" y="1426956"/>
                </a:lnTo>
                <a:lnTo>
                  <a:pt x="53306" y="1500764"/>
                </a:lnTo>
                <a:lnTo>
                  <a:pt x="20502" y="1574572"/>
                </a:lnTo>
                <a:lnTo>
                  <a:pt x="8201" y="1754992"/>
                </a:lnTo>
                <a:lnTo>
                  <a:pt x="0" y="1902608"/>
                </a:lnTo>
                <a:lnTo>
                  <a:pt x="246027" y="1828800"/>
                </a:lnTo>
                <a:lnTo>
                  <a:pt x="352638" y="1841102"/>
                </a:lnTo>
                <a:lnTo>
                  <a:pt x="496154" y="1865704"/>
                </a:lnTo>
                <a:lnTo>
                  <a:pt x="651971" y="1968215"/>
                </a:lnTo>
                <a:lnTo>
                  <a:pt x="807788" y="1951814"/>
                </a:lnTo>
                <a:lnTo>
                  <a:pt x="889797" y="1910809"/>
                </a:lnTo>
                <a:lnTo>
                  <a:pt x="975907" y="1861604"/>
                </a:lnTo>
                <a:lnTo>
                  <a:pt x="1012811" y="1763193"/>
                </a:lnTo>
                <a:lnTo>
                  <a:pt x="1033313" y="1681184"/>
                </a:lnTo>
                <a:lnTo>
                  <a:pt x="1086619" y="1615577"/>
                </a:lnTo>
                <a:lnTo>
                  <a:pt x="1148125" y="1599175"/>
                </a:lnTo>
                <a:lnTo>
                  <a:pt x="1213733" y="1582773"/>
                </a:lnTo>
                <a:lnTo>
                  <a:pt x="1361349" y="1586874"/>
                </a:lnTo>
                <a:lnTo>
                  <a:pt x="1402353" y="1533568"/>
                </a:lnTo>
                <a:lnTo>
                  <a:pt x="1508965" y="1476162"/>
                </a:lnTo>
                <a:lnTo>
                  <a:pt x="1619677" y="1422856"/>
                </a:lnTo>
                <a:cubicBezTo>
                  <a:pt x="1719181" y="1348228"/>
                  <a:pt x="1677083" y="1349048"/>
                  <a:pt x="1722188" y="1349048"/>
                </a:cubicBezTo>
                <a:cubicBezTo>
                  <a:pt x="1821961" y="1340733"/>
                  <a:pt x="1820599" y="1373764"/>
                  <a:pt x="1820599" y="1336746"/>
                </a:cubicBezTo>
                <a:lnTo>
                  <a:pt x="1910809" y="1357249"/>
                </a:lnTo>
                <a:lnTo>
                  <a:pt x="1996918" y="1369550"/>
                </a:lnTo>
                <a:lnTo>
                  <a:pt x="2074827" y="1385952"/>
                </a:lnTo>
                <a:lnTo>
                  <a:pt x="2119932" y="1390052"/>
                </a:lnTo>
                <a:lnTo>
                  <a:pt x="2165037" y="1381851"/>
                </a:lnTo>
                <a:lnTo>
                  <a:pt x="2242945" y="1361349"/>
                </a:lnTo>
                <a:lnTo>
                  <a:pt x="2308552" y="1336746"/>
                </a:lnTo>
                <a:lnTo>
                  <a:pt x="2353657" y="1299842"/>
                </a:lnTo>
                <a:lnTo>
                  <a:pt x="2378260" y="1246536"/>
                </a:lnTo>
                <a:lnTo>
                  <a:pt x="2378260" y="1205532"/>
                </a:lnTo>
                <a:lnTo>
                  <a:pt x="2435666" y="1053815"/>
                </a:lnTo>
                <a:lnTo>
                  <a:pt x="2488972" y="873396"/>
                </a:lnTo>
                <a:lnTo>
                  <a:pt x="2497173" y="811889"/>
                </a:lnTo>
                <a:lnTo>
                  <a:pt x="2497173" y="729880"/>
                </a:lnTo>
                <a:lnTo>
                  <a:pt x="2521776" y="565862"/>
                </a:lnTo>
                <a:lnTo>
                  <a:pt x="2501273" y="418246"/>
                </a:lnTo>
                <a:lnTo>
                  <a:pt x="2468470" y="323936"/>
                </a:lnTo>
                <a:lnTo>
                  <a:pt x="2431566" y="184520"/>
                </a:lnTo>
                <a:lnTo>
                  <a:pt x="2349557" y="106612"/>
                </a:lnTo>
                <a:lnTo>
                  <a:pt x="2267548" y="0"/>
                </a:lnTo>
                <a:lnTo>
                  <a:pt x="2247046" y="86110"/>
                </a:lnTo>
                <a:lnTo>
                  <a:pt x="2201941" y="200922"/>
                </a:lnTo>
                <a:lnTo>
                  <a:pt x="2177338" y="307534"/>
                </a:lnTo>
                <a:lnTo>
                  <a:pt x="2128133" y="537159"/>
                </a:lnTo>
                <a:close/>
              </a:path>
            </a:pathLst>
          </a:custGeom>
          <a:solidFill>
            <a:schemeClr val="accent6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994025" y="3130550"/>
            <a:ext cx="2940050" cy="587375"/>
          </a:xfrm>
          <a:custGeom>
            <a:avLst/>
            <a:gdLst>
              <a:gd name="connsiteX0" fmla="*/ 2939143 w 2939143"/>
              <a:gd name="connsiteY0" fmla="*/ 587828 h 587828"/>
              <a:gd name="connsiteX1" fmla="*/ 2838659 w 2939143"/>
              <a:gd name="connsiteY1" fmla="*/ 522514 h 587828"/>
              <a:gd name="connsiteX2" fmla="*/ 2778369 w 2939143"/>
              <a:gd name="connsiteY2" fmla="*/ 457200 h 587828"/>
              <a:gd name="connsiteX3" fmla="*/ 2703006 w 2939143"/>
              <a:gd name="connsiteY3" fmla="*/ 376813 h 587828"/>
              <a:gd name="connsiteX4" fmla="*/ 2627644 w 2939143"/>
              <a:gd name="connsiteY4" fmla="*/ 356716 h 587828"/>
              <a:gd name="connsiteX5" fmla="*/ 2572378 w 2939143"/>
              <a:gd name="connsiteY5" fmla="*/ 256233 h 587828"/>
              <a:gd name="connsiteX6" fmla="*/ 2542233 w 2939143"/>
              <a:gd name="connsiteY6" fmla="*/ 130628 h 587828"/>
              <a:gd name="connsiteX7" fmla="*/ 2446773 w 2939143"/>
              <a:gd name="connsiteY7" fmla="*/ 35169 h 587828"/>
              <a:gd name="connsiteX8" fmla="*/ 2351314 w 2939143"/>
              <a:gd name="connsiteY8" fmla="*/ 15072 h 587828"/>
              <a:gd name="connsiteX9" fmla="*/ 2230734 w 2939143"/>
              <a:gd name="connsiteY9" fmla="*/ 0 h 587828"/>
              <a:gd name="connsiteX10" fmla="*/ 2130250 w 2939143"/>
              <a:gd name="connsiteY10" fmla="*/ 0 h 587828"/>
              <a:gd name="connsiteX11" fmla="*/ 2049864 w 2939143"/>
              <a:gd name="connsiteY11" fmla="*/ 15072 h 587828"/>
              <a:gd name="connsiteX12" fmla="*/ 1964453 w 2939143"/>
              <a:gd name="connsiteY12" fmla="*/ 95459 h 587828"/>
              <a:gd name="connsiteX13" fmla="*/ 1823776 w 2939143"/>
              <a:gd name="connsiteY13" fmla="*/ 155749 h 587828"/>
              <a:gd name="connsiteX14" fmla="*/ 1652954 w 2939143"/>
              <a:gd name="connsiteY14" fmla="*/ 221063 h 587828"/>
              <a:gd name="connsiteX15" fmla="*/ 1552470 w 2939143"/>
              <a:gd name="connsiteY15" fmla="*/ 276329 h 587828"/>
              <a:gd name="connsiteX16" fmla="*/ 1291213 w 2939143"/>
              <a:gd name="connsiteY16" fmla="*/ 216039 h 587828"/>
              <a:gd name="connsiteX17" fmla="*/ 1195754 w 2939143"/>
              <a:gd name="connsiteY17" fmla="*/ 221063 h 587828"/>
              <a:gd name="connsiteX18" fmla="*/ 1170633 w 2939143"/>
              <a:gd name="connsiteY18" fmla="*/ 236136 h 587828"/>
              <a:gd name="connsiteX19" fmla="*/ 1115367 w 2939143"/>
              <a:gd name="connsiteY19" fmla="*/ 241160 h 587828"/>
              <a:gd name="connsiteX20" fmla="*/ 1045028 w 2939143"/>
              <a:gd name="connsiteY20" fmla="*/ 261257 h 587828"/>
              <a:gd name="connsiteX21" fmla="*/ 944545 w 2939143"/>
              <a:gd name="connsiteY21" fmla="*/ 276329 h 587828"/>
              <a:gd name="connsiteX22" fmla="*/ 763675 w 2939143"/>
              <a:gd name="connsiteY22" fmla="*/ 276329 h 587828"/>
              <a:gd name="connsiteX23" fmla="*/ 668215 w 2939143"/>
              <a:gd name="connsiteY23" fmla="*/ 266281 h 587828"/>
              <a:gd name="connsiteX24" fmla="*/ 567732 w 2939143"/>
              <a:gd name="connsiteY24" fmla="*/ 256233 h 587828"/>
              <a:gd name="connsiteX25" fmla="*/ 492369 w 2939143"/>
              <a:gd name="connsiteY25" fmla="*/ 256233 h 587828"/>
              <a:gd name="connsiteX26" fmla="*/ 396910 w 2939143"/>
              <a:gd name="connsiteY26" fmla="*/ 271305 h 587828"/>
              <a:gd name="connsiteX27" fmla="*/ 291402 w 2939143"/>
              <a:gd name="connsiteY27" fmla="*/ 301450 h 587828"/>
              <a:gd name="connsiteX28" fmla="*/ 211015 w 2939143"/>
              <a:gd name="connsiteY28" fmla="*/ 341643 h 587828"/>
              <a:gd name="connsiteX29" fmla="*/ 120580 w 2939143"/>
              <a:gd name="connsiteY29" fmla="*/ 381837 h 587828"/>
              <a:gd name="connsiteX30" fmla="*/ 70338 w 2939143"/>
              <a:gd name="connsiteY30" fmla="*/ 432079 h 587828"/>
              <a:gd name="connsiteX31" fmla="*/ 10048 w 2939143"/>
              <a:gd name="connsiteY31" fmla="*/ 472272 h 587828"/>
              <a:gd name="connsiteX32" fmla="*/ 0 w 2939143"/>
              <a:gd name="connsiteY32" fmla="*/ 502417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39143" h="587828">
                <a:moveTo>
                  <a:pt x="2939143" y="587828"/>
                </a:moveTo>
                <a:lnTo>
                  <a:pt x="2838659" y="522514"/>
                </a:lnTo>
                <a:lnTo>
                  <a:pt x="2778369" y="457200"/>
                </a:lnTo>
                <a:lnTo>
                  <a:pt x="2703006" y="376813"/>
                </a:lnTo>
                <a:lnTo>
                  <a:pt x="2627644" y="356716"/>
                </a:lnTo>
                <a:lnTo>
                  <a:pt x="2572378" y="256233"/>
                </a:lnTo>
                <a:lnTo>
                  <a:pt x="2542233" y="130628"/>
                </a:lnTo>
                <a:lnTo>
                  <a:pt x="2446773" y="35169"/>
                </a:lnTo>
                <a:lnTo>
                  <a:pt x="2351314" y="15072"/>
                </a:lnTo>
                <a:lnTo>
                  <a:pt x="2230734" y="0"/>
                </a:lnTo>
                <a:lnTo>
                  <a:pt x="2130250" y="0"/>
                </a:lnTo>
                <a:lnTo>
                  <a:pt x="2049864" y="15072"/>
                </a:lnTo>
                <a:lnTo>
                  <a:pt x="1964453" y="95459"/>
                </a:lnTo>
                <a:lnTo>
                  <a:pt x="1823776" y="155749"/>
                </a:lnTo>
                <a:lnTo>
                  <a:pt x="1652954" y="221063"/>
                </a:lnTo>
                <a:lnTo>
                  <a:pt x="1552470" y="276329"/>
                </a:lnTo>
                <a:lnTo>
                  <a:pt x="1291213" y="216039"/>
                </a:lnTo>
                <a:lnTo>
                  <a:pt x="1195754" y="221063"/>
                </a:lnTo>
                <a:lnTo>
                  <a:pt x="1170633" y="236136"/>
                </a:lnTo>
                <a:lnTo>
                  <a:pt x="1115367" y="241160"/>
                </a:lnTo>
                <a:lnTo>
                  <a:pt x="1045028" y="261257"/>
                </a:lnTo>
                <a:lnTo>
                  <a:pt x="944545" y="276329"/>
                </a:lnTo>
                <a:lnTo>
                  <a:pt x="763675" y="276329"/>
                </a:lnTo>
                <a:lnTo>
                  <a:pt x="668215" y="266281"/>
                </a:lnTo>
                <a:lnTo>
                  <a:pt x="567732" y="256233"/>
                </a:lnTo>
                <a:lnTo>
                  <a:pt x="492369" y="256233"/>
                </a:lnTo>
                <a:lnTo>
                  <a:pt x="396910" y="271305"/>
                </a:lnTo>
                <a:lnTo>
                  <a:pt x="291402" y="301450"/>
                </a:lnTo>
                <a:lnTo>
                  <a:pt x="211015" y="341643"/>
                </a:lnTo>
                <a:lnTo>
                  <a:pt x="120580" y="381837"/>
                </a:lnTo>
                <a:lnTo>
                  <a:pt x="70338" y="432079"/>
                </a:lnTo>
                <a:lnTo>
                  <a:pt x="10048" y="472272"/>
                </a:lnTo>
                <a:lnTo>
                  <a:pt x="0" y="502417"/>
                </a:lnTo>
              </a:path>
            </a:pathLst>
          </a:cu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0" name="TextBox 20"/>
          <p:cNvSpPr txBox="1">
            <a:spLocks noChangeArrowheads="1"/>
          </p:cNvSpPr>
          <p:nvPr/>
        </p:nvSpPr>
        <p:spPr bwMode="auto">
          <a:xfrm>
            <a:off x="4819650" y="3487738"/>
            <a:ext cx="806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GB_01</a:t>
            </a:r>
          </a:p>
        </p:txBody>
      </p:sp>
      <p:sp>
        <p:nvSpPr>
          <p:cNvPr id="23561" name="TextBox 21"/>
          <p:cNvSpPr txBox="1">
            <a:spLocks noChangeArrowheads="1"/>
          </p:cNvSpPr>
          <p:nvPr/>
        </p:nvSpPr>
        <p:spPr bwMode="auto">
          <a:xfrm>
            <a:off x="4746625" y="2228850"/>
            <a:ext cx="80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GB_02</a:t>
            </a:r>
          </a:p>
        </p:txBody>
      </p:sp>
      <p:sp>
        <p:nvSpPr>
          <p:cNvPr id="23562" name="TextBox 22"/>
          <p:cNvSpPr txBox="1">
            <a:spLocks noChangeArrowheads="1"/>
          </p:cNvSpPr>
          <p:nvPr/>
        </p:nvSpPr>
        <p:spPr bwMode="auto">
          <a:xfrm>
            <a:off x="3036888" y="2867025"/>
            <a:ext cx="804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GB_03</a:t>
            </a:r>
          </a:p>
        </p:txBody>
      </p:sp>
      <p:sp>
        <p:nvSpPr>
          <p:cNvPr id="23563" name="TextBox 23"/>
          <p:cNvSpPr txBox="1">
            <a:spLocks noChangeArrowheads="1"/>
          </p:cNvSpPr>
          <p:nvPr/>
        </p:nvSpPr>
        <p:spPr bwMode="auto">
          <a:xfrm>
            <a:off x="1698625" y="3640138"/>
            <a:ext cx="804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GB_04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878513" y="3683000"/>
            <a:ext cx="74612" cy="68263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419725" y="3130550"/>
            <a:ext cx="74613" cy="68263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56075" y="3344863"/>
            <a:ext cx="76200" cy="69850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155950" y="3438525"/>
            <a:ext cx="76200" cy="68263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68" name="Picture 107" descr="C:\Documents and Settings\Sean\My Documents\My Pictures\Wolf Creek and Yukon Photos\Wolf Creek 2007\Lab Camera\IMG_0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0"/>
            <a:ext cx="16065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116"/>
          <p:cNvSpPr txBox="1">
            <a:spLocks noChangeArrowheads="1"/>
          </p:cNvSpPr>
          <p:nvPr/>
        </p:nvSpPr>
        <p:spPr bwMode="auto">
          <a:xfrm>
            <a:off x="2428875" y="0"/>
            <a:ext cx="1565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Century Gothic" charset="0"/>
              </a:rPr>
              <a:t>GB_03     1.5 km</a:t>
            </a:r>
            <a:r>
              <a:rPr lang="en-US" sz="1200" baseline="30000">
                <a:latin typeface="Century Gothic" charset="0"/>
              </a:rPr>
              <a:t>2</a:t>
            </a:r>
          </a:p>
          <a:p>
            <a:r>
              <a:rPr lang="en-US" sz="1200">
                <a:latin typeface="Century Gothic" charset="0"/>
              </a:rPr>
              <a:t>Tundra vegetation</a:t>
            </a:r>
          </a:p>
        </p:txBody>
      </p:sp>
      <p:pic>
        <p:nvPicPr>
          <p:cNvPr id="23570" name="Picture 110" descr="C:\Documents and Settings\Sean\My Documents\My Pictures\Wolf Creek and Yukon Photos\Wolf Creek 2006\Celina Photos 2006\Research\Location GB_04 - June 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45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1" name="TextBox 117"/>
          <p:cNvSpPr txBox="1">
            <a:spLocks noChangeArrowheads="1"/>
          </p:cNvSpPr>
          <p:nvPr/>
        </p:nvSpPr>
        <p:spPr bwMode="auto">
          <a:xfrm>
            <a:off x="0" y="0"/>
            <a:ext cx="225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Century Gothic" charset="0"/>
              </a:rPr>
              <a:t>GB_04   2.1 km</a:t>
            </a:r>
            <a:r>
              <a:rPr lang="en-US" sz="1200" baseline="30000">
                <a:latin typeface="Century Gothic" charset="0"/>
              </a:rPr>
              <a:t>2</a:t>
            </a:r>
          </a:p>
          <a:p>
            <a:r>
              <a:rPr lang="en-US" sz="1200">
                <a:latin typeface="Century Gothic" charset="0"/>
              </a:rPr>
              <a:t>Stony soils, some lichen</a:t>
            </a:r>
          </a:p>
        </p:txBody>
      </p:sp>
      <p:pic>
        <p:nvPicPr>
          <p:cNvPr id="23572" name="Picture 105" descr="C:\Documents and Settings\Sean\My Documents\My Pictures\Wolf Creek and Yukon Photos\Wolf Creek 2007\Lab Camera\IMG_04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TextBox 115"/>
          <p:cNvSpPr txBox="1">
            <a:spLocks noChangeArrowheads="1"/>
          </p:cNvSpPr>
          <p:nvPr/>
        </p:nvSpPr>
        <p:spPr bwMode="auto">
          <a:xfrm>
            <a:off x="3636963" y="4643438"/>
            <a:ext cx="1427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Century Gothic" charset="0"/>
              </a:rPr>
              <a:t>GB_02    2.9 km</a:t>
            </a:r>
            <a:r>
              <a:rPr lang="en-US" sz="1200" baseline="30000">
                <a:latin typeface="Century Gothic" charset="0"/>
              </a:rPr>
              <a:t>2</a:t>
            </a:r>
          </a:p>
          <a:p>
            <a:r>
              <a:rPr lang="en-US" sz="1200">
                <a:latin typeface="Century Gothic" charset="0"/>
              </a:rPr>
              <a:t>Birch dominated</a:t>
            </a:r>
          </a:p>
          <a:p>
            <a:endParaRPr lang="en-US" sz="1200">
              <a:latin typeface="Century Gothic" charset="0"/>
            </a:endParaRPr>
          </a:p>
        </p:txBody>
      </p:sp>
      <p:pic>
        <p:nvPicPr>
          <p:cNvPr id="23574" name="Picture 106" descr="C:\Documents and Settings\Sean\My Documents\My Pictures\Wolf Creek and Yukon Photos\Wolf Creek 2007\Richard's Camera\DSCN21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643438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TextBox 114"/>
          <p:cNvSpPr txBox="1">
            <a:spLocks noChangeArrowheads="1"/>
          </p:cNvSpPr>
          <p:nvPr/>
        </p:nvSpPr>
        <p:spPr bwMode="auto">
          <a:xfrm>
            <a:off x="6500813" y="4670425"/>
            <a:ext cx="153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Century Gothic" charset="0"/>
              </a:rPr>
              <a:t>GB_01    1.1 km</a:t>
            </a:r>
            <a:r>
              <a:rPr lang="en-US" sz="1200" baseline="30000">
                <a:latin typeface="Century Gothic" charset="0"/>
              </a:rPr>
              <a:t>2</a:t>
            </a:r>
          </a:p>
          <a:p>
            <a:r>
              <a:rPr lang="en-US" sz="1200">
                <a:latin typeface="Century Gothic" charset="0"/>
              </a:rPr>
              <a:t>Willow dominated</a:t>
            </a:r>
          </a:p>
          <a:p>
            <a:endParaRPr lang="en-US" sz="120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1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267"/>
            <a:ext cx="4657233" cy="309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40779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11" y="166951"/>
            <a:ext cx="4256298" cy="308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35211" y="3583516"/>
            <a:ext cx="4408789" cy="333057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entury Gothic" charset="0"/>
                <a:ea typeface="ＭＳ Ｐゴシック" charset="0"/>
                <a:cs typeface="ＭＳ Ｐゴシック" charset="0"/>
              </a:rPr>
              <a:t>All HRUs contribute water to the stream in approximately equal volume.</a:t>
            </a:r>
          </a:p>
          <a:p>
            <a:r>
              <a:rPr lang="en-US" sz="2000" dirty="0">
                <a:latin typeface="Century Gothic" charset="0"/>
                <a:ea typeface="ＭＳ Ｐゴシック" charset="0"/>
                <a:cs typeface="ＭＳ Ｐゴシック" charset="0"/>
              </a:rPr>
              <a:t>Much greater deep groundwater flow than previously reported or anticipated. </a:t>
            </a:r>
          </a:p>
          <a:p>
            <a:r>
              <a:rPr lang="en-US" sz="2000" dirty="0" smtClean="0">
                <a:latin typeface="Century Gothic" charset="0"/>
                <a:ea typeface="ＭＳ Ｐゴシック" charset="0"/>
                <a:cs typeface="ＭＳ Ｐゴシック" charset="0"/>
              </a:rPr>
              <a:t>Role </a:t>
            </a:r>
            <a:r>
              <a:rPr lang="en-US" sz="2000" dirty="0">
                <a:latin typeface="Century Gothic" charset="0"/>
                <a:ea typeface="ＭＳ Ｐゴシック" charset="0"/>
                <a:cs typeface="ＭＳ Ｐゴシック" charset="0"/>
              </a:rPr>
              <a:t>of channel ice/snow to be investigated</a:t>
            </a:r>
          </a:p>
        </p:txBody>
      </p:sp>
    </p:spTree>
    <p:extLst>
      <p:ext uri="{BB962C8B-B14F-4D97-AF65-F5344CB8AC3E}">
        <p14:creationId xmlns:p14="http://schemas.microsoft.com/office/powerpoint/2010/main" val="131592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IMG_3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548217" y="1464734"/>
            <a:ext cx="8229600" cy="1143000"/>
          </a:xfrm>
        </p:spPr>
        <p:txBody>
          <a:bodyPr/>
          <a:lstStyle/>
          <a:p>
            <a:r>
              <a:rPr lang="en-US" sz="2600" dirty="0" smtClean="0">
                <a:latin typeface="Century Gothic" charset="0"/>
                <a:ea typeface="ＭＳ Ｐゴシック" charset="0"/>
                <a:cs typeface="ＭＳ Ｐゴシック" charset="0"/>
              </a:rPr>
              <a:t>How can we get a handle on channel processes?</a:t>
            </a:r>
            <a:endParaRPr lang="en-US" sz="26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8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Sean\My Documents\My Pictures\Wolf Creek and Yukon Photos\2003\Wolf Creek Spring 2003\IMG_03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767" y="1066800"/>
            <a:ext cx="9166767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91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Documents and Settings\Sean\My Documents\My Pictures\Wolf Creek and Yukon Photos\Wolf Creek 2008\Spring Photos\Mike Camera\IMG_0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C:\Documents and Settings\Sean\My Documents\My Pictures\Wolf Creek and Yukon Photos\Wolf Creek 2008\Spring Photos\Mike Camera\IMG_0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643313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:\Documents and Settings\Sean\My Documents\My Pictures\Wolf Creek and Yukon Photos\Wolf Creek 2008\Spring Photos\Mike Camera\IMG_02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C:\Documents and Settings\Sean\My Documents\My Pictures\Wolf Creek and Yukon Photos\Wolf Creek 2008\Spring Photos\Mike Camera\IMG_02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214813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3563" y="3189288"/>
            <a:ext cx="2894012" cy="523875"/>
          </a:xfrm>
          <a:prstGeom prst="rect">
            <a:avLst/>
          </a:prstGeom>
          <a:solidFill>
            <a:srgbClr val="4F81BD">
              <a:alpha val="41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  <a:ea typeface="ＭＳ Ｐゴシック" charset="-128"/>
                <a:cs typeface="ＭＳ Ｐゴシック" charset="-128"/>
              </a:rPr>
              <a:t>Adventures in GPR</a:t>
            </a:r>
          </a:p>
        </p:txBody>
      </p:sp>
    </p:spTree>
    <p:extLst>
      <p:ext uri="{BB962C8B-B14F-4D97-AF65-F5344CB8AC3E}">
        <p14:creationId xmlns:p14="http://schemas.microsoft.com/office/powerpoint/2010/main" val="42626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GPR P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26" b="-11226"/>
          <a:stretch>
            <a:fillRect/>
          </a:stretch>
        </p:blipFill>
        <p:spPr>
          <a:xfrm>
            <a:off x="396345" y="1489440"/>
            <a:ext cx="8747655" cy="5520960"/>
          </a:xfrm>
        </p:spPr>
      </p:pic>
      <p:pic>
        <p:nvPicPr>
          <p:cNvPr id="5" name="Picture 7" descr="DSC08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58" y="0"/>
            <a:ext cx="15621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69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3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10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3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1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8094133" cy="3124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38733"/>
            <a:ext cx="3162077" cy="22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066" y="3467799"/>
            <a:ext cx="4826000" cy="27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98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338263"/>
            <a:ext cx="30718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897313"/>
            <a:ext cx="29257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917950"/>
            <a:ext cx="30210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3903663"/>
            <a:ext cx="1397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itle 1"/>
          <p:cNvSpPr>
            <a:spLocks noGrp="1"/>
          </p:cNvSpPr>
          <p:nvPr>
            <p:ph type="title"/>
          </p:nvPr>
        </p:nvSpPr>
        <p:spPr>
          <a:xfrm>
            <a:off x="755650" y="176213"/>
            <a:ext cx="7162800" cy="51911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entury Gothic" charset="0"/>
                <a:ea typeface="ＭＳ Ｐゴシック" charset="0"/>
                <a:cs typeface="ＭＳ Ｐゴシック" charset="0"/>
              </a:rPr>
              <a:t>Water table – discharge patterns</a:t>
            </a:r>
          </a:p>
        </p:txBody>
      </p:sp>
      <p:sp>
        <p:nvSpPr>
          <p:cNvPr id="35847" name="TextBox 15"/>
          <p:cNvSpPr txBox="1">
            <a:spLocks noChangeArrowheads="1"/>
          </p:cNvSpPr>
          <p:nvPr/>
        </p:nvSpPr>
        <p:spPr bwMode="auto">
          <a:xfrm>
            <a:off x="2035175" y="920750"/>
            <a:ext cx="172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Near-stream</a:t>
            </a:r>
          </a:p>
        </p:txBody>
      </p:sp>
      <p:sp>
        <p:nvSpPr>
          <p:cNvPr id="35848" name="TextBox 16"/>
          <p:cNvSpPr txBox="1">
            <a:spLocks noChangeArrowheads="1"/>
          </p:cNvSpPr>
          <p:nvPr/>
        </p:nvSpPr>
        <p:spPr bwMode="auto">
          <a:xfrm>
            <a:off x="4830763" y="942975"/>
            <a:ext cx="243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Away from stream</a:t>
            </a:r>
          </a:p>
        </p:txBody>
      </p:sp>
      <p:pic>
        <p:nvPicPr>
          <p:cNvPr id="3584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33500"/>
            <a:ext cx="29527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379538"/>
            <a:ext cx="1381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01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7038" y="1126714"/>
            <a:ext cx="8501062" cy="18002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 typeface="Wingdings" charset="0"/>
              <a:buNone/>
            </a:pPr>
            <a:r>
              <a:rPr lang="en-US" sz="2400" dirty="0" smtClean="0">
                <a:latin typeface="Century Gothic" charset="0"/>
              </a:rPr>
              <a:t>Sean K. Carey</a:t>
            </a:r>
            <a:r>
              <a:rPr lang="en-US" sz="2400" baseline="30000" dirty="0" smtClean="0">
                <a:latin typeface="Century Gothic" charset="0"/>
              </a:rPr>
              <a:t>1</a:t>
            </a:r>
            <a:r>
              <a:rPr lang="en-US" sz="2400" dirty="0" smtClean="0">
                <a:latin typeface="Century Gothic" charset="0"/>
              </a:rPr>
              <a:t>, </a:t>
            </a:r>
            <a:r>
              <a:rPr lang="en-US" sz="2400" dirty="0" err="1" smtClean="0">
                <a:latin typeface="Century Gothic" charset="0"/>
              </a:rPr>
              <a:t>Yinsuo</a:t>
            </a:r>
            <a:r>
              <a:rPr lang="en-US" sz="2400" dirty="0" smtClean="0">
                <a:latin typeface="Century Gothic" charset="0"/>
              </a:rPr>
              <a:t> Zhang, Celina Ziegler, </a:t>
            </a:r>
          </a:p>
          <a:p>
            <a:pPr algn="ctr">
              <a:lnSpc>
                <a:spcPct val="110000"/>
              </a:lnSpc>
              <a:buFont typeface="Wingdings" charset="0"/>
              <a:buNone/>
            </a:pPr>
            <a:r>
              <a:rPr lang="en-US" sz="2400" dirty="0" smtClean="0">
                <a:latin typeface="Century Gothic" charset="0"/>
              </a:rPr>
              <a:t>Michael </a:t>
            </a:r>
            <a:r>
              <a:rPr lang="en-US" sz="2400" dirty="0" err="1" smtClean="0">
                <a:latin typeface="Century Gothic" charset="0"/>
              </a:rPr>
              <a:t>Treberg</a:t>
            </a:r>
            <a:r>
              <a:rPr lang="en-US" sz="2400" dirty="0" smtClean="0">
                <a:latin typeface="Century Gothic" charset="0"/>
              </a:rPr>
              <a:t>, Jessica Boucher</a:t>
            </a:r>
            <a:endParaRPr lang="en-US" dirty="0" smtClean="0">
              <a:solidFill>
                <a:srgbClr val="333333"/>
              </a:solidFill>
              <a:latin typeface="Century Gothic" charset="0"/>
            </a:endParaRPr>
          </a:p>
          <a:p>
            <a:pPr algn="ctr">
              <a:lnSpc>
                <a:spcPct val="110000"/>
              </a:lnSpc>
              <a:buFont typeface="Wingdings" charset="0"/>
              <a:buNone/>
            </a:pPr>
            <a:endParaRPr lang="en-US" sz="1600" dirty="0" smtClean="0">
              <a:latin typeface="Century Gothic" charset="0"/>
            </a:endParaRPr>
          </a:p>
          <a:p>
            <a:pPr algn="ctr">
              <a:lnSpc>
                <a:spcPct val="110000"/>
              </a:lnSpc>
              <a:buFont typeface="Wingdings" charset="0"/>
              <a:buNone/>
            </a:pPr>
            <a:r>
              <a:rPr lang="en-US" sz="1600" dirty="0" smtClean="0">
                <a:latin typeface="Century Gothic" charset="0"/>
              </a:rPr>
              <a:t>Dept. Geography &amp; Environmental Studies</a:t>
            </a:r>
          </a:p>
          <a:p>
            <a:pPr algn="ctr">
              <a:lnSpc>
                <a:spcPct val="110000"/>
              </a:lnSpc>
              <a:buFont typeface="Wingdings" charset="0"/>
              <a:buNone/>
            </a:pPr>
            <a:r>
              <a:rPr lang="en-US" sz="1600" dirty="0" smtClean="0">
                <a:latin typeface="Century Gothic" charset="0"/>
              </a:rPr>
              <a:t>Carleton University, Ottawa</a:t>
            </a:r>
          </a:p>
          <a:p>
            <a:pPr algn="ctr">
              <a:lnSpc>
                <a:spcPct val="110000"/>
              </a:lnSpc>
              <a:buFont typeface="Wingdings" charset="0"/>
              <a:buNone/>
            </a:pPr>
            <a:endParaRPr lang="en-CA" sz="1600" dirty="0">
              <a:latin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020" y="3003952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Century Gothic"/>
                <a:cs typeface="Century Gothic"/>
              </a:rPr>
              <a:t>1</a:t>
            </a:r>
            <a:r>
              <a:rPr lang="en-US" dirty="0" smtClean="0">
                <a:latin typeface="Century Gothic"/>
                <a:cs typeface="Century Gothic"/>
              </a:rPr>
              <a:t> Now at School of Geography &amp; Earth Sciences, McMaster University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001" y="4010596"/>
            <a:ext cx="5875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smtClean="0">
                <a:latin typeface="Century Gothic"/>
                <a:cs typeface="Century Gothic"/>
              </a:rPr>
              <a:t>With considerable contributions from: </a:t>
            </a:r>
          </a:p>
          <a:p>
            <a:endParaRPr lang="en-US" sz="2000" dirty="0">
              <a:latin typeface="Century Gothic"/>
              <a:cs typeface="Century Gothic"/>
            </a:endParaRPr>
          </a:p>
          <a:p>
            <a:r>
              <a:rPr lang="en-US" sz="2000" dirty="0" smtClean="0">
                <a:latin typeface="Century Gothic"/>
                <a:cs typeface="Century Gothic"/>
              </a:rPr>
              <a:t>William Quinton, John Pomeroy, </a:t>
            </a:r>
            <a:r>
              <a:rPr lang="en-US" sz="2000" dirty="0" err="1" smtClean="0">
                <a:latin typeface="Century Gothic"/>
                <a:cs typeface="Century Gothic"/>
              </a:rPr>
              <a:t>Ric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Janowicz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133" y="304800"/>
            <a:ext cx="527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IP3 Team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(those were the days….)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576" y="5723467"/>
            <a:ext cx="36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there were quite a few others!!!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80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685800"/>
          </a:xfrm>
        </p:spPr>
        <p:txBody>
          <a:bodyPr/>
          <a:lstStyle/>
          <a:p>
            <a:pPr eaLnBrk="1" hangingPunct="1"/>
            <a:r>
              <a:rPr lang="en-US" sz="2200">
                <a:latin typeface="Century Gothic" charset="0"/>
                <a:ea typeface="ＭＳ Ｐゴシック" charset="0"/>
                <a:cs typeface="ＭＳ Ｐゴシック" charset="0"/>
              </a:rPr>
              <a:t>Thermal energy controls on active layer development</a:t>
            </a:r>
          </a:p>
        </p:txBody>
      </p:sp>
      <p:graphicFrame>
        <p:nvGraphicFramePr>
          <p:cNvPr id="23554" name="Object 3">
            <a:hlinkClick r:id="" action="ppaction://ole?verb=0"/>
          </p:cNvPr>
          <p:cNvGraphicFramePr>
            <a:graphicFrameLocks noChangeAspect="1"/>
          </p:cNvGraphicFramePr>
          <p:nvPr>
            <p:ph idx="1"/>
          </p:nvPr>
        </p:nvGraphicFramePr>
        <p:xfrm>
          <a:off x="295275" y="3870325"/>
          <a:ext cx="801211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deo Clip" r:id="rId4" imgW="13355914" imgH="2019048" progId="AVIFile">
                  <p:embed/>
                </p:oleObj>
              </mc:Choice>
              <mc:Fallback>
                <p:oleObj name="Video Clip" r:id="rId4" imgW="13355914" imgH="2019048" progId="AVI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870325"/>
                        <a:ext cx="8012113" cy="12112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10200"/>
            <a:ext cx="783907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0"/>
            <a:ext cx="8874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0772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59" name="Rectangle 19"/>
          <p:cNvSpPr>
            <a:spLocks noChangeArrowheads="1"/>
          </p:cNvSpPr>
          <p:nvPr/>
        </p:nvSpPr>
        <p:spPr bwMode="auto">
          <a:xfrm>
            <a:off x="228600" y="3733800"/>
            <a:ext cx="8153400" cy="152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3560" name="Line 20"/>
          <p:cNvSpPr>
            <a:spLocks noChangeShapeType="1"/>
          </p:cNvSpPr>
          <p:nvPr/>
        </p:nvSpPr>
        <p:spPr bwMode="auto">
          <a:xfrm flipH="1">
            <a:off x="228600" y="1828800"/>
            <a:ext cx="685800" cy="1905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22"/>
          <p:cNvSpPr>
            <a:spLocks noChangeShapeType="1"/>
          </p:cNvSpPr>
          <p:nvPr/>
        </p:nvSpPr>
        <p:spPr bwMode="auto">
          <a:xfrm>
            <a:off x="7010400" y="1828800"/>
            <a:ext cx="1371600" cy="1905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14438"/>
            <a:ext cx="9144000" cy="5643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582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57200" y="685800"/>
            <a:ext cx="866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entury Gothic" charset="0"/>
                <a:cs typeface="Century Gothic" charset="0"/>
              </a:rPr>
              <a:t>Hillslope-scale hydraulic conductivity determined via frost table topography</a:t>
            </a:r>
          </a:p>
        </p:txBody>
      </p:sp>
    </p:spTree>
    <p:extLst>
      <p:ext uri="{BB962C8B-B14F-4D97-AF65-F5344CB8AC3E}">
        <p14:creationId xmlns:p14="http://schemas.microsoft.com/office/powerpoint/2010/main" val="99070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00063"/>
            <a:ext cx="68421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8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798988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96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143000"/>
            <a:ext cx="9144000" cy="57277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37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 charset="0"/>
                <a:ea typeface="ＭＳ Ｐゴシック" charset="0"/>
                <a:cs typeface="ＭＳ Ｐゴシック" charset="0"/>
              </a:rPr>
              <a:t>How has IP3 influenced catchment hydrological thinking?</a:t>
            </a:r>
            <a:endParaRPr lang="en-US" sz="28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582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1" y="1165894"/>
            <a:ext cx="8822266" cy="5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20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9838"/>
            <a:ext cx="8229600" cy="1143000"/>
          </a:xfrm>
        </p:spPr>
        <p:txBody>
          <a:bodyPr/>
          <a:lstStyle/>
          <a:p>
            <a:r>
              <a:rPr lang="en-US" dirty="0" smtClean="0"/>
              <a:t>Parameterization!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9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381000" y="104775"/>
            <a:ext cx="8382000" cy="914400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8" tIns="40790" rIns="81578" bIns="40790" anchor="ctr"/>
          <a:lstStyle/>
          <a:p>
            <a:pPr algn="ctr"/>
            <a:r>
              <a:rPr lang="en-US" altLang="zh-CN" sz="2800" b="1">
                <a:latin typeface="Calibri" charset="0"/>
                <a:ea typeface="SimSun" charset="0"/>
                <a:cs typeface="SimSun" charset="0"/>
              </a:rPr>
              <a:t>Soil Freezing and Infiltration: Two Key Cold Processes</a:t>
            </a:r>
          </a:p>
        </p:txBody>
      </p:sp>
      <p:sp>
        <p:nvSpPr>
          <p:cNvPr id="28675" name="Content Placeholder 7"/>
          <p:cNvSpPr>
            <a:spLocks noGrp="1"/>
          </p:cNvSpPr>
          <p:nvPr>
            <p:ph/>
          </p:nvPr>
        </p:nvSpPr>
        <p:spPr>
          <a:xfrm>
            <a:off x="457200" y="1019175"/>
            <a:ext cx="8153400" cy="5029200"/>
          </a:xfrm>
        </p:spPr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Frozen ground status exerts a dominant control on infiltration, subsurface redistribution and runoff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Most land-surface and hydrological models have not been evaluated against field data in cold regions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What are the right choices and why?</a:t>
            </a:r>
          </a:p>
        </p:txBody>
      </p:sp>
      <p:pic>
        <p:nvPicPr>
          <p:cNvPr id="28676" name="Picture 8" descr="ice rich s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581400"/>
            <a:ext cx="49196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60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34" name="Picture 182" descr="Sco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762125"/>
            <a:ext cx="2989263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36" name="Picture 184" descr="Alp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70063"/>
            <a:ext cx="2970213" cy="21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38" name="Picture 1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762125"/>
            <a:ext cx="3006725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739" name="Picture 187" descr="Gran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738688"/>
            <a:ext cx="2962275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40" name="Picture 188" descr="WC_NF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740275"/>
            <a:ext cx="2998787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41" name="Picture 189" descr="WC_SF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4741863"/>
            <a:ext cx="3016250" cy="21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42" name="Text Box 190"/>
          <p:cNvSpPr txBox="1">
            <a:spLocks noChangeArrowheads="1"/>
          </p:cNvSpPr>
          <p:nvPr/>
        </p:nvSpPr>
        <p:spPr bwMode="auto">
          <a:xfrm>
            <a:off x="66675" y="10668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Scotty Creek Peat Plateau </a:t>
            </a:r>
          </a:p>
          <a:p>
            <a:pPr algn="ctr"/>
            <a:r>
              <a:rPr lang="pt-BR">
                <a:latin typeface="Arial" charset="0"/>
                <a:cs typeface="ＭＳ Ｐゴシック" charset="0"/>
              </a:rPr>
              <a:t>61</a:t>
            </a:r>
            <a:r>
              <a:rPr lang="pt-BR">
                <a:latin typeface="Arial" charset="0"/>
                <a:cs typeface="Arial" charset="0"/>
              </a:rPr>
              <a:t>°</a:t>
            </a:r>
            <a:r>
              <a:rPr lang="pt-BR">
                <a:latin typeface="Arial" charset="0"/>
                <a:cs typeface="ＭＳ Ｐゴシック" charset="0"/>
              </a:rPr>
              <a:t>18’N, 121</a:t>
            </a:r>
            <a:r>
              <a:rPr lang="pt-BR">
                <a:latin typeface="Century Gothic" charset="0"/>
                <a:cs typeface="ＭＳ Ｐゴシック" charset="0"/>
              </a:rPr>
              <a:t>°</a:t>
            </a:r>
            <a:r>
              <a:rPr lang="pt-BR">
                <a:latin typeface="Arial" charset="0"/>
                <a:cs typeface="ＭＳ Ｐゴシック" charset="0"/>
              </a:rPr>
              <a:t>18’W, 280 m</a:t>
            </a:r>
            <a:endParaRPr lang="en-US">
              <a:solidFill>
                <a:srgbClr val="FF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3743" name="Text Box 191"/>
          <p:cNvSpPr txBox="1">
            <a:spLocks noChangeArrowheads="1"/>
          </p:cNvSpPr>
          <p:nvPr/>
        </p:nvSpPr>
        <p:spPr bwMode="auto">
          <a:xfrm>
            <a:off x="228600" y="1771650"/>
            <a:ext cx="2563813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~3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&gt;0.7 m</a:t>
            </a:r>
          </a:p>
        </p:txBody>
      </p:sp>
      <p:sp>
        <p:nvSpPr>
          <p:cNvPr id="23744" name="Text Box 192"/>
          <p:cNvSpPr txBox="1">
            <a:spLocks noChangeArrowheads="1"/>
          </p:cNvSpPr>
          <p:nvPr/>
        </p:nvSpPr>
        <p:spPr bwMode="auto">
          <a:xfrm>
            <a:off x="3200400" y="10668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Wolf Creek Forest Site</a:t>
            </a:r>
          </a:p>
          <a:p>
            <a:pPr algn="ctr"/>
            <a:r>
              <a:rPr lang="en-US">
                <a:latin typeface="Arial" charset="0"/>
                <a:cs typeface="ＭＳ Ｐゴシック" charset="0"/>
              </a:rPr>
              <a:t>60°36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N; 134°57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W, 750 m</a:t>
            </a:r>
            <a:endParaRPr lang="en-US">
              <a:solidFill>
                <a:srgbClr val="FF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3745" name="Text Box 193"/>
          <p:cNvSpPr txBox="1">
            <a:spLocks noChangeArrowheads="1"/>
          </p:cNvSpPr>
          <p:nvPr/>
        </p:nvSpPr>
        <p:spPr bwMode="auto">
          <a:xfrm>
            <a:off x="3257550" y="1771650"/>
            <a:ext cx="2733675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~0.1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N.A.</a:t>
            </a:r>
          </a:p>
        </p:txBody>
      </p:sp>
      <p:sp>
        <p:nvSpPr>
          <p:cNvPr id="23746" name="Text Box 194"/>
          <p:cNvSpPr txBox="1">
            <a:spLocks noChangeArrowheads="1"/>
          </p:cNvSpPr>
          <p:nvPr/>
        </p:nvSpPr>
        <p:spPr bwMode="auto">
          <a:xfrm>
            <a:off x="6019800" y="106680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Wolf Creek Alpine Site</a:t>
            </a:r>
          </a:p>
          <a:p>
            <a:pPr algn="ctr"/>
            <a:r>
              <a:rPr lang="en-US">
                <a:latin typeface="Arial" charset="0"/>
                <a:cs typeface="ＭＳ Ｐゴシック" charset="0"/>
              </a:rPr>
              <a:t>60°34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N; 134°09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W, 1615 m</a:t>
            </a:r>
            <a:endParaRPr lang="en-US">
              <a:solidFill>
                <a:srgbClr val="FF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3747" name="Text Box 195"/>
          <p:cNvSpPr txBox="1">
            <a:spLocks noChangeArrowheads="1"/>
          </p:cNvSpPr>
          <p:nvPr/>
        </p:nvSpPr>
        <p:spPr bwMode="auto">
          <a:xfrm>
            <a:off x="6210300" y="1781175"/>
            <a:ext cx="2846388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~0.03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&gt;0.2 m</a:t>
            </a:r>
          </a:p>
        </p:txBody>
      </p:sp>
      <p:sp>
        <p:nvSpPr>
          <p:cNvPr id="23748" name="Text Box 196"/>
          <p:cNvSpPr txBox="1">
            <a:spLocks noChangeArrowheads="1"/>
          </p:cNvSpPr>
          <p:nvPr/>
        </p:nvSpPr>
        <p:spPr bwMode="auto">
          <a:xfrm>
            <a:off x="0" y="3867150"/>
            <a:ext cx="3057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Granger Creek North Facing Slope </a:t>
            </a:r>
          </a:p>
          <a:p>
            <a:pPr algn="ctr"/>
            <a:r>
              <a:rPr lang="en-US">
                <a:latin typeface="Arial" charset="0"/>
                <a:cs typeface="ＭＳ Ｐゴシック" charset="0"/>
              </a:rPr>
              <a:t>60°33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N, 135°11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W, 1338 m</a:t>
            </a:r>
          </a:p>
        </p:txBody>
      </p:sp>
      <p:sp>
        <p:nvSpPr>
          <p:cNvPr id="23749" name="Text Box 197"/>
          <p:cNvSpPr txBox="1">
            <a:spLocks noChangeArrowheads="1"/>
          </p:cNvSpPr>
          <p:nvPr/>
        </p:nvSpPr>
        <p:spPr bwMode="auto">
          <a:xfrm>
            <a:off x="95250" y="4733925"/>
            <a:ext cx="2846388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~0.35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&gt;0.4 m</a:t>
            </a:r>
          </a:p>
        </p:txBody>
      </p:sp>
      <p:sp>
        <p:nvSpPr>
          <p:cNvPr id="23750" name="Text Box 198"/>
          <p:cNvSpPr txBox="1">
            <a:spLocks noChangeArrowheads="1"/>
          </p:cNvSpPr>
          <p:nvPr/>
        </p:nvSpPr>
        <p:spPr bwMode="auto">
          <a:xfrm>
            <a:off x="3038475" y="3876675"/>
            <a:ext cx="3057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Wolf Creek North Facing Slope </a:t>
            </a:r>
          </a:p>
          <a:p>
            <a:pPr algn="ctr"/>
            <a:r>
              <a:rPr lang="en-US">
                <a:latin typeface="Arial" charset="0"/>
                <a:cs typeface="ＭＳ Ｐゴシック" charset="0"/>
              </a:rPr>
              <a:t>61°31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N, 135°31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W, 1175 m</a:t>
            </a:r>
          </a:p>
        </p:txBody>
      </p:sp>
      <p:sp>
        <p:nvSpPr>
          <p:cNvPr id="23751" name="Text Box 199"/>
          <p:cNvSpPr txBox="1">
            <a:spLocks noChangeArrowheads="1"/>
          </p:cNvSpPr>
          <p:nvPr/>
        </p:nvSpPr>
        <p:spPr bwMode="auto">
          <a:xfrm>
            <a:off x="3133725" y="4743450"/>
            <a:ext cx="2846388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~0.23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N.A.</a:t>
            </a:r>
          </a:p>
        </p:txBody>
      </p:sp>
      <p:sp>
        <p:nvSpPr>
          <p:cNvPr id="23752" name="Text Box 200"/>
          <p:cNvSpPr txBox="1">
            <a:spLocks noChangeArrowheads="1"/>
          </p:cNvSpPr>
          <p:nvPr/>
        </p:nvSpPr>
        <p:spPr bwMode="auto">
          <a:xfrm>
            <a:off x="6029325" y="3876675"/>
            <a:ext cx="3057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  <a:cs typeface="ＭＳ Ｐゴシック" charset="0"/>
              </a:rPr>
              <a:t>Wolf Creek South Facing Slope</a:t>
            </a:r>
          </a:p>
          <a:p>
            <a:pPr algn="ctr"/>
            <a:r>
              <a:rPr lang="en-US">
                <a:latin typeface="Arial" charset="0"/>
                <a:cs typeface="ＭＳ Ｐゴシック" charset="0"/>
              </a:rPr>
              <a:t> 61°18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N, 121°18</a:t>
            </a:r>
            <a:r>
              <a:rPr lang="ja-JP" altLang="en-US">
                <a:latin typeface="Arial"/>
                <a:cs typeface="ＭＳ Ｐゴシック" charset="0"/>
              </a:rPr>
              <a:t>’</a:t>
            </a:r>
            <a:r>
              <a:rPr lang="en-US">
                <a:latin typeface="Arial" charset="0"/>
                <a:cs typeface="ＭＳ Ｐゴシック" charset="0"/>
              </a:rPr>
              <a:t>W, 280 m</a:t>
            </a:r>
          </a:p>
        </p:txBody>
      </p:sp>
      <p:sp>
        <p:nvSpPr>
          <p:cNvPr id="23753" name="Text Box 201"/>
          <p:cNvSpPr txBox="1">
            <a:spLocks noChangeArrowheads="1"/>
          </p:cNvSpPr>
          <p:nvPr/>
        </p:nvSpPr>
        <p:spPr bwMode="auto">
          <a:xfrm>
            <a:off x="6386513" y="4733925"/>
            <a:ext cx="2614612" cy="581025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Organic layer Depth: 0.0 m</a:t>
            </a:r>
          </a:p>
          <a:p>
            <a:r>
              <a:rPr lang="en-US" sz="1600">
                <a:solidFill>
                  <a:srgbClr val="FFFF00"/>
                </a:solidFill>
                <a:latin typeface="Arial" charset="0"/>
              </a:rPr>
              <a:t>Permafrost Table: N.A.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488266" y="118531"/>
            <a:ext cx="1828801" cy="914400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8" tIns="40790" rIns="81578" bIns="40790" anchor="ctr"/>
          <a:lstStyle/>
          <a:p>
            <a:pPr algn="ctr"/>
            <a:r>
              <a:rPr lang="en-US" altLang="zh-CN" sz="2800" b="1" dirty="0" smtClean="0">
                <a:latin typeface="Calibri" charset="0"/>
                <a:ea typeface="SimSun" charset="0"/>
                <a:cs typeface="SimSun" charset="0"/>
              </a:rPr>
              <a:t>Sites</a:t>
            </a:r>
            <a:endParaRPr lang="en-US" altLang="zh-CN" sz="2800" b="1" dirty="0">
              <a:latin typeface="Calibri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ChangeArrowheads="1"/>
          </p:cNvSpPr>
          <p:nvPr/>
        </p:nvSpPr>
        <p:spPr bwMode="auto">
          <a:xfrm>
            <a:off x="514350" y="1619250"/>
            <a:ext cx="1676400" cy="22098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ATIA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TDSA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HMSA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FD-DECP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FD-AHCP</a:t>
            </a:r>
          </a:p>
        </p:txBody>
      </p:sp>
      <p:sp>
        <p:nvSpPr>
          <p:cNvPr id="30723" name="Text Box 15"/>
          <p:cNvSpPr txBox="1">
            <a:spLocks noChangeArrowheads="1"/>
          </p:cNvSpPr>
          <p:nvPr/>
        </p:nvSpPr>
        <p:spPr bwMode="auto">
          <a:xfrm>
            <a:off x="238125" y="11430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ahoma" charset="0"/>
              </a:rPr>
              <a:t>Thaw/Freeze</a:t>
            </a:r>
          </a:p>
        </p:txBody>
      </p:sp>
      <p:sp>
        <p:nvSpPr>
          <p:cNvPr id="30724" name="Rectangle 16"/>
          <p:cNvSpPr>
            <a:spLocks noChangeArrowheads="1"/>
          </p:cNvSpPr>
          <p:nvPr/>
        </p:nvSpPr>
        <p:spPr bwMode="auto">
          <a:xfrm>
            <a:off x="533400" y="4495800"/>
            <a:ext cx="1676400" cy="22098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GA-SHAW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ML-CLASS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IT-TOPO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GRAY-IN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1800" b="1"/>
              <a:t>ZHAO-IN</a:t>
            </a:r>
          </a:p>
        </p:txBody>
      </p:sp>
      <p:sp>
        <p:nvSpPr>
          <p:cNvPr id="30725" name="Text Box 17"/>
          <p:cNvSpPr txBox="1">
            <a:spLocks noChangeArrowheads="1"/>
          </p:cNvSpPr>
          <p:nvPr/>
        </p:nvSpPr>
        <p:spPr bwMode="auto">
          <a:xfrm>
            <a:off x="447675" y="4038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ahoma" charset="0"/>
              </a:rPr>
              <a:t>Infiltration</a:t>
            </a:r>
          </a:p>
        </p:txBody>
      </p:sp>
      <p:graphicFrame>
        <p:nvGraphicFramePr>
          <p:cNvPr id="22366" name="Group 862"/>
          <p:cNvGraphicFramePr>
            <a:graphicFrameLocks noGrp="1"/>
          </p:cNvGraphicFramePr>
          <p:nvPr>
            <p:ph/>
          </p:nvPr>
        </p:nvGraphicFramePr>
        <p:xfrm>
          <a:off x="2819400" y="1295400"/>
          <a:ext cx="6172200" cy="5146678"/>
        </p:xfrm>
        <a:graphic>
          <a:graphicData uri="http://schemas.openxmlformats.org/drawingml/2006/table">
            <a:tbl>
              <a:tblPr/>
              <a:tblGrid>
                <a:gridCol w="1295400"/>
                <a:gridCol w="4876800"/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Abbreviations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ATIA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Accumulated Thermal Index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TDSA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Two Directional Stefan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HMSA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Hayashi’s Modified Stefan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FD-DECP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Finite difference numerical scheme with the Decoupled Energy Conservation Parameterization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FD-AHCP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Finite difference numerical scheme with the Apparent Heat Capacity Parameterization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GA-SHAW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Modified Green and Ampt algorithm for non-uniform soils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ML-CLASS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Modified Mein and Larson algorithm for non-uniform soils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IT-TOPO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Instantaneous infiltration algorithm in Topoflow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GRAY-IN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Gray’s empirical infiltration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ZHAO-IN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4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Zhao and Gray’s parametric infiltration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30762" name="Rectangle 5"/>
          <p:cNvSpPr>
            <a:spLocks noChangeArrowheads="1"/>
          </p:cNvSpPr>
          <p:nvPr/>
        </p:nvSpPr>
        <p:spPr bwMode="auto">
          <a:xfrm>
            <a:off x="381000" y="104775"/>
            <a:ext cx="8382000" cy="914400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8" tIns="40790" rIns="81578" bIns="40790" anchor="ctr"/>
          <a:lstStyle/>
          <a:p>
            <a:pPr algn="ctr"/>
            <a:r>
              <a:rPr lang="en-US" altLang="zh-CN" sz="2800" b="1">
                <a:latin typeface="Calibri" charset="0"/>
                <a:ea typeface="SimSun" charset="0"/>
                <a:cs typeface="SimSun" charset="0"/>
              </a:rPr>
              <a:t>Soil Freezing and Infiltration: Two Key Cold Processes</a:t>
            </a:r>
          </a:p>
        </p:txBody>
      </p:sp>
    </p:spTree>
    <p:extLst>
      <p:ext uri="{BB962C8B-B14F-4D97-AF65-F5344CB8AC3E}">
        <p14:creationId xmlns:p14="http://schemas.microsoft.com/office/powerpoint/2010/main" val="344567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1133475" y="104775"/>
            <a:ext cx="6553200" cy="733425"/>
          </a:xfrm>
          <a:prstGeom prst="rect">
            <a:avLst/>
          </a:prstGeom>
          <a:solidFill>
            <a:srgbClr val="4F81BD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8" tIns="40790" rIns="81578" bIns="40790" anchor="ctr"/>
          <a:lstStyle/>
          <a:p>
            <a:pPr algn="ctr"/>
            <a:r>
              <a:rPr lang="en-US" altLang="zh-CN" sz="2800" b="1">
                <a:latin typeface="Calibri" charset="0"/>
                <a:ea typeface="SimSun" charset="0"/>
                <a:cs typeface="SimSun" charset="0"/>
              </a:rPr>
              <a:t>Soil Parameterizations Examined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762000" y="1997075"/>
            <a:ext cx="2686050" cy="13716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Complete-Johansen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Common-Johansen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De </a:t>
            </a:r>
            <a:r>
              <a:rPr lang="en-US" sz="1800" b="1" dirty="0" err="1">
                <a:latin typeface="+mn-lt"/>
                <a:ea typeface="ＭＳ Ｐゴシック" charset="-128"/>
                <a:cs typeface="ＭＳ Ｐゴシック" charset="-128"/>
              </a:rPr>
              <a:t>Vries’s</a:t>
            </a: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 Method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82650" y="1143000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+mn-lt"/>
                <a:ea typeface="ＭＳ Ｐゴシック" charset="-128"/>
                <a:cs typeface="ＭＳ Ｐゴシック" charset="-128"/>
              </a:rPr>
              <a:t>Soil thermal conductivity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552950" y="1981200"/>
            <a:ext cx="4057650" cy="13716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Clapp and Hornberger (CH-Para)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Brooks and Corey (BC-Para)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van Genuchten (VG-Para)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410075" y="1143000"/>
            <a:ext cx="43529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+mn-lt"/>
                <a:ea typeface="ＭＳ Ｐゴシック" charset="-128"/>
                <a:cs typeface="ＭＳ Ｐゴシック" charset="-128"/>
              </a:rPr>
              <a:t>Soil hydraulic conductivity and retention curves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" y="4648200"/>
            <a:ext cx="4495800" cy="17526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Power function (UFW-PF)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Segmented linear function (UFW-SL)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 Water potential-freezing point 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>
                <a:latin typeface="+mn-lt"/>
                <a:ea typeface="ＭＳ Ｐゴシック" charset="-128"/>
                <a:cs typeface="ＭＳ Ｐゴシック" charset="-128"/>
              </a:rPr>
              <a:t>    depression function (UFW-WP)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346200" y="3794125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+mn-lt"/>
                <a:ea typeface="ＭＳ Ｐゴシック" charset="-128"/>
                <a:cs typeface="ＭＳ Ｐゴシック" charset="-128"/>
              </a:rPr>
              <a:t>Unfrozen water content 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5314950" y="4648200"/>
            <a:ext cx="3524250" cy="1752600"/>
          </a:xfrm>
          <a:prstGeom prst="rect">
            <a:avLst/>
          </a:prstGeom>
          <a:solidFill>
            <a:srgbClr val="CCFFFF"/>
          </a:soli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Exponential function (EP-Ice)  	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Squared function (SQ-Ice)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Linear function (LN-Ice)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en-US" sz="1800" b="1" dirty="0">
                <a:latin typeface="+mn-lt"/>
                <a:ea typeface="ＭＳ Ｐゴシック" charset="-128"/>
                <a:cs typeface="ＭＳ Ｐゴシック" charset="-128"/>
              </a:rPr>
              <a:t>None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867400" y="3714750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latin typeface="+mn-lt"/>
                <a:ea typeface="ＭＳ Ｐゴシック" charset="-128"/>
                <a:cs typeface="ＭＳ Ｐゴシック" charset="-128"/>
              </a:rPr>
              <a:t>Ice impedance factors</a:t>
            </a:r>
          </a:p>
        </p:txBody>
      </p:sp>
    </p:spTree>
    <p:extLst>
      <p:ext uri="{BB962C8B-B14F-4D97-AF65-F5344CB8AC3E}">
        <p14:creationId xmlns:p14="http://schemas.microsoft.com/office/powerpoint/2010/main" val="359475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525" y="551481"/>
            <a:ext cx="8053738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IP3 Research 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r>
              <a:rPr lang="en-US" sz="2400" i="1" u="sng" dirty="0" smtClean="0">
                <a:latin typeface="Century Gothic"/>
                <a:cs typeface="Century Gothic"/>
              </a:rPr>
              <a:t>Process Research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entury Gothic"/>
                <a:cs typeface="Century Gothic"/>
              </a:rPr>
              <a:t>Runoff and soil hydrological processes in a discontinuous permafrost catchment (Jessica Boucher, Celina </a:t>
            </a:r>
            <a:r>
              <a:rPr lang="en-US" dirty="0" err="1" smtClean="0">
                <a:latin typeface="Century Gothic"/>
                <a:cs typeface="Century Gothic"/>
              </a:rPr>
              <a:t>Zeilger</a:t>
            </a:r>
            <a:r>
              <a:rPr lang="en-US" dirty="0" smtClean="0">
                <a:latin typeface="Century Gothic"/>
                <a:cs typeface="Century Gothic"/>
              </a:rPr>
              <a:t>, Dr. Michael </a:t>
            </a:r>
            <a:r>
              <a:rPr lang="en-US" dirty="0" err="1" smtClean="0">
                <a:latin typeface="Century Gothic"/>
                <a:cs typeface="Century Gothic"/>
              </a:rPr>
              <a:t>Treberg</a:t>
            </a:r>
            <a:r>
              <a:rPr lang="en-US" dirty="0" smtClean="0">
                <a:latin typeface="Century Gothic"/>
                <a:cs typeface="Century Gothic"/>
              </a:rPr>
              <a:t>)</a:t>
            </a:r>
          </a:p>
          <a:p>
            <a:pPr marL="285750" indent="-285750">
              <a:buFontTx/>
              <a:buChar char="-"/>
            </a:pPr>
            <a:endParaRPr lang="en-US" dirty="0">
              <a:latin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Century Gothic"/>
              <a:cs typeface="Century Gothic"/>
            </a:endParaRPr>
          </a:p>
          <a:p>
            <a:r>
              <a:rPr lang="en-US" sz="2400" i="1" u="sng" dirty="0" smtClean="0">
                <a:latin typeface="Century Gothic"/>
                <a:cs typeface="Century Gothic"/>
              </a:rPr>
              <a:t>Parameterization Research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entury Gothic"/>
                <a:cs typeface="Century Gothic"/>
              </a:rPr>
              <a:t>Soil freezing and infiltration/redistribution algorithms (Dr. </a:t>
            </a:r>
            <a:r>
              <a:rPr lang="en-US" dirty="0" err="1" smtClean="0">
                <a:latin typeface="Century Gothic"/>
                <a:cs typeface="Century Gothic"/>
              </a:rPr>
              <a:t>Yinsuo</a:t>
            </a:r>
            <a:r>
              <a:rPr lang="en-US" dirty="0" smtClean="0">
                <a:latin typeface="Century Gothic"/>
                <a:cs typeface="Century Gothic"/>
              </a:rPr>
              <a:t> Zhang)</a:t>
            </a:r>
          </a:p>
          <a:p>
            <a:pPr marL="285750" indent="-285750">
              <a:buFontTx/>
              <a:buChar char="-"/>
            </a:pP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4623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K-P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6175"/>
            <a:ext cx="4516438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18066" y="291042"/>
            <a:ext cx="8365067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lIns="81578" tIns="40790" rIns="81578" bIns="40790" anchor="ctr"/>
          <a:lstStyle/>
          <a:p>
            <a:pPr algn="ctr"/>
            <a:r>
              <a:rPr lang="en-US" altLang="zh-CN" sz="3200" dirty="0">
                <a:latin typeface="Century Gothic"/>
                <a:ea typeface="SimSun" charset="0"/>
                <a:cs typeface="Century Gothic"/>
              </a:rPr>
              <a:t>Results-</a:t>
            </a:r>
            <a:r>
              <a:rPr lang="en-US" altLang="zh-CN" sz="2400" dirty="0">
                <a:latin typeface="Century Gothic"/>
                <a:ea typeface="SimSun" charset="0"/>
                <a:cs typeface="Century Gothic"/>
              </a:rPr>
              <a:t>soil hydraulic property </a:t>
            </a:r>
            <a:r>
              <a:rPr lang="en-US" altLang="zh-CN" sz="2400" dirty="0" smtClean="0">
                <a:latin typeface="Century Gothic"/>
                <a:ea typeface="SimSun" charset="0"/>
                <a:cs typeface="Century Gothic"/>
              </a:rPr>
              <a:t>parameterization</a:t>
            </a:r>
            <a:endParaRPr lang="en-US" altLang="zh-CN" sz="2400" dirty="0">
              <a:latin typeface="Century Gothic"/>
              <a:ea typeface="SimSun" charset="0"/>
              <a:cs typeface="Century Gothic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3810000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48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Comparison of three </a:t>
            </a:r>
            <a:r>
              <a:rPr lang="en-US" sz="1600" dirty="0" err="1">
                <a:latin typeface="Century Gothic"/>
                <a:cs typeface="Century Gothic"/>
              </a:rPr>
              <a:t>parameterisations</a:t>
            </a:r>
            <a:r>
              <a:rPr lang="en-US" sz="1600" dirty="0">
                <a:latin typeface="Century Gothic"/>
                <a:cs typeface="Century Gothic"/>
              </a:rPr>
              <a:t> for soil water retention curves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105400" y="5638800"/>
            <a:ext cx="3810000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48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Comparison of three </a:t>
            </a:r>
            <a:r>
              <a:rPr lang="en-US" sz="1600" dirty="0" err="1">
                <a:latin typeface="Century Gothic"/>
                <a:cs typeface="Century Gothic"/>
              </a:rPr>
              <a:t>parameterisations</a:t>
            </a:r>
            <a:r>
              <a:rPr lang="en-US" sz="1600" dirty="0">
                <a:latin typeface="Century Gothic"/>
                <a:cs typeface="Century Gothic"/>
              </a:rPr>
              <a:t> for soil hydraulic conductivity </a:t>
            </a:r>
          </a:p>
        </p:txBody>
      </p:sp>
      <p:pic>
        <p:nvPicPr>
          <p:cNvPr id="31756" name="Picture 12" descr="reten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19200"/>
            <a:ext cx="4699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9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94" name="Group 102"/>
          <p:cNvGrpSpPr>
            <a:grpSpLocks/>
          </p:cNvGrpSpPr>
          <p:nvPr/>
        </p:nvGrpSpPr>
        <p:grpSpPr bwMode="auto">
          <a:xfrm>
            <a:off x="296382" y="958322"/>
            <a:ext cx="8623300" cy="3790950"/>
            <a:chOff x="184" y="534"/>
            <a:chExt cx="5432" cy="2388"/>
          </a:xfrm>
        </p:grpSpPr>
        <p:pic>
          <p:nvPicPr>
            <p:cNvPr id="33893" name="Picture 101" descr="Ice_i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" y="617"/>
              <a:ext cx="4238" cy="2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6" name="Picture 4" descr="bar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534"/>
              <a:ext cx="5391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77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672"/>
              <a:ext cx="1296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3879" name="Picture 8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662"/>
              <a:ext cx="1536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881" name="AutoShape 89"/>
            <p:cNvSpPr>
              <a:spLocks noChangeArrowheads="1"/>
            </p:cNvSpPr>
            <p:nvPr/>
          </p:nvSpPr>
          <p:spPr bwMode="auto">
            <a:xfrm rot="-25600768">
              <a:off x="3420" y="986"/>
              <a:ext cx="436" cy="76"/>
            </a:xfrm>
            <a:prstGeom prst="rightArrow">
              <a:avLst>
                <a:gd name="adj1" fmla="val 50000"/>
                <a:gd name="adj2" fmla="val 143421"/>
              </a:avLst>
            </a:prstGeom>
            <a:noFill/>
            <a:ln w="12700">
              <a:solidFill>
                <a:srgbClr val="00FF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2" name="AutoShape 90"/>
            <p:cNvSpPr>
              <a:spLocks noChangeArrowheads="1"/>
            </p:cNvSpPr>
            <p:nvPr/>
          </p:nvSpPr>
          <p:spPr bwMode="auto">
            <a:xfrm rot="-31073427">
              <a:off x="1386" y="1124"/>
              <a:ext cx="1680" cy="48"/>
            </a:xfrm>
            <a:prstGeom prst="rightArrow">
              <a:avLst>
                <a:gd name="adj1" fmla="val 50000"/>
                <a:gd name="adj2" fmla="val 875000"/>
              </a:avLst>
            </a:prstGeom>
            <a:noFill/>
            <a:ln w="12700">
              <a:solidFill>
                <a:srgbClr val="00FF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8" name="Oval 86"/>
            <p:cNvSpPr>
              <a:spLocks noChangeArrowheads="1"/>
            </p:cNvSpPr>
            <p:nvPr/>
          </p:nvSpPr>
          <p:spPr bwMode="auto">
            <a:xfrm>
              <a:off x="3024" y="1344"/>
              <a:ext cx="384" cy="288"/>
            </a:xfrm>
            <a:prstGeom prst="ellips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891" name="Group 99"/>
            <p:cNvGrpSpPr>
              <a:grpSpLocks/>
            </p:cNvGrpSpPr>
            <p:nvPr/>
          </p:nvGrpSpPr>
          <p:grpSpPr bwMode="auto">
            <a:xfrm>
              <a:off x="4656" y="864"/>
              <a:ext cx="960" cy="1968"/>
              <a:chOff x="4656" y="864"/>
              <a:chExt cx="960" cy="1968"/>
            </a:xfrm>
          </p:grpSpPr>
          <p:grpSp>
            <p:nvGrpSpPr>
              <p:cNvPr id="33889" name="Group 97"/>
              <p:cNvGrpSpPr>
                <a:grpSpLocks/>
              </p:cNvGrpSpPr>
              <p:nvPr/>
            </p:nvGrpSpPr>
            <p:grpSpPr bwMode="auto">
              <a:xfrm>
                <a:off x="4848" y="864"/>
                <a:ext cx="720" cy="1104"/>
                <a:chOff x="4704" y="864"/>
                <a:chExt cx="720" cy="1104"/>
              </a:xfrm>
            </p:grpSpPr>
            <p:sp>
              <p:nvSpPr>
                <p:cNvPr id="33883" name="Line 91"/>
                <p:cNvSpPr>
                  <a:spLocks noChangeShapeType="1"/>
                </p:cNvSpPr>
                <p:nvPr/>
              </p:nvSpPr>
              <p:spPr bwMode="auto">
                <a:xfrm>
                  <a:off x="4944" y="1056"/>
                  <a:ext cx="0" cy="912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85" name="Text Box 9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317" y="1251"/>
                  <a:ext cx="100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latin typeface="Arial" charset="0"/>
                    </a:rPr>
                    <a:t>Fine sand</a:t>
                  </a:r>
                </a:p>
              </p:txBody>
            </p:sp>
            <p:sp>
              <p:nvSpPr>
                <p:cNvPr id="33886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4896" y="100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>
                      <a:latin typeface="Tahoma" charset="0"/>
                    </a:rPr>
                    <a:t>0</a:t>
                  </a:r>
                  <a:r>
                    <a:rPr lang="en-US" sz="1400">
                      <a:latin typeface="Tahoma" charset="0"/>
                      <a:cs typeface="Tahoma" charset="0"/>
                    </a:rPr>
                    <a:t>°C</a:t>
                  </a:r>
                  <a:r>
                    <a:rPr lang="en-US" sz="1400">
                      <a:latin typeface="Arial" charset="0"/>
                    </a:rPr>
                    <a:t> </a:t>
                  </a:r>
                </a:p>
              </p:txBody>
            </p:sp>
            <p:sp>
              <p:nvSpPr>
                <p:cNvPr id="3388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4896" y="1776"/>
                  <a:ext cx="52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>
                      <a:latin typeface="Tahoma" charset="0"/>
                    </a:rPr>
                    <a:t>-0.3</a:t>
                  </a:r>
                  <a:r>
                    <a:rPr lang="en-US" sz="1400">
                      <a:latin typeface="Tahoma" charset="0"/>
                      <a:cs typeface="Tahoma" charset="0"/>
                    </a:rPr>
                    <a:t>°C</a:t>
                  </a:r>
                  <a:r>
                    <a:rPr lang="en-US" sz="1400">
                      <a:latin typeface="Arial" charset="0"/>
                    </a:rPr>
                    <a:t> </a:t>
                  </a:r>
                </a:p>
              </p:txBody>
            </p:sp>
          </p:grpSp>
          <p:sp>
            <p:nvSpPr>
              <p:cNvPr id="33890" name="Text Box 98"/>
              <p:cNvSpPr txBox="1">
                <a:spLocks noChangeArrowheads="1"/>
              </p:cNvSpPr>
              <p:nvPr/>
            </p:nvSpPr>
            <p:spPr bwMode="auto">
              <a:xfrm>
                <a:off x="4656" y="2238"/>
                <a:ext cx="960" cy="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ahoma" charset="0"/>
                  </a:rPr>
                  <a:t>Reported frozen soil K reduction (Burt and Williams, 1976)</a:t>
                </a:r>
              </a:p>
            </p:txBody>
          </p:sp>
        </p:grpSp>
      </p:grp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83745" y="104775"/>
            <a:ext cx="8398932" cy="724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lIns="81578" tIns="40790" rIns="81578" bIns="40790" anchor="ctr"/>
          <a:lstStyle/>
          <a:p>
            <a:pPr algn="ctr"/>
            <a:r>
              <a:rPr lang="en-US" altLang="zh-CN" sz="3200" dirty="0">
                <a:latin typeface="Century Gothic"/>
                <a:ea typeface="SimSun" charset="0"/>
                <a:cs typeface="Century Gothic"/>
              </a:rPr>
              <a:t>Results-</a:t>
            </a:r>
            <a:r>
              <a:rPr lang="en-US" altLang="zh-CN" sz="2400" dirty="0">
                <a:latin typeface="Century Gothic"/>
                <a:ea typeface="SimSun" charset="0"/>
                <a:cs typeface="Century Gothic"/>
              </a:rPr>
              <a:t>ice impedance  to hydraulic conductivity</a:t>
            </a:r>
          </a:p>
        </p:txBody>
      </p:sp>
      <p:graphicFrame>
        <p:nvGraphicFramePr>
          <p:cNvPr id="33873" name="Group 81"/>
          <p:cNvGraphicFramePr>
            <a:graphicFrameLocks noGrp="1"/>
          </p:cNvGraphicFramePr>
          <p:nvPr>
            <p:ph/>
          </p:nvPr>
        </p:nvGraphicFramePr>
        <p:xfrm>
          <a:off x="228600" y="4991100"/>
          <a:ext cx="8610600" cy="1792224"/>
        </p:xfrm>
        <a:graphic>
          <a:graphicData uri="http://schemas.openxmlformats.org/drawingml/2006/table">
            <a:tbl>
              <a:tblPr/>
              <a:tblGrid>
                <a:gridCol w="2438400"/>
                <a:gridCol w="4267200"/>
                <a:gridCol w="1905000"/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K-</a:t>
                      </a:r>
                      <a:r>
                        <a:rPr kumimoji="0" lang="el-G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ψ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relation (Eq. 10)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CLASS;SHAW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EP-Ice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SQ-Ice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CLASS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LN-Ice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SHAW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49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142038"/>
            <a:ext cx="4191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7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92775"/>
            <a:ext cx="22860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72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68925"/>
            <a:ext cx="13716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75" name="Text Box 83"/>
          <p:cNvSpPr txBox="1">
            <a:spLocks noChangeArrowheads="1"/>
          </p:cNvSpPr>
          <p:nvPr/>
        </p:nvSpPr>
        <p:spPr bwMode="auto">
          <a:xfrm>
            <a:off x="2438400" y="4505325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ahoma" charset="0"/>
              </a:rPr>
              <a:t>Equations and Applications</a:t>
            </a:r>
          </a:p>
        </p:txBody>
      </p:sp>
      <p:pic>
        <p:nvPicPr>
          <p:cNvPr id="33876" name="Picture 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19675"/>
            <a:ext cx="3048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2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1828800" y="152400"/>
            <a:ext cx="5562600" cy="533400"/>
          </a:xfrm>
          <a:prstGeom prst="rect">
            <a:avLst/>
          </a:prstGeom>
          <a:solidFill>
            <a:srgbClr val="4F81BD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8" tIns="40790" rIns="81578" bIns="40790" anchor="ctr"/>
          <a:lstStyle/>
          <a:p>
            <a:pPr algn="ctr"/>
            <a:r>
              <a:rPr lang="en-US" altLang="zh-CN" sz="2800">
                <a:latin typeface="Tahoma" charset="0"/>
                <a:ea typeface="SimSun" charset="0"/>
                <a:cs typeface="SimSun" charset="0"/>
              </a:rPr>
              <a:t>Thermal Modelling</a:t>
            </a:r>
            <a:endParaRPr lang="en-US" altLang="zh-CN" sz="2000">
              <a:latin typeface="Tahoma" charset="0"/>
              <a:ea typeface="SimSun" charset="0"/>
              <a:cs typeface="SimSun" charset="0"/>
            </a:endParaRPr>
          </a:p>
        </p:txBody>
      </p:sp>
      <p:pic>
        <p:nvPicPr>
          <p:cNvPr id="348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9488"/>
            <a:ext cx="89154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828800" y="152400"/>
            <a:ext cx="5791200" cy="685800"/>
          </a:xfrm>
          <a:prstGeom prst="rect">
            <a:avLst/>
          </a:prstGeom>
          <a:solidFill>
            <a:srgbClr val="4F81BD">
              <a:alpha val="32000"/>
            </a:srgbClr>
          </a:solidFill>
          <a:ln w="9525">
            <a:noFill/>
            <a:miter lim="800000"/>
            <a:headEnd/>
            <a:tailEnd/>
          </a:ln>
        </p:spPr>
        <p:txBody>
          <a:bodyPr lIns="81578" tIns="40790" rIns="81578" bIns="40790" anchor="ctr"/>
          <a:lstStyle/>
          <a:p>
            <a:pPr algn="ctr"/>
            <a:r>
              <a:rPr lang="en-US" altLang="zh-CN" sz="2800">
                <a:latin typeface="Calibri" charset="0"/>
                <a:ea typeface="SimSun" charset="0"/>
                <a:cs typeface="SimSun" charset="0"/>
              </a:rPr>
              <a:t>Infiltration/Percolation Modelling</a:t>
            </a:r>
            <a:endParaRPr lang="en-US" altLang="zh-CN" sz="2000"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3686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724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3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00-0007_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09600" y="1981200"/>
            <a:ext cx="7848600" cy="1938338"/>
          </a:xfrm>
          <a:prstGeom prst="rect">
            <a:avLst/>
          </a:prstGeom>
          <a:solidFill>
            <a:srgbClr val="4F81BD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Assess ALL common algorithms against each other with high-quality data set.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Provide list of </a:t>
            </a:r>
            <a:r>
              <a:rPr lang="ja-JP" altLang="en-US"/>
              <a:t>‘</a:t>
            </a:r>
            <a:r>
              <a:rPr lang="en-US"/>
              <a:t>best practices</a:t>
            </a:r>
            <a:r>
              <a:rPr lang="ja-JP" altLang="en-US"/>
              <a:t>’</a:t>
            </a:r>
            <a:r>
              <a:rPr lang="en-US"/>
              <a:t> based on different levels of data availability</a:t>
            </a: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1828800" y="115888"/>
            <a:ext cx="5791200" cy="646112"/>
          </a:xfrm>
          <a:prstGeom prst="rect">
            <a:avLst/>
          </a:prstGeom>
          <a:solidFill>
            <a:srgbClr val="4F81B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What were we able to do?</a:t>
            </a:r>
          </a:p>
        </p:txBody>
      </p:sp>
    </p:spTree>
    <p:extLst>
      <p:ext uri="{BB962C8B-B14F-4D97-AF65-F5344CB8AC3E}">
        <p14:creationId xmlns:p14="http://schemas.microsoft.com/office/powerpoint/2010/main" val="291837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0"/>
            <a:ext cx="5825067" cy="3131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734" y="3562425"/>
            <a:ext cx="716280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23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solidFill>
            <a:srgbClr val="4F81BD">
              <a:alpha val="30980"/>
            </a:srgbClr>
          </a:solidFill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But…. We could never measure all of what we were modelling…… so we needed to build something….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1066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dirty="0">
                <a:latin typeface="+mj-lt"/>
                <a:ea typeface="ＭＳ Ｐゴシック" charset="-128"/>
                <a:cs typeface="ＭＳ Ｐゴシック" charset="-128"/>
              </a:rPr>
              <a:t>Multi-Function Heat-Pulse Probes (MFHPP)</a:t>
            </a:r>
          </a:p>
        </p:txBody>
      </p:sp>
      <p:pic>
        <p:nvPicPr>
          <p:cNvPr id="39940" name="Picture 4" descr="100_1718[1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57463"/>
            <a:ext cx="35210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15900" y="5592763"/>
            <a:ext cx="89281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800000"/>
              </a:buClr>
            </a:pPr>
            <a:r>
              <a:rPr lang="en-US">
                <a:latin typeface="Century Gothic" charset="0"/>
              </a:rPr>
              <a:t>Design a sensor that is able, real time, to measure all water components (solid, liquid) below zero.</a:t>
            </a:r>
          </a:p>
          <a:p>
            <a:pPr eaLnBrk="1" hangingPunct="1">
              <a:buClr>
                <a:srgbClr val="800000"/>
              </a:buClr>
              <a:buFont typeface="Arial" charset="0"/>
              <a:buChar char="•"/>
            </a:pPr>
            <a:endParaRPr lang="en-US">
              <a:latin typeface="Century Gothic" charset="0"/>
            </a:endParaRPr>
          </a:p>
          <a:p>
            <a:pPr eaLnBrk="1" hangingPunct="1">
              <a:buClr>
                <a:srgbClr val="800000"/>
              </a:buClr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  <p:pic>
        <p:nvPicPr>
          <p:cNvPr id="39942" name="Picture 6" descr="P10107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53306" y="2634457"/>
            <a:ext cx="35464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2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371600" y="204788"/>
            <a:ext cx="6781800" cy="809625"/>
          </a:xfrm>
          <a:solidFill>
            <a:schemeClr val="accent1">
              <a:alpha val="30980"/>
            </a:schemeClr>
          </a:solidFill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Multi-Function Heat-Pulse Probes (MFHPP)</a:t>
            </a:r>
          </a:p>
        </p:txBody>
      </p:sp>
      <p:pic>
        <p:nvPicPr>
          <p:cNvPr id="40963" name="Picture 4" descr="IMG_34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2112" y="1985962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17638"/>
            <a:ext cx="354012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9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/>
          </p:cNvSpPr>
          <p:nvPr/>
        </p:nvSpPr>
        <p:spPr bwMode="auto">
          <a:xfrm>
            <a:off x="827088" y="188913"/>
            <a:ext cx="7704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/>
              <a:t>What is Heat Pulse Probe (HPP)</a:t>
            </a:r>
          </a:p>
        </p:txBody>
      </p:sp>
      <p:grpSp>
        <p:nvGrpSpPr>
          <p:cNvPr id="44070" name="Group 38"/>
          <p:cNvGrpSpPr>
            <a:grpSpLocks/>
          </p:cNvGrpSpPr>
          <p:nvPr/>
        </p:nvGrpSpPr>
        <p:grpSpPr bwMode="auto">
          <a:xfrm>
            <a:off x="395288" y="4797425"/>
            <a:ext cx="8389937" cy="1368425"/>
            <a:chOff x="249" y="3022"/>
            <a:chExt cx="5285" cy="862"/>
          </a:xfrm>
        </p:grpSpPr>
        <p:sp>
          <p:nvSpPr>
            <p:cNvPr id="44064" name="Text Box 32"/>
            <p:cNvSpPr txBox="1">
              <a:spLocks noChangeArrowheads="1"/>
            </p:cNvSpPr>
            <p:nvPr/>
          </p:nvSpPr>
          <p:spPr bwMode="auto">
            <a:xfrm>
              <a:off x="612" y="3022"/>
              <a:ext cx="17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Times New Roman" charset="0"/>
                  <a:cs typeface="Arial" charset="0"/>
                </a:rPr>
                <a:t>∆T = f </a:t>
              </a:r>
              <a:r>
                <a:rPr lang="en-US" sz="2400">
                  <a:latin typeface="Times New Roman" charset="0"/>
                  <a:cs typeface="Arial" charset="0"/>
                </a:rPr>
                <a:t>(</a:t>
              </a:r>
              <a:r>
                <a:rPr lang="en-US" sz="2400" i="1">
                  <a:solidFill>
                    <a:srgbClr val="CC3300"/>
                  </a:solidFill>
                  <a:latin typeface="Times New Roman" charset="0"/>
                  <a:cs typeface="Arial" charset="0"/>
                </a:rPr>
                <a:t>C</a:t>
              </a:r>
              <a:r>
                <a:rPr lang="en-US" sz="2400">
                  <a:latin typeface="Times New Roman" charset="0"/>
                  <a:cs typeface="Arial" charset="0"/>
                </a:rPr>
                <a:t>, </a:t>
              </a:r>
              <a:r>
                <a:rPr lang="en-US" sz="2400" i="1">
                  <a:latin typeface="Times New Roman" charset="0"/>
                  <a:cs typeface="Arial" charset="0"/>
                </a:rPr>
                <a:t>q, t</a:t>
              </a:r>
              <a:r>
                <a:rPr lang="en-US" sz="2400" baseline="-25000">
                  <a:latin typeface="Times New Roman" charset="0"/>
                  <a:cs typeface="Arial" charset="0"/>
                </a:rPr>
                <a:t>0</a:t>
              </a:r>
              <a:r>
                <a:rPr lang="en-US" sz="2400" i="1">
                  <a:latin typeface="Times New Roman" charset="0"/>
                  <a:cs typeface="Arial" charset="0"/>
                </a:rPr>
                <a:t>, t, r</a:t>
              </a:r>
              <a:r>
                <a:rPr lang="en-US" sz="2400">
                  <a:latin typeface="Times New Roman" charset="0"/>
                  <a:cs typeface="Arial" charset="0"/>
                </a:rPr>
                <a:t>)      </a:t>
              </a:r>
            </a:p>
          </p:txBody>
        </p:sp>
        <p:sp>
          <p:nvSpPr>
            <p:cNvPr id="44065" name="AutoShape 33"/>
            <p:cNvSpPr>
              <a:spLocks noChangeArrowheads="1"/>
            </p:cNvSpPr>
            <p:nvPr/>
          </p:nvSpPr>
          <p:spPr bwMode="auto">
            <a:xfrm>
              <a:off x="2517" y="3203"/>
              <a:ext cx="1179" cy="46"/>
            </a:xfrm>
            <a:prstGeom prst="rightArrow">
              <a:avLst>
                <a:gd name="adj1" fmla="val 50000"/>
                <a:gd name="adj2" fmla="val 6407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6" name="Text Box 34"/>
            <p:cNvSpPr txBox="1">
              <a:spLocks noChangeArrowheads="1"/>
            </p:cNvSpPr>
            <p:nvPr/>
          </p:nvSpPr>
          <p:spPr bwMode="auto">
            <a:xfrm>
              <a:off x="3764" y="3089"/>
              <a:ext cx="1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Determines     </a:t>
              </a:r>
              <a:r>
                <a:rPr lang="en-US" sz="2400" i="1">
                  <a:solidFill>
                    <a:srgbClr val="CC3300"/>
                  </a:solidFill>
                </a:rPr>
                <a:t>C</a:t>
              </a:r>
            </a:p>
          </p:txBody>
        </p:sp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249" y="3566"/>
              <a:ext cx="31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Times New Roman" charset="0"/>
                </a:rPr>
                <a:t>C</a:t>
              </a:r>
              <a:r>
                <a:rPr lang="en-US" sz="2400">
                  <a:latin typeface="Times New Roman" charset="0"/>
                </a:rPr>
                <a:t> = </a:t>
              </a:r>
              <a:r>
                <a:rPr lang="el-GR" sz="2400">
                  <a:latin typeface="Times New Roman" charset="0"/>
                  <a:cs typeface="Arial" charset="0"/>
                </a:rPr>
                <a:t>Σ</a:t>
              </a:r>
              <a:r>
                <a:rPr lang="en-US" sz="2400">
                  <a:latin typeface="Times New Roman" charset="0"/>
                  <a:cs typeface="Arial" charset="0"/>
                </a:rPr>
                <a:t> (</a:t>
              </a:r>
              <a:r>
                <a:rPr lang="en-US" sz="2400" i="1">
                  <a:latin typeface="Times New Roman" charset="0"/>
                  <a:cs typeface="Arial" charset="0"/>
                </a:rPr>
                <a:t>C</a:t>
              </a:r>
              <a:r>
                <a:rPr lang="en-US" sz="2400" baseline="-25000">
                  <a:latin typeface="Times New Roman" charset="0"/>
                  <a:cs typeface="Arial" charset="0"/>
                </a:rPr>
                <a:t>m</a:t>
              </a:r>
              <a:r>
                <a:rPr lang="el-GR" sz="2400" i="1">
                  <a:latin typeface="Times New Roman" charset="0"/>
                  <a:cs typeface="Times New Roman" charset="0"/>
                </a:rPr>
                <a:t>θ</a:t>
              </a:r>
              <a:r>
                <a:rPr lang="en-US" sz="2400" baseline="-25000">
                  <a:latin typeface="Times New Roman" charset="0"/>
                  <a:cs typeface="Times New Roman" charset="0"/>
                </a:rPr>
                <a:t>m</a:t>
              </a:r>
              <a:r>
                <a:rPr lang="en-US" sz="2400">
                  <a:latin typeface="Times New Roman" charset="0"/>
                  <a:cs typeface="Times New Roman" charset="0"/>
                </a:rPr>
                <a:t> + </a:t>
              </a:r>
              <a:r>
                <a:rPr lang="en-US" sz="2400" i="1">
                  <a:latin typeface="Times New Roman" charset="0"/>
                  <a:cs typeface="Arial" charset="0"/>
                </a:rPr>
                <a:t>C</a:t>
              </a:r>
              <a:r>
                <a:rPr lang="en-US" sz="2400" baseline="-25000">
                  <a:latin typeface="Times New Roman" charset="0"/>
                  <a:cs typeface="Arial" charset="0"/>
                </a:rPr>
                <a:t>o</a:t>
              </a:r>
              <a:r>
                <a:rPr lang="el-GR" sz="2400" i="1">
                  <a:latin typeface="Times New Roman" charset="0"/>
                  <a:cs typeface="Times New Roman" charset="0"/>
                </a:rPr>
                <a:t>θ</a:t>
              </a:r>
              <a:r>
                <a:rPr lang="en-US" sz="2400" baseline="-25000">
                  <a:latin typeface="Times New Roman" charset="0"/>
                  <a:cs typeface="Times New Roman" charset="0"/>
                </a:rPr>
                <a:t>o</a:t>
              </a:r>
              <a:r>
                <a:rPr lang="en-US" sz="2400">
                  <a:latin typeface="Times New Roman" charset="0"/>
                  <a:cs typeface="Times New Roman" charset="0"/>
                </a:rPr>
                <a:t> + </a:t>
              </a:r>
              <a:r>
                <a:rPr lang="en-US" sz="2400" i="1">
                  <a:latin typeface="Times New Roman" charset="0"/>
                  <a:cs typeface="Arial" charset="0"/>
                </a:rPr>
                <a:t>C</a:t>
              </a:r>
              <a:r>
                <a:rPr lang="en-US" sz="2400" baseline="-25000">
                  <a:latin typeface="Times New Roman" charset="0"/>
                  <a:cs typeface="Arial" charset="0"/>
                </a:rPr>
                <a:t>l</a:t>
              </a:r>
              <a:r>
                <a:rPr lang="el-GR" sz="2400" i="1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θ</a:t>
              </a:r>
              <a:r>
                <a:rPr lang="en-US" sz="2400" baseline="-25000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l</a:t>
              </a:r>
              <a:r>
                <a:rPr lang="en-US" sz="2400">
                  <a:latin typeface="Times New Roman" charset="0"/>
                  <a:cs typeface="Times New Roman" charset="0"/>
                </a:rPr>
                <a:t> + </a:t>
              </a:r>
              <a:r>
                <a:rPr lang="en-US" sz="2400">
                  <a:latin typeface="Times New Roman" charset="0"/>
                  <a:cs typeface="Arial" charset="0"/>
                </a:rPr>
                <a:t>C</a:t>
              </a:r>
              <a:r>
                <a:rPr lang="en-US" sz="2400" baseline="-25000">
                  <a:latin typeface="Times New Roman" charset="0"/>
                  <a:cs typeface="Arial" charset="0"/>
                </a:rPr>
                <a:t>i</a:t>
              </a:r>
              <a:r>
                <a:rPr lang="el-GR" sz="2400" i="1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θ</a:t>
              </a:r>
              <a:r>
                <a:rPr lang="en-US" sz="2400" baseline="-25000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lang="en-US" sz="2400">
                  <a:latin typeface="Times New Roman" charset="0"/>
                  <a:cs typeface="Times New Roman" charset="0"/>
                </a:rPr>
                <a:t> )</a:t>
              </a:r>
              <a:endParaRPr lang="el-GR" sz="24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4068" name="AutoShape 36"/>
            <p:cNvSpPr>
              <a:spLocks noChangeArrowheads="1"/>
            </p:cNvSpPr>
            <p:nvPr/>
          </p:nvSpPr>
          <p:spPr bwMode="auto">
            <a:xfrm>
              <a:off x="3016" y="3702"/>
              <a:ext cx="817" cy="46"/>
            </a:xfrm>
            <a:prstGeom prst="rightArrow">
              <a:avLst>
                <a:gd name="adj1" fmla="val 50000"/>
                <a:gd name="adj2" fmla="val 44402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Text Box 37"/>
            <p:cNvSpPr txBox="1">
              <a:spLocks noChangeArrowheads="1"/>
            </p:cNvSpPr>
            <p:nvPr/>
          </p:nvSpPr>
          <p:spPr bwMode="auto">
            <a:xfrm>
              <a:off x="3833" y="3596"/>
              <a:ext cx="1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Determines </a:t>
              </a:r>
              <a:r>
                <a:rPr lang="el-GR" sz="2400" i="1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θ</a:t>
              </a:r>
              <a:r>
                <a:rPr lang="en-US" sz="2400" i="1" baseline="-25000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l</a:t>
              </a:r>
              <a:r>
                <a:rPr lang="en-US" sz="2400">
                  <a:latin typeface="Times New Roman" charset="0"/>
                  <a:cs typeface="Times New Roman" charset="0"/>
                </a:rPr>
                <a:t> , </a:t>
              </a:r>
              <a:r>
                <a:rPr lang="el-GR" sz="2400" i="1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θ</a:t>
              </a:r>
              <a:r>
                <a:rPr lang="en-US" sz="2400" i="1" baseline="-25000">
                  <a:solidFill>
                    <a:srgbClr val="CC3300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lang="en-US" sz="2400">
                  <a:latin typeface="Times New Roman" charset="0"/>
                  <a:cs typeface="Times New Roman" charset="0"/>
                </a:rPr>
                <a:t> </a:t>
              </a:r>
            </a:p>
          </p:txBody>
        </p:sp>
      </p:grpSp>
      <p:pic>
        <p:nvPicPr>
          <p:cNvPr id="44071" name="Picture 39" descr="ba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908050"/>
            <a:ext cx="85582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73" name="Group 41"/>
          <p:cNvGrpSpPr>
            <a:grpSpLocks/>
          </p:cNvGrpSpPr>
          <p:nvPr/>
        </p:nvGrpSpPr>
        <p:grpSpPr bwMode="auto">
          <a:xfrm>
            <a:off x="3275013" y="1196975"/>
            <a:ext cx="5545137" cy="2952750"/>
            <a:chOff x="1474" y="890"/>
            <a:chExt cx="3493" cy="1860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298"/>
              <a:ext cx="2268" cy="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>
              <a:off x="1565" y="917"/>
              <a:ext cx="0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>
              <a:off x="2741" y="890"/>
              <a:ext cx="0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046" name="Group 14"/>
            <p:cNvGrpSpPr>
              <a:grpSpLocks/>
            </p:cNvGrpSpPr>
            <p:nvPr/>
          </p:nvGrpSpPr>
          <p:grpSpPr bwMode="auto">
            <a:xfrm>
              <a:off x="1565" y="976"/>
              <a:ext cx="1179" cy="231"/>
              <a:chOff x="1565" y="890"/>
              <a:chExt cx="1179" cy="231"/>
            </a:xfrm>
          </p:grpSpPr>
          <p:sp>
            <p:nvSpPr>
              <p:cNvPr id="44044" name="Text Box 12"/>
              <p:cNvSpPr txBox="1">
                <a:spLocks noChangeArrowheads="1"/>
              </p:cNvSpPr>
              <p:nvPr/>
            </p:nvSpPr>
            <p:spPr bwMode="auto">
              <a:xfrm>
                <a:off x="1882" y="890"/>
                <a:ext cx="63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40 mm</a:t>
                </a:r>
              </a:p>
            </p:txBody>
          </p:sp>
          <p:sp>
            <p:nvSpPr>
              <p:cNvPr id="44045" name="Line 13"/>
              <p:cNvSpPr>
                <a:spLocks noChangeShapeType="1"/>
              </p:cNvSpPr>
              <p:nvPr/>
            </p:nvSpPr>
            <p:spPr bwMode="auto">
              <a:xfrm>
                <a:off x="1565" y="1117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47" name="Line 15"/>
            <p:cNvSpPr>
              <a:spLocks noChangeShapeType="1"/>
            </p:cNvSpPr>
            <p:nvPr/>
          </p:nvSpPr>
          <p:spPr bwMode="auto">
            <a:xfrm>
              <a:off x="2154" y="1842"/>
              <a:ext cx="0" cy="27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Line 17"/>
            <p:cNvSpPr>
              <a:spLocks noChangeShapeType="1"/>
            </p:cNvSpPr>
            <p:nvPr/>
          </p:nvSpPr>
          <p:spPr bwMode="auto">
            <a:xfrm>
              <a:off x="2154" y="2056"/>
              <a:ext cx="0" cy="27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1655" y="1857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6 mm</a:t>
              </a:r>
            </a:p>
          </p:txBody>
        </p:sp>
        <p:sp>
          <p:nvSpPr>
            <p:cNvPr id="44053" name="Line 21"/>
            <p:cNvSpPr>
              <a:spLocks noChangeShapeType="1"/>
            </p:cNvSpPr>
            <p:nvPr/>
          </p:nvSpPr>
          <p:spPr bwMode="auto">
            <a:xfrm flipH="1">
              <a:off x="2290" y="1525"/>
              <a:ext cx="1679" cy="57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3969" y="1389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Heater</a:t>
              </a:r>
            </a:p>
          </p:txBody>
        </p:sp>
        <p:sp>
          <p:nvSpPr>
            <p:cNvPr id="44057" name="Line 25"/>
            <p:cNvSpPr>
              <a:spLocks noChangeShapeType="1"/>
            </p:cNvSpPr>
            <p:nvPr/>
          </p:nvSpPr>
          <p:spPr bwMode="auto">
            <a:xfrm flipH="1" flipV="1">
              <a:off x="2248" y="1854"/>
              <a:ext cx="1766" cy="39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6"/>
            <p:cNvSpPr>
              <a:spLocks noChangeShapeType="1"/>
            </p:cNvSpPr>
            <p:nvPr/>
          </p:nvSpPr>
          <p:spPr bwMode="auto">
            <a:xfrm flipH="1">
              <a:off x="2426" y="2251"/>
              <a:ext cx="1588" cy="4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Text Box 27"/>
            <p:cNvSpPr txBox="1">
              <a:spLocks noChangeArrowheads="1"/>
            </p:cNvSpPr>
            <p:nvPr/>
          </p:nvSpPr>
          <p:spPr bwMode="auto">
            <a:xfrm>
              <a:off x="3878" y="2024"/>
              <a:ext cx="10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Temperature sensors</a:t>
              </a:r>
            </a:p>
          </p:txBody>
        </p:sp>
        <p:sp>
          <p:nvSpPr>
            <p:cNvPr id="44072" name="Text Box 40"/>
            <p:cNvSpPr txBox="1">
              <a:spLocks noChangeArrowheads="1"/>
            </p:cNvSpPr>
            <p:nvPr/>
          </p:nvSpPr>
          <p:spPr bwMode="auto">
            <a:xfrm>
              <a:off x="1655" y="208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6 mm</a:t>
              </a:r>
            </a:p>
          </p:txBody>
        </p:sp>
      </p:grpSp>
      <p:pic>
        <p:nvPicPr>
          <p:cNvPr id="44074" name="Picture 42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96975"/>
            <a:ext cx="2244725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2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71550" y="4930775"/>
            <a:ext cx="6800850" cy="1393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762000" y="76200"/>
            <a:ext cx="7720013" cy="1079500"/>
          </a:xfrm>
          <a:prstGeom prst="rect">
            <a:avLst/>
          </a:prstGeom>
          <a:solidFill>
            <a:srgbClr val="4F81BD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latin typeface="Century Gothic" charset="0"/>
              </a:rPr>
              <a:t>Mathematical solutions…. never meant for freezing conditions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71550" y="1268413"/>
            <a:ext cx="626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1. Instantaneous Infinite Line Source (IILS)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042988" y="2636838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2. Pulsed Infinite Line Source (PILS)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04888" y="4843463"/>
            <a:ext cx="702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3. Finite Difference Numerical Model (FDNM)</a:t>
            </a:r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128713" y="5451475"/>
          <a:ext cx="315595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2" name="Equation" r:id="rId3" imgW="1638000" imgH="393480" progId="Equation.3">
                  <p:embed/>
                </p:oleObj>
              </mc:Choice>
              <mc:Fallback>
                <p:oleObj name="Equation" r:id="rId3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5451475"/>
                        <a:ext cx="3155950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Rectangle 14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5292725" y="5465763"/>
          <a:ext cx="22320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3" name="Equation" r:id="rId5" imgW="1180588" imgH="393529" progId="Equation.3">
                  <p:embed/>
                </p:oleObj>
              </mc:Choice>
              <mc:Fallback>
                <p:oleObj name="Equation" r:id="rId5" imgW="118058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5465763"/>
                        <a:ext cx="2232025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7" name="Rectangle 16"/>
          <p:cNvSpPr>
            <a:spLocks noChangeArrowheads="1"/>
          </p:cNvSpPr>
          <p:nvPr/>
        </p:nvSpPr>
        <p:spPr bwMode="auto">
          <a:xfrm>
            <a:off x="0" y="2924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147763" y="3094038"/>
          <a:ext cx="5913437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4" name="Equation" r:id="rId7" imgW="3454200" imgH="965160" progId="Equation.3">
                  <p:embed/>
                </p:oleObj>
              </mc:Choice>
              <mc:Fallback>
                <p:oleObj name="Equation" r:id="rId7" imgW="345420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3" y="3094038"/>
                        <a:ext cx="5913437" cy="166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8" name="Rectangle 18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562225" y="1700213"/>
          <a:ext cx="2667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5" name="Equation" r:id="rId9" imgW="1650960" imgH="482400" progId="Equation.DSMT4">
                  <p:embed/>
                </p:oleObj>
              </mc:Choice>
              <mc:Fallback>
                <p:oleObj name="Equation" r:id="rId9" imgW="1650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1700213"/>
                        <a:ext cx="26670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44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731838" y="125413"/>
            <a:ext cx="4703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Century Gothic" charset="0"/>
              </a:rPr>
              <a:t>The Wolf Creek Research Basin</a:t>
            </a:r>
            <a:endParaRPr lang="en-CA" sz="2400">
              <a:latin typeface="Century Gothic" charset="0"/>
            </a:endParaRPr>
          </a:p>
        </p:txBody>
      </p:sp>
      <p:pic>
        <p:nvPicPr>
          <p:cNvPr id="22534" name="Picture 6" descr="C:\Documents and Settings\Sean\My Documents\My Pictures\Wolf Creek and Yukon Photos\Wolf Creek 2007\Jessica's Camera\DSC069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88" y="3016250"/>
            <a:ext cx="4933950" cy="370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5" descr="004Coal lak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814388"/>
            <a:ext cx="4449763" cy="333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0" y="3533775"/>
            <a:ext cx="2587625" cy="3324225"/>
          </a:xfrm>
          <a:prstGeom prst="rect">
            <a:avLst/>
          </a:prstGeom>
          <a:solidFill>
            <a:srgbClr val="C0C0C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 u="sng">
                <a:latin typeface="Century Gothic" charset="0"/>
              </a:rPr>
              <a:t>Location:</a:t>
            </a:r>
            <a:endParaRPr lang="en-US" sz="1400">
              <a:latin typeface="Century Gothic" charset="0"/>
            </a:endParaRPr>
          </a:p>
          <a:p>
            <a:r>
              <a:rPr lang="en-US" sz="1400">
                <a:latin typeface="Century Gothic" charset="0"/>
              </a:rPr>
              <a:t>60</a:t>
            </a:r>
            <a:r>
              <a:rPr lang="en-US" sz="1400" baseline="30000">
                <a:latin typeface="Century Gothic" charset="0"/>
              </a:rPr>
              <a:t>o</a:t>
            </a:r>
            <a:r>
              <a:rPr lang="en-US" sz="1400">
                <a:latin typeface="Century Gothic" charset="0"/>
              </a:rPr>
              <a:t>31 N, 135</a:t>
            </a:r>
            <a:r>
              <a:rPr lang="en-US" sz="1400" baseline="30000">
                <a:latin typeface="Century Gothic" charset="0"/>
              </a:rPr>
              <a:t>o </a:t>
            </a:r>
            <a:r>
              <a:rPr lang="en-US" sz="1400">
                <a:latin typeface="Century Gothic" charset="0"/>
              </a:rPr>
              <a:t>31’ W</a:t>
            </a:r>
          </a:p>
          <a:p>
            <a:endParaRPr lang="en-US" sz="1400">
              <a:latin typeface="Century Gothic" charset="0"/>
            </a:endParaRPr>
          </a:p>
          <a:p>
            <a:r>
              <a:rPr lang="en-US" sz="1400" u="sng">
                <a:latin typeface="Century Gothic" charset="0"/>
              </a:rPr>
              <a:t>Area:</a:t>
            </a:r>
            <a:endParaRPr lang="en-US" sz="1400">
              <a:latin typeface="Century Gothic" charset="0"/>
            </a:endParaRPr>
          </a:p>
          <a:p>
            <a:r>
              <a:rPr lang="en-US" sz="1400">
                <a:latin typeface="Century Gothic" charset="0"/>
              </a:rPr>
              <a:t>Approx. 200 km</a:t>
            </a:r>
            <a:r>
              <a:rPr lang="en-US" sz="1400" baseline="30000">
                <a:latin typeface="Century Gothic" charset="0"/>
              </a:rPr>
              <a:t>2</a:t>
            </a:r>
            <a:endParaRPr lang="en-US" sz="1400">
              <a:latin typeface="Century Gothic" charset="0"/>
            </a:endParaRPr>
          </a:p>
          <a:p>
            <a:endParaRPr lang="en-US" sz="1400">
              <a:latin typeface="Century Gothic" charset="0"/>
            </a:endParaRPr>
          </a:p>
          <a:p>
            <a:r>
              <a:rPr lang="en-US" sz="1400" u="sng">
                <a:latin typeface="Century Gothic" charset="0"/>
              </a:rPr>
              <a:t>Elevation Range:</a:t>
            </a:r>
            <a:endParaRPr lang="en-US" sz="1400">
              <a:latin typeface="Century Gothic" charset="0"/>
            </a:endParaRPr>
          </a:p>
          <a:p>
            <a:r>
              <a:rPr lang="en-US" sz="1400">
                <a:latin typeface="Century Gothic" charset="0"/>
              </a:rPr>
              <a:t>800 to 2250 m a.s.l.</a:t>
            </a:r>
          </a:p>
          <a:p>
            <a:r>
              <a:rPr lang="en-US" sz="1400">
                <a:latin typeface="Century Gothic" charset="0"/>
              </a:rPr>
              <a:t>(3 ecozones)</a:t>
            </a:r>
          </a:p>
          <a:p>
            <a:endParaRPr lang="en-US" sz="1400">
              <a:latin typeface="Century Gothic" charset="0"/>
            </a:endParaRPr>
          </a:p>
          <a:p>
            <a:r>
              <a:rPr lang="en-US" sz="1400" u="sng">
                <a:latin typeface="Century Gothic" charset="0"/>
              </a:rPr>
              <a:t>Mean Annual Precipitation:</a:t>
            </a:r>
          </a:p>
          <a:p>
            <a:r>
              <a:rPr lang="en-US" sz="1400">
                <a:latin typeface="Century Gothic" charset="0"/>
              </a:rPr>
              <a:t>300 to 400 mm (40% snow)</a:t>
            </a:r>
          </a:p>
          <a:p>
            <a:endParaRPr lang="en-US" sz="1400">
              <a:latin typeface="Century Gothic" charset="0"/>
            </a:endParaRPr>
          </a:p>
          <a:p>
            <a:r>
              <a:rPr lang="en-US" sz="1400" u="sng">
                <a:latin typeface="Century Gothic" charset="0"/>
              </a:rPr>
              <a:t>Mean Annual Temperature:</a:t>
            </a:r>
            <a:endParaRPr lang="en-US" sz="1400">
              <a:latin typeface="Century Gothic" charset="0"/>
            </a:endParaRPr>
          </a:p>
          <a:p>
            <a:r>
              <a:rPr lang="en-US" sz="1400">
                <a:latin typeface="Century Gothic" charset="0"/>
              </a:rPr>
              <a:t>-3 </a:t>
            </a:r>
            <a:r>
              <a:rPr lang="en-US" sz="1400" baseline="30000">
                <a:latin typeface="Century Gothic" charset="0"/>
              </a:rPr>
              <a:t>o</a:t>
            </a:r>
            <a:r>
              <a:rPr lang="en-US" sz="1400">
                <a:latin typeface="Century Gothic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1942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828800" y="142875"/>
            <a:ext cx="5410200" cy="461963"/>
          </a:xfrm>
          <a:prstGeom prst="rect">
            <a:avLst/>
          </a:prstGeom>
          <a:solidFill>
            <a:srgbClr val="4F81BD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 Unicode MS" charset="0"/>
              </a:rPr>
              <a:t>Bottom line: we (mostly) figured it out!</a:t>
            </a:r>
          </a:p>
        </p:txBody>
      </p:sp>
      <p:pic>
        <p:nvPicPr>
          <p:cNvPr id="43011" name="Picture 5" descr="t0_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/>
          <a:stretch>
            <a:fillRect/>
          </a:stretch>
        </p:blipFill>
        <p:spPr bwMode="auto">
          <a:xfrm>
            <a:off x="762000" y="838200"/>
            <a:ext cx="72882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78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685800"/>
            <a:ext cx="67278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52400" y="5934075"/>
            <a:ext cx="899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Measurement errors of total moisture content (θ</a:t>
            </a:r>
            <a:r>
              <a:rPr lang="en-US" sz="1800" baseline="-25000"/>
              <a:t>T</a:t>
            </a:r>
            <a:r>
              <a:rPr lang="en-US" sz="1800"/>
              <a:t>) as determined by the HPP using the numerical model FDNM under different initial soil temperature (T</a:t>
            </a:r>
            <a:r>
              <a:rPr lang="en-US" sz="1800" baseline="-25000"/>
              <a:t>ini</a:t>
            </a:r>
            <a:r>
              <a:rPr lang="en-US" sz="1800"/>
              <a:t>) and heating pulse durations (t</a:t>
            </a:r>
            <a:r>
              <a:rPr lang="en-US" sz="1800" baseline="-25000"/>
              <a:t>0</a:t>
            </a:r>
            <a:r>
              <a:rPr lang="en-US" sz="1800"/>
              <a:t>).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1828800" y="142875"/>
            <a:ext cx="5410200" cy="461963"/>
          </a:xfrm>
          <a:prstGeom prst="rect">
            <a:avLst/>
          </a:prstGeom>
          <a:solidFill>
            <a:srgbClr val="4F81BD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 Unicode MS" charset="0"/>
              </a:rPr>
              <a:t>Bottom line: we (mostly) figured it out!</a:t>
            </a:r>
          </a:p>
        </p:txBody>
      </p:sp>
    </p:spTree>
    <p:extLst>
      <p:ext uri="{BB962C8B-B14F-4D97-AF65-F5344CB8AC3E}">
        <p14:creationId xmlns:p14="http://schemas.microsoft.com/office/powerpoint/2010/main" val="124302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00" y="829732"/>
            <a:ext cx="6703756" cy="51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2" descr="IMG_01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1575" y="4800600"/>
            <a:ext cx="276542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6" descr="IMG_27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36195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16" descr="DSC0798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4225" y="4191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 descr="DSC0816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5238" y="1524000"/>
            <a:ext cx="2798762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7" descr="DSC0793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3704432" y="1950243"/>
            <a:ext cx="325755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8" descr="DSC0796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800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9" descr="DSC0799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73288" y="1524000"/>
            <a:ext cx="2017712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13" descr="IMG_0280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-450850" y="1898650"/>
            <a:ext cx="2998788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6" name="TextBox 17"/>
          <p:cNvSpPr txBox="1">
            <a:spLocks noChangeArrowheads="1"/>
          </p:cNvSpPr>
          <p:nvPr/>
        </p:nvSpPr>
        <p:spPr bwMode="auto">
          <a:xfrm>
            <a:off x="677576" y="424758"/>
            <a:ext cx="73316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And the work goes on…….Thank </a:t>
            </a:r>
            <a:r>
              <a:rPr lang="en-US" sz="26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You </a:t>
            </a:r>
            <a:r>
              <a:rPr lang="en-US" sz="26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CFCAS</a:t>
            </a:r>
            <a:endParaRPr lang="en-US" sz="26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5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390" r="1431" b="1390"/>
          <a:stretch>
            <a:fillRect/>
          </a:stretch>
        </p:blipFill>
        <p:spPr bwMode="auto">
          <a:xfrm>
            <a:off x="923925" y="801688"/>
            <a:ext cx="738187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320800" y="6516688"/>
            <a:ext cx="4227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Map Courtesy Antoni Lewkowicz, U. of Ottawa</a:t>
            </a:r>
          </a:p>
        </p:txBody>
      </p:sp>
      <p:sp>
        <p:nvSpPr>
          <p:cNvPr id="24580" name="Title 1"/>
          <p:cNvSpPr txBox="1">
            <a:spLocks/>
          </p:cNvSpPr>
          <p:nvPr/>
        </p:nvSpPr>
        <p:spPr bwMode="auto">
          <a:xfrm>
            <a:off x="755650" y="176213"/>
            <a:ext cx="716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2800"/>
              <a:t>Permafrost Distribution within Wolf Creek</a:t>
            </a:r>
          </a:p>
        </p:txBody>
      </p:sp>
    </p:spTree>
    <p:extLst>
      <p:ext uri="{BB962C8B-B14F-4D97-AF65-F5344CB8AC3E}">
        <p14:creationId xmlns:p14="http://schemas.microsoft.com/office/powerpoint/2010/main" val="148096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331788" y="781050"/>
            <a:ext cx="8048625" cy="6076950"/>
            <a:chOff x="0" y="0"/>
            <a:chExt cx="5760" cy="4320"/>
          </a:xfrm>
        </p:grpSpPr>
        <p:graphicFrame>
          <p:nvGraphicFramePr>
            <p:cNvPr id="25602" name="Object 2"/>
            <p:cNvGraphicFramePr>
              <a:graphicFrameLocks noChangeAspect="1"/>
            </p:cNvGraphicFramePr>
            <p:nvPr/>
          </p:nvGraphicFramePr>
          <p:xfrm>
            <a:off x="1968" y="0"/>
            <a:ext cx="3792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76" name="Photo Editor Photo" r:id="rId4" imgW="9752381" imgH="7314286" progId="MSPhotoEd.3">
                    <p:embed/>
                  </p:oleObj>
                </mc:Choice>
                <mc:Fallback>
                  <p:oleObj name="Photo Editor Photo" r:id="rId4" imgW="9752381" imgH="73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0"/>
                          <a:ext cx="3792" cy="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0" y="96"/>
            <a:ext cx="3600" cy="4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77" name="Photo Editor Photo" r:id="rId6" imgW="9752381" imgH="7314286" progId="MSPhotoEd.3">
                    <p:embed/>
                  </p:oleObj>
                </mc:Choice>
                <mc:Fallback>
                  <p:oleObj name="Photo Editor Photo" r:id="rId6" imgW="9752381" imgH="73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96"/>
                          <a:ext cx="3600" cy="4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352425" y="931863"/>
            <a:ext cx="7885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F10040"/>
              </a:buClr>
              <a:buFont typeface="Wingdings" charset="0"/>
              <a:buChar char="§"/>
            </a:pPr>
            <a:r>
              <a:rPr lang="en-US" sz="2100"/>
              <a:t>8 km</a:t>
            </a:r>
            <a:r>
              <a:rPr lang="en-US" sz="2100" baseline="30000"/>
              <a:t>2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F10040"/>
              </a:buClr>
              <a:buFont typeface="Wingdings" charset="0"/>
              <a:buChar char="§"/>
            </a:pPr>
            <a:r>
              <a:rPr lang="en-US" sz="2100"/>
              <a:t>largely above tree-line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F10040"/>
              </a:buClr>
              <a:buFont typeface="Wingdings" charset="0"/>
              <a:buChar char="§"/>
            </a:pPr>
            <a:r>
              <a:rPr lang="en-US" sz="2100"/>
              <a:t>&gt;75% underlain with permafrost</a:t>
            </a: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771525" y="142875"/>
            <a:ext cx="77771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/>
              <a:t>Granger sub-basin</a:t>
            </a:r>
          </a:p>
        </p:txBody>
      </p:sp>
    </p:spTree>
    <p:extLst>
      <p:ext uri="{BB962C8B-B14F-4D97-AF65-F5344CB8AC3E}">
        <p14:creationId xmlns:p14="http://schemas.microsoft.com/office/powerpoint/2010/main" val="427674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755650" y="176213"/>
            <a:ext cx="7162800" cy="51911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entury Gothic" charset="0"/>
                <a:ea typeface="ＭＳ Ｐゴシック" charset="0"/>
                <a:cs typeface="ＭＳ Ｐゴシック" charset="0"/>
              </a:rPr>
              <a:t>The big (and old...) questions</a:t>
            </a:r>
            <a:endParaRPr lang="en-US" sz="28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736600" y="920750"/>
            <a:ext cx="7002463" cy="3686175"/>
          </a:xfrm>
        </p:spPr>
        <p:txBody>
          <a:bodyPr/>
          <a:lstStyle/>
          <a:p>
            <a:r>
              <a:rPr lang="en-CA" sz="2000" dirty="0" smtClean="0">
                <a:latin typeface="Century Gothic" charset="0"/>
                <a:ea typeface="ＭＳ Ｐゴシック" charset="0"/>
                <a:cs typeface="ＭＳ Ｐゴシック" charset="0"/>
              </a:rPr>
              <a:t>Where does the water come from?</a:t>
            </a:r>
            <a:endParaRPr lang="en-US" sz="2000" dirty="0">
              <a:latin typeface="Century Gothic" charset="0"/>
              <a:ea typeface="ＭＳ Ｐゴシック" charset="0"/>
              <a:cs typeface="ＭＳ Ｐゴシック" charset="0"/>
            </a:endParaRPr>
          </a:p>
          <a:p>
            <a:r>
              <a:rPr lang="en-CA" sz="2000" dirty="0" smtClean="0">
                <a:latin typeface="Century Gothic" charset="0"/>
                <a:ea typeface="ＭＳ Ｐゴシック" charset="0"/>
                <a:cs typeface="ＭＳ Ｐゴシック" charset="0"/>
              </a:rPr>
              <a:t>How does it get to the stream?</a:t>
            </a:r>
            <a:endParaRPr lang="en-US" sz="2000" dirty="0"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n-CA" sz="2000" dirty="0" smtClean="0">
              <a:latin typeface="Century Gothic" charset="0"/>
              <a:ea typeface="ＭＳ Ｐゴシック" charset="0"/>
              <a:cs typeface="ＭＳ Ｐゴシック" charset="0"/>
            </a:endParaRPr>
          </a:p>
          <a:p>
            <a:r>
              <a:rPr lang="en-CA" sz="2000" dirty="0" smtClean="0">
                <a:latin typeface="Century Gothic" charset="0"/>
                <a:ea typeface="ＭＳ Ｐゴシック" charset="0"/>
                <a:cs typeface="ＭＳ Ｐゴシック" charset="0"/>
              </a:rPr>
              <a:t>What are we missing here?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744869"/>
              </p:ext>
            </p:extLst>
          </p:nvPr>
        </p:nvGraphicFramePr>
        <p:xfrm>
          <a:off x="525992" y="2972593"/>
          <a:ext cx="2826808" cy="393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Bitmap Image" r:id="rId3" imgW="5342857" imgH="7438095" progId="Paint.Picture">
                  <p:embed/>
                </p:oleObj>
              </mc:Choice>
              <mc:Fallback>
                <p:oleObj name="Bitmap Image" r:id="rId3" imgW="5342857" imgH="74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92" y="2972593"/>
                        <a:ext cx="2826808" cy="3932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9" name="Picture 4" descr="IMG_349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29" y="2972593"/>
            <a:ext cx="5181130" cy="388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2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IMG_3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ury Gothic" charset="0"/>
                <a:ea typeface="ＭＳ Ｐゴシック" charset="0"/>
                <a:cs typeface="ＭＳ Ｐゴシック" charset="0"/>
              </a:rPr>
              <a:t>Process Hits and Misses</a:t>
            </a:r>
            <a:endParaRPr lang="en-US" sz="32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Century Gothic" charset="0"/>
              </a:rPr>
              <a:t>Techniques</a:t>
            </a:r>
          </a:p>
        </p:txBody>
      </p:sp>
      <p:sp>
        <p:nvSpPr>
          <p:cNvPr id="13315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374650" y="1038225"/>
            <a:ext cx="3686175" cy="2084388"/>
          </a:xfrm>
        </p:spPr>
        <p:txBody>
          <a:bodyPr/>
          <a:lstStyle/>
          <a:p>
            <a:pPr eaLnBrk="1" hangingPunct="1"/>
            <a:r>
              <a:rPr lang="en-US" sz="2000">
                <a:latin typeface="Century Gothic" charset="0"/>
              </a:rPr>
              <a:t>High-frequency Sampling</a:t>
            </a:r>
          </a:p>
          <a:p>
            <a:pPr eaLnBrk="1" hangingPunct="1"/>
            <a:r>
              <a:rPr lang="en-US" sz="2000">
                <a:latin typeface="Century Gothic" charset="0"/>
              </a:rPr>
              <a:t>Synoptic Sampling</a:t>
            </a:r>
          </a:p>
          <a:p>
            <a:pPr eaLnBrk="1" hangingPunct="1"/>
            <a:r>
              <a:rPr lang="en-US" sz="2000">
                <a:latin typeface="Century Gothic" charset="0"/>
              </a:rPr>
              <a:t>Hydrometric</a:t>
            </a:r>
          </a:p>
          <a:p>
            <a:pPr eaLnBrk="1" hangingPunct="1"/>
            <a:r>
              <a:rPr lang="en-US" sz="2000">
                <a:latin typeface="Century Gothic" charset="0"/>
              </a:rPr>
              <a:t>Hydrochemical</a:t>
            </a:r>
          </a:p>
        </p:txBody>
      </p:sp>
      <p:pic>
        <p:nvPicPr>
          <p:cNvPr id="31749" name="Picture 16" descr="IMG_0295"/>
          <p:cNvPicPr>
            <a:picLocks noChangeAspect="1" noChangeArrowheads="1"/>
          </p:cNvPicPr>
          <p:nvPr/>
        </p:nvPicPr>
        <p:blipFill>
          <a:blip r:embed="rId3"/>
          <a:srcRect l="10143" t="65375" r="398" b="12166"/>
          <a:stretch>
            <a:fillRect/>
          </a:stretch>
        </p:blipFill>
        <p:spPr bwMode="auto">
          <a:xfrm>
            <a:off x="735013" y="3332163"/>
            <a:ext cx="7812087" cy="14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4940300"/>
            <a:ext cx="2374900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5563" y="4959350"/>
            <a:ext cx="2370137" cy="177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5725" y="4975225"/>
            <a:ext cx="1343025" cy="17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8450" y="4954588"/>
            <a:ext cx="2389188" cy="17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6700" y="876300"/>
            <a:ext cx="1730375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5513" y="919163"/>
            <a:ext cx="2968625" cy="22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68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1651</Words>
  <Application>Microsoft Macintosh PowerPoint</Application>
  <PresentationFormat>On-screen Show (4:3)</PresentationFormat>
  <Paragraphs>248</Paragraphs>
  <Slides>43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Office Theme</vt:lpstr>
      <vt:lpstr>Photo Editor Photo</vt:lpstr>
      <vt:lpstr>Bitmap Image</vt:lpstr>
      <vt:lpstr>Equation</vt:lpstr>
      <vt:lpstr>Video Clip</vt:lpstr>
      <vt:lpstr>Catchment Hydrology of Permafrost Basins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 (and old...) questions</vt:lpstr>
      <vt:lpstr>Process Hits and Misses</vt:lpstr>
      <vt:lpstr>Techniques</vt:lpstr>
      <vt:lpstr>PowerPoint Presentation</vt:lpstr>
      <vt:lpstr>PowerPoint Presentation</vt:lpstr>
      <vt:lpstr>How can we get a handle on channel processes?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table – discharge patterns</vt:lpstr>
      <vt:lpstr>Thermal energy controls on active layer development</vt:lpstr>
      <vt:lpstr>PowerPoint Presentation</vt:lpstr>
      <vt:lpstr>PowerPoint Presentation</vt:lpstr>
      <vt:lpstr>PowerPoint Presentation</vt:lpstr>
      <vt:lpstr>How has IP3 influenced catchment hydrological thinking?</vt:lpstr>
      <vt:lpstr>Parameterization!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But…. We could never measure all of what we were modelling…… so we needed to build something….</vt:lpstr>
      <vt:lpstr>Multi-Function Heat-Pulse Probes (MFHPP)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McMaster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Carey</dc:creator>
  <cp:lastModifiedBy>Sean Carey</cp:lastModifiedBy>
  <cp:revision>25</cp:revision>
  <dcterms:created xsi:type="dcterms:W3CDTF">2011-09-08T19:32:56Z</dcterms:created>
  <dcterms:modified xsi:type="dcterms:W3CDTF">2011-09-09T15:52:00Z</dcterms:modified>
</cp:coreProperties>
</file>