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41"/>
  </p:notesMasterIdLst>
  <p:handoutMasterIdLst>
    <p:handoutMasterId r:id="rId42"/>
  </p:handoutMasterIdLst>
  <p:sldIdLst>
    <p:sldId id="260" r:id="rId2"/>
    <p:sldId id="508" r:id="rId3"/>
    <p:sldId id="510" r:id="rId4"/>
    <p:sldId id="511" r:id="rId5"/>
    <p:sldId id="512" r:id="rId6"/>
    <p:sldId id="523" r:id="rId7"/>
    <p:sldId id="524" r:id="rId8"/>
    <p:sldId id="525" r:id="rId9"/>
    <p:sldId id="516" r:id="rId10"/>
    <p:sldId id="533" r:id="rId11"/>
    <p:sldId id="555" r:id="rId12"/>
    <p:sldId id="567" r:id="rId13"/>
    <p:sldId id="556" r:id="rId14"/>
    <p:sldId id="558" r:id="rId15"/>
    <p:sldId id="570" r:id="rId16"/>
    <p:sldId id="535" r:id="rId17"/>
    <p:sldId id="571" r:id="rId18"/>
    <p:sldId id="572" r:id="rId19"/>
    <p:sldId id="573" r:id="rId20"/>
    <p:sldId id="559" r:id="rId21"/>
    <p:sldId id="566" r:id="rId22"/>
    <p:sldId id="560" r:id="rId23"/>
    <p:sldId id="561" r:id="rId24"/>
    <p:sldId id="562" r:id="rId25"/>
    <p:sldId id="563" r:id="rId26"/>
    <p:sldId id="564" r:id="rId27"/>
    <p:sldId id="565" r:id="rId28"/>
    <p:sldId id="517" r:id="rId29"/>
    <p:sldId id="538" r:id="rId30"/>
    <p:sldId id="537" r:id="rId31"/>
    <p:sldId id="545" r:id="rId32"/>
    <p:sldId id="550" r:id="rId33"/>
    <p:sldId id="551" r:id="rId34"/>
    <p:sldId id="552" r:id="rId35"/>
    <p:sldId id="553" r:id="rId36"/>
    <p:sldId id="568" r:id="rId37"/>
    <p:sldId id="554" r:id="rId38"/>
    <p:sldId id="439" r:id="rId39"/>
    <p:sldId id="469" r:id="rId40"/>
  </p:sldIdLst>
  <p:sldSz cx="9144000" cy="6858000" type="screen4x3"/>
  <p:notesSz cx="6858000" cy="9144000"/>
  <p:embeddedFontLst>
    <p:embeddedFont>
      <p:font typeface="Arial Unicode MS" pitchFamily="34" charset="-128"/>
      <p:regular r:id="rId43"/>
    </p:embeddedFont>
    <p:embeddedFont>
      <p:font typeface="Lucida Bright" pitchFamily="18" charset="0"/>
      <p:regular r:id="rId44"/>
      <p:bold r:id="rId45"/>
      <p:italic r:id="rId46"/>
      <p:boldItalic r:id="rId47"/>
    </p:embeddedFont>
  </p:embeddedFontLst>
  <p:defaultTextStyle>
    <a:defPPr>
      <a:defRPr lang="zh-TW"/>
    </a:defPPr>
    <a:lvl1pPr algn="l" rtl="0" fontAlgn="base">
      <a:spcBef>
        <a:spcPct val="0"/>
      </a:spcBef>
      <a:spcAft>
        <a:spcPct val="0"/>
      </a:spcAft>
      <a:defRPr kumimoji="1" b="1" kern="1200">
        <a:solidFill>
          <a:schemeClr val="bg1"/>
        </a:solidFill>
        <a:latin typeface="Arial" pitchFamily="34" charset="0"/>
        <a:ea typeface="Arial Unicode MS" pitchFamily="34" charset="-128"/>
        <a:cs typeface="Arial Unicode MS" pitchFamily="34" charset="-128"/>
      </a:defRPr>
    </a:lvl1pPr>
    <a:lvl2pPr marL="457200" algn="l" rtl="0" fontAlgn="base">
      <a:spcBef>
        <a:spcPct val="0"/>
      </a:spcBef>
      <a:spcAft>
        <a:spcPct val="0"/>
      </a:spcAft>
      <a:defRPr kumimoji="1" b="1" kern="1200">
        <a:solidFill>
          <a:schemeClr val="bg1"/>
        </a:solidFill>
        <a:latin typeface="Arial" pitchFamily="34" charset="0"/>
        <a:ea typeface="Arial Unicode MS" pitchFamily="34" charset="-128"/>
        <a:cs typeface="Arial Unicode MS" pitchFamily="34" charset="-128"/>
      </a:defRPr>
    </a:lvl2pPr>
    <a:lvl3pPr marL="914400" algn="l" rtl="0" fontAlgn="base">
      <a:spcBef>
        <a:spcPct val="0"/>
      </a:spcBef>
      <a:spcAft>
        <a:spcPct val="0"/>
      </a:spcAft>
      <a:defRPr kumimoji="1" b="1" kern="1200">
        <a:solidFill>
          <a:schemeClr val="bg1"/>
        </a:solidFill>
        <a:latin typeface="Arial" pitchFamily="34" charset="0"/>
        <a:ea typeface="Arial Unicode MS" pitchFamily="34" charset="-128"/>
        <a:cs typeface="Arial Unicode MS" pitchFamily="34" charset="-128"/>
      </a:defRPr>
    </a:lvl3pPr>
    <a:lvl4pPr marL="1371600" algn="l" rtl="0" fontAlgn="base">
      <a:spcBef>
        <a:spcPct val="0"/>
      </a:spcBef>
      <a:spcAft>
        <a:spcPct val="0"/>
      </a:spcAft>
      <a:defRPr kumimoji="1" b="1" kern="1200">
        <a:solidFill>
          <a:schemeClr val="bg1"/>
        </a:solidFill>
        <a:latin typeface="Arial" pitchFamily="34" charset="0"/>
        <a:ea typeface="Arial Unicode MS" pitchFamily="34" charset="-128"/>
        <a:cs typeface="Arial Unicode MS" pitchFamily="34" charset="-128"/>
      </a:defRPr>
    </a:lvl4pPr>
    <a:lvl5pPr marL="1828800" algn="l" rtl="0" fontAlgn="base">
      <a:spcBef>
        <a:spcPct val="0"/>
      </a:spcBef>
      <a:spcAft>
        <a:spcPct val="0"/>
      </a:spcAft>
      <a:defRPr kumimoji="1" b="1" kern="1200">
        <a:solidFill>
          <a:schemeClr val="bg1"/>
        </a:solidFill>
        <a:latin typeface="Arial" pitchFamily="34" charset="0"/>
        <a:ea typeface="Arial Unicode MS" pitchFamily="34" charset="-128"/>
        <a:cs typeface="Arial Unicode MS" pitchFamily="34" charset="-128"/>
      </a:defRPr>
    </a:lvl5pPr>
    <a:lvl6pPr marL="2286000" algn="l" defTabSz="914400" rtl="0" eaLnBrk="1" latinLnBrk="0" hangingPunct="1">
      <a:defRPr kumimoji="1" b="1" kern="1200">
        <a:solidFill>
          <a:schemeClr val="bg1"/>
        </a:solidFill>
        <a:latin typeface="Arial" pitchFamily="34" charset="0"/>
        <a:ea typeface="Arial Unicode MS" pitchFamily="34" charset="-128"/>
        <a:cs typeface="Arial Unicode MS" pitchFamily="34" charset="-128"/>
      </a:defRPr>
    </a:lvl6pPr>
    <a:lvl7pPr marL="2743200" algn="l" defTabSz="914400" rtl="0" eaLnBrk="1" latinLnBrk="0" hangingPunct="1">
      <a:defRPr kumimoji="1" b="1" kern="1200">
        <a:solidFill>
          <a:schemeClr val="bg1"/>
        </a:solidFill>
        <a:latin typeface="Arial" pitchFamily="34" charset="0"/>
        <a:ea typeface="Arial Unicode MS" pitchFamily="34" charset="-128"/>
        <a:cs typeface="Arial Unicode MS" pitchFamily="34" charset="-128"/>
      </a:defRPr>
    </a:lvl7pPr>
    <a:lvl8pPr marL="3200400" algn="l" defTabSz="914400" rtl="0" eaLnBrk="1" latinLnBrk="0" hangingPunct="1">
      <a:defRPr kumimoji="1" b="1" kern="1200">
        <a:solidFill>
          <a:schemeClr val="bg1"/>
        </a:solidFill>
        <a:latin typeface="Arial" pitchFamily="34" charset="0"/>
        <a:ea typeface="Arial Unicode MS" pitchFamily="34" charset="-128"/>
        <a:cs typeface="Arial Unicode MS" pitchFamily="34" charset="-128"/>
      </a:defRPr>
    </a:lvl8pPr>
    <a:lvl9pPr marL="3657600" algn="l" defTabSz="914400" rtl="0" eaLnBrk="1" latinLnBrk="0" hangingPunct="1">
      <a:defRPr kumimoji="1" b="1" kern="1200">
        <a:solidFill>
          <a:schemeClr val="bg1"/>
        </a:solidFill>
        <a:latin typeface="Arial" pitchFamily="34" charset="0"/>
        <a:ea typeface="Arial Unicode MS" pitchFamily="34" charset="-128"/>
        <a:cs typeface="Arial Unicode MS" pitchFamily="3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EABD00"/>
    <a:srgbClr val="CC3300"/>
    <a:srgbClr val="3A601B"/>
    <a:srgbClr val="3366CC"/>
    <a:srgbClr val="003399"/>
    <a:srgbClr val="0066CC"/>
    <a:srgbClr val="0066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26" autoAdjust="0"/>
    <p:restoredTop sz="82487" autoAdjust="0"/>
  </p:normalViewPr>
  <p:slideViewPr>
    <p:cSldViewPr snapToGrid="0">
      <p:cViewPr varScale="1">
        <p:scale>
          <a:sx n="106" d="100"/>
          <a:sy n="106" d="100"/>
        </p:scale>
        <p:origin x="-1188" y="-96"/>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endParaRPr lang="en-US"/>
          </a:p>
        </p:txBody>
      </p:sp>
      <p:sp>
        <p:nvSpPr>
          <p:cNvPr id="81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81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endParaRPr lang="en-US"/>
          </a:p>
        </p:txBody>
      </p:sp>
      <p:sp>
        <p:nvSpPr>
          <p:cNvPr id="81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2A45E6A1-F040-4646-9B9F-C6177C963EEC}"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endParaRPr lang="en-US"/>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11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endParaRPr lang="en-US"/>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3151ACCA-A77F-410D-ADF3-3AF08B7F0243}"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itchFamily="34" charset="0"/>
        <a:ea typeface="Arial Unicode MS" pitchFamily="34" charset="-128"/>
        <a:cs typeface="Arial Unicode MS" pitchFamily="34" charset="-128"/>
      </a:defRPr>
    </a:lvl1pPr>
    <a:lvl2pPr marL="457200" algn="l" rtl="0" fontAlgn="base">
      <a:spcBef>
        <a:spcPct val="30000"/>
      </a:spcBef>
      <a:spcAft>
        <a:spcPct val="0"/>
      </a:spcAft>
      <a:defRPr kumimoji="1" sz="1200" kern="1200">
        <a:solidFill>
          <a:schemeClr val="tx1"/>
        </a:solidFill>
        <a:latin typeface="Arial" pitchFamily="34" charset="0"/>
        <a:ea typeface="Arial Unicode MS" pitchFamily="34" charset="-128"/>
        <a:cs typeface="Arial Unicode MS" pitchFamily="34" charset="-128"/>
      </a:defRPr>
    </a:lvl2pPr>
    <a:lvl3pPr marL="914400" algn="l" rtl="0" fontAlgn="base">
      <a:spcBef>
        <a:spcPct val="30000"/>
      </a:spcBef>
      <a:spcAft>
        <a:spcPct val="0"/>
      </a:spcAft>
      <a:defRPr kumimoji="1" sz="1200" kern="1200">
        <a:solidFill>
          <a:schemeClr val="tx1"/>
        </a:solidFill>
        <a:latin typeface="Arial" pitchFamily="34" charset="0"/>
        <a:ea typeface="Arial Unicode MS" pitchFamily="34" charset="-128"/>
        <a:cs typeface="Arial Unicode MS" pitchFamily="34" charset="-128"/>
      </a:defRPr>
    </a:lvl3pPr>
    <a:lvl4pPr marL="1371600" algn="l" rtl="0" fontAlgn="base">
      <a:spcBef>
        <a:spcPct val="30000"/>
      </a:spcBef>
      <a:spcAft>
        <a:spcPct val="0"/>
      </a:spcAft>
      <a:defRPr kumimoji="1" sz="1200" kern="1200">
        <a:solidFill>
          <a:schemeClr val="tx1"/>
        </a:solidFill>
        <a:latin typeface="Arial" pitchFamily="34" charset="0"/>
        <a:ea typeface="Arial Unicode MS" pitchFamily="34" charset="-128"/>
        <a:cs typeface="Arial Unicode MS" pitchFamily="34" charset="-128"/>
      </a:defRPr>
    </a:lvl4pPr>
    <a:lvl5pPr marL="1828800" algn="l" rtl="0" fontAlgn="base">
      <a:spcBef>
        <a:spcPct val="30000"/>
      </a:spcBef>
      <a:spcAft>
        <a:spcPct val="0"/>
      </a:spcAft>
      <a:defRPr kumimoji="1" sz="1200" kern="1200">
        <a:solidFill>
          <a:schemeClr val="tx1"/>
        </a:solidFill>
        <a:latin typeface="Arial" pitchFamily="34" charset="0"/>
        <a:ea typeface="Arial Unicode MS" pitchFamily="34" charset="-128"/>
        <a:cs typeface="Arial Unicode MS"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Good morning and thanks</a:t>
            </a:r>
          </a:p>
          <a:p>
            <a:pPr>
              <a:buFontTx/>
              <a:buChar char="-"/>
            </a:pPr>
            <a:r>
              <a:rPr lang="en-US" dirty="0" smtClean="0"/>
              <a:t>I struggled</a:t>
            </a:r>
            <a:r>
              <a:rPr lang="en-US" baseline="0" dirty="0" smtClean="0"/>
              <a:t> for a while on how best to summarize 4+ yrs of work done under IP3, IPY and our ongoing </a:t>
            </a:r>
            <a:r>
              <a:rPr lang="en-US" baseline="0" dirty="0" err="1" smtClean="0"/>
              <a:t>Env</a:t>
            </a:r>
            <a:r>
              <a:rPr lang="en-US" baseline="0" dirty="0" smtClean="0"/>
              <a:t> Canada research on cold regions </a:t>
            </a:r>
            <a:r>
              <a:rPr lang="en-US" baseline="0" dirty="0" err="1" smtClean="0"/>
              <a:t>hydroloy</a:t>
            </a:r>
            <a:r>
              <a:rPr lang="en-US" baseline="0" dirty="0" smtClean="0"/>
              <a:t> in the Canadian Arctic in only 15 min and for an audience where some of you may not be familiar with some of this work, while others of you have heard it too many times already!</a:t>
            </a:r>
          </a:p>
          <a:p>
            <a:pPr>
              <a:buFontTx/>
              <a:buChar char="-"/>
            </a:pPr>
            <a:r>
              <a:rPr lang="en-US" baseline="0" dirty="0" smtClean="0"/>
              <a:t> eventually decided I would give a brief overview of our study sites and an overview of some of our process studies for those of you who have not been to previous IP3 meetings,  and to give a bit more detail on some recent Process/</a:t>
            </a:r>
            <a:r>
              <a:rPr lang="en-US" baseline="0" dirty="0" err="1" smtClean="0"/>
              <a:t>Paramaterization</a:t>
            </a:r>
            <a:r>
              <a:rPr lang="en-US" baseline="0" dirty="0" smtClean="0"/>
              <a:t> work with Stefano and Bill focused on considering the important processes controlling frost table spatial variability, and the Prediction work that Stefan Pohl has done with MESH</a:t>
            </a:r>
            <a:endParaRPr lang="en-US" dirty="0"/>
          </a:p>
        </p:txBody>
      </p:sp>
      <p:sp>
        <p:nvSpPr>
          <p:cNvPr id="4" name="Slide Number Placeholder 3"/>
          <p:cNvSpPr>
            <a:spLocks noGrp="1"/>
          </p:cNvSpPr>
          <p:nvPr>
            <p:ph type="sldNum" sz="quarter" idx="10"/>
          </p:nvPr>
        </p:nvSpPr>
        <p:spPr/>
        <p:txBody>
          <a:bodyPr/>
          <a:lstStyle/>
          <a:p>
            <a:fld id="{3151ACCA-A77F-410D-ADF3-3AF08B7F024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Relative importance of factors is considered by</a:t>
            </a:r>
            <a:r>
              <a:rPr lang="en-US" baseline="0" dirty="0" smtClean="0"/>
              <a:t> switching off each factor individually, and comparing the maps.</a:t>
            </a:r>
          </a:p>
          <a:p>
            <a:pPr>
              <a:buFontTx/>
              <a:buChar char="-"/>
            </a:pPr>
            <a:r>
              <a:rPr lang="en-US" baseline="0" dirty="0" smtClean="0"/>
              <a:t>No lateral flow (hydraulic conductivity = 0) – end of summer thaw is dominated by surface fluxes. </a:t>
            </a:r>
          </a:p>
          <a:p>
            <a:pPr>
              <a:buFontTx/>
              <a:buChar char="-"/>
            </a:pPr>
            <a:r>
              <a:rPr lang="en-US" baseline="0" dirty="0" smtClean="0"/>
              <a:t> no subsurface flow in partially frozen soil – very similar to all processes. Therefore this process of little importance.</a:t>
            </a:r>
          </a:p>
          <a:p>
            <a:pPr>
              <a:buFontTx/>
              <a:buChar char="-"/>
            </a:pPr>
            <a:r>
              <a:rPr lang="en-US" baseline="0" dirty="0" smtClean="0"/>
              <a:t> uniform surface heat flux - </a:t>
            </a:r>
            <a:endParaRPr lang="en-US" dirty="0"/>
          </a:p>
        </p:txBody>
      </p:sp>
      <p:sp>
        <p:nvSpPr>
          <p:cNvPr id="4" name="Slide Number Placeholder 3"/>
          <p:cNvSpPr>
            <a:spLocks noGrp="1"/>
          </p:cNvSpPr>
          <p:nvPr>
            <p:ph type="sldNum" sz="quarter" idx="10"/>
          </p:nvPr>
        </p:nvSpPr>
        <p:spPr/>
        <p:txBody>
          <a:bodyPr/>
          <a:lstStyle/>
          <a:p>
            <a:fld id="{3151ACCA-A77F-410D-ADF3-3AF08B7F0243}" type="slidenum">
              <a:rPr lang="en-US" smtClean="0"/>
              <a:pPr/>
              <a:t>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42AAD21E-DD17-450B-A17C-B6AB53CA4E2B}"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Eventually</a:t>
            </a:r>
            <a:r>
              <a:rPr lang="en-US" baseline="0" dirty="0" smtClean="0"/>
              <a:t> decided to </a:t>
            </a:r>
            <a:endParaRPr lang="en-US" dirty="0"/>
          </a:p>
        </p:txBody>
      </p:sp>
      <p:sp>
        <p:nvSpPr>
          <p:cNvPr id="4" name="Slide Number Placeholder 3"/>
          <p:cNvSpPr>
            <a:spLocks noGrp="1"/>
          </p:cNvSpPr>
          <p:nvPr>
            <p:ph type="sldNum" sz="quarter" idx="10"/>
          </p:nvPr>
        </p:nvSpPr>
        <p:spPr/>
        <p:txBody>
          <a:bodyPr/>
          <a:lstStyle/>
          <a:p>
            <a:fld id="{3151ACCA-A77F-410D-ADF3-3AF08B7F024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E5EA5-7B7B-460F-8CA1-111CFF1C50D2}" type="slidenum">
              <a:rPr lang="en-US"/>
              <a:pPr/>
              <a:t>3</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r>
              <a:rPr lang="en-US"/>
              <a:t>5 communities – food, recreation, tourism, employment</a:t>
            </a:r>
          </a:p>
          <a:p>
            <a:r>
              <a:rPr lang="en-US"/>
              <a:t>- two major rivers entering the delta -  Mackenzie R. Peel Rivers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DFB9BC-3DED-4A07-A9A9-1400539F3183}" type="slidenum">
              <a:rPr lang="en-US"/>
              <a:pPr/>
              <a:t>4</a:t>
            </a:fld>
            <a:endParaRPr lang="en-US"/>
          </a:p>
        </p:txBody>
      </p:sp>
      <p:sp>
        <p:nvSpPr>
          <p:cNvPr id="336898" name="Rectangle 2"/>
          <p:cNvSpPr>
            <a:spLocks noGrp="1" noRot="1" noChangeAspect="1" noChangeArrowheads="1" noTextEdit="1"/>
          </p:cNvSpPr>
          <p:nvPr>
            <p:ph type="sldImg"/>
          </p:nvPr>
        </p:nvSpPr>
        <p:spPr>
          <a:xfrm>
            <a:off x="1157288" y="681038"/>
            <a:ext cx="4545012" cy="3408362"/>
          </a:xfrm>
          <a:ln/>
        </p:spPr>
      </p:sp>
      <p:sp>
        <p:nvSpPr>
          <p:cNvPr id="336899" name="Rectangle 3"/>
          <p:cNvSpPr>
            <a:spLocks noGrp="1" noChangeArrowheads="1"/>
          </p:cNvSpPr>
          <p:nvPr>
            <p:ph type="body" idx="1"/>
          </p:nvPr>
        </p:nvSpPr>
        <p:spPr>
          <a:xfrm>
            <a:off x="914400" y="4316413"/>
            <a:ext cx="5029200" cy="4167187"/>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6FC002-8473-40DA-9353-15F4A149DC3F}" type="slidenum">
              <a:rPr lang="en-US"/>
              <a:pPr/>
              <a:t>7</a:t>
            </a:fld>
            <a:endParaRPr lang="en-US"/>
          </a:p>
        </p:txBody>
      </p:sp>
      <p:sp>
        <p:nvSpPr>
          <p:cNvPr id="424962" name="Rectangle 2"/>
          <p:cNvSpPr>
            <a:spLocks noGrp="1" noRot="1" noChangeAspect="1" noChangeArrowheads="1" noTextEdit="1"/>
          </p:cNvSpPr>
          <p:nvPr>
            <p:ph type="sldImg"/>
          </p:nvPr>
        </p:nvSpPr>
        <p:spPr>
          <a:xfrm>
            <a:off x="1158875" y="681038"/>
            <a:ext cx="4543425" cy="3408362"/>
          </a:xfrm>
          <a:ln/>
        </p:spPr>
      </p:sp>
      <p:sp>
        <p:nvSpPr>
          <p:cNvPr id="424963" name="Rectangle 3"/>
          <p:cNvSpPr>
            <a:spLocks noGrp="1" noChangeArrowheads="1"/>
          </p:cNvSpPr>
          <p:nvPr>
            <p:ph type="body" idx="1"/>
          </p:nvPr>
        </p:nvSpPr>
        <p:spPr>
          <a:xfrm>
            <a:off x="914400" y="4316413"/>
            <a:ext cx="5029200" cy="4167187"/>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large problems</a:t>
            </a:r>
            <a:r>
              <a:rPr lang="en-US" baseline="0" dirty="0" smtClean="0"/>
              <a:t> always is we can measure fluxes at a point, and test, validate, improve models for these data, but how do we upscale to larger domains?</a:t>
            </a:r>
            <a:endParaRPr lang="en-US" dirty="0"/>
          </a:p>
        </p:txBody>
      </p:sp>
      <p:sp>
        <p:nvSpPr>
          <p:cNvPr id="4" name="Slide Number Placeholder 3"/>
          <p:cNvSpPr>
            <a:spLocks noGrp="1"/>
          </p:cNvSpPr>
          <p:nvPr>
            <p:ph type="sldNum" sz="quarter" idx="10"/>
          </p:nvPr>
        </p:nvSpPr>
        <p:spPr/>
        <p:txBody>
          <a:bodyPr/>
          <a:lstStyle/>
          <a:p>
            <a:fld id="{3151ACCA-A77F-410D-ADF3-3AF08B7F0243}"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Water table</a:t>
            </a:r>
            <a:r>
              <a:rPr lang="en-US" baseline="0" dirty="0" smtClean="0"/>
              <a:t> is always within the mineral soil</a:t>
            </a:r>
          </a:p>
          <a:p>
            <a:pPr>
              <a:buFontTx/>
              <a:buChar char="-"/>
            </a:pPr>
            <a:r>
              <a:rPr lang="en-US" dirty="0" smtClean="0"/>
              <a:t>Greater water table depths</a:t>
            </a:r>
            <a:r>
              <a:rPr lang="en-US" baseline="0" dirty="0" smtClean="0"/>
              <a:t> in areas with higher slope and diverging curvature</a:t>
            </a:r>
          </a:p>
          <a:p>
            <a:pPr>
              <a:buFontTx/>
              <a:buChar char="-"/>
            </a:pPr>
            <a:r>
              <a:rPr lang="en-US" baseline="0" dirty="0" smtClean="0"/>
              <a:t> water table high, or close to the surface, where topography is flat or in areas with flow convergence (especially near stream area)</a:t>
            </a:r>
          </a:p>
          <a:p>
            <a:pPr>
              <a:buFontTx/>
              <a:buChar char="-"/>
            </a:pPr>
            <a:r>
              <a:rPr lang="en-US" baseline="0" dirty="0" smtClean="0"/>
              <a:t> end of summer thaw depth mirrors the water table depth, with deeper thaw depth where water table is closest to the surface</a:t>
            </a:r>
          </a:p>
          <a:p>
            <a:pPr>
              <a:buFontTx/>
              <a:buChar char="-"/>
            </a:pPr>
            <a:r>
              <a:rPr lang="en-US" baseline="0" dirty="0" smtClean="0"/>
              <a:t> high soil moisture: 1) increases thermal conductivity and increases thaw depth, but 2) increases thermal capacity and hence decreases thaw</a:t>
            </a:r>
          </a:p>
          <a:p>
            <a:pPr>
              <a:buFontTx/>
              <a:buChar char="-"/>
            </a:pPr>
            <a:r>
              <a:rPr lang="en-US" baseline="0" dirty="0" smtClean="0"/>
              <a:t> subsurface flow </a:t>
            </a:r>
            <a:r>
              <a:rPr lang="en-US" baseline="0" dirty="0" err="1" smtClean="0"/>
              <a:t>advects</a:t>
            </a:r>
            <a:r>
              <a:rPr lang="en-US" baseline="0" dirty="0" smtClean="0"/>
              <a:t> heat to </a:t>
            </a:r>
            <a:r>
              <a:rPr lang="en-US" baseline="0" dirty="0" err="1" smtClean="0"/>
              <a:t>downslope</a:t>
            </a:r>
            <a:r>
              <a:rPr lang="en-US" baseline="0" dirty="0" smtClean="0"/>
              <a:t> areas, and may provide some energy contribution. </a:t>
            </a:r>
            <a:r>
              <a:rPr lang="en-US" baseline="0" dirty="0" err="1" smtClean="0"/>
              <a:t>GEOtop</a:t>
            </a:r>
            <a:r>
              <a:rPr lang="en-US" baseline="0" dirty="0" smtClean="0"/>
              <a:t> does not include advection of sensible heat</a:t>
            </a:r>
            <a:endParaRPr lang="en-US" dirty="0"/>
          </a:p>
        </p:txBody>
      </p:sp>
      <p:sp>
        <p:nvSpPr>
          <p:cNvPr id="4" name="Slide Number Placeholder 3"/>
          <p:cNvSpPr>
            <a:spLocks noGrp="1"/>
          </p:cNvSpPr>
          <p:nvPr>
            <p:ph type="sldNum" sz="quarter" idx="10"/>
          </p:nvPr>
        </p:nvSpPr>
        <p:spPr/>
        <p:txBody>
          <a:bodyPr/>
          <a:lstStyle/>
          <a:p>
            <a:fld id="{3151ACCA-A77F-410D-ADF3-3AF08B7F0243}" type="slidenum">
              <a:rPr lang="en-US" smtClean="0"/>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smtClean="0">
                <a:solidFill>
                  <a:schemeClr val="tx1"/>
                </a:solidFill>
                <a:latin typeface="Arial" pitchFamily="34" charset="0"/>
                <a:ea typeface="Arial Unicode MS" pitchFamily="34" charset="-128"/>
                <a:cs typeface="Arial Unicode MS" pitchFamily="34" charset="-128"/>
              </a:rPr>
              <a:t>Therefore, the </a:t>
            </a:r>
            <a:r>
              <a:rPr kumimoji="1" lang="en-US" sz="1200" kern="1200" baseline="0" dirty="0" err="1" smtClean="0">
                <a:solidFill>
                  <a:schemeClr val="tx1"/>
                </a:solidFill>
                <a:latin typeface="Arial" pitchFamily="34" charset="0"/>
                <a:ea typeface="Arial Unicode MS" pitchFamily="34" charset="-128"/>
                <a:cs typeface="Arial Unicode MS" pitchFamily="34" charset="-128"/>
              </a:rPr>
              <a:t>modelled</a:t>
            </a:r>
            <a:r>
              <a:rPr kumimoji="1" lang="en-US" sz="1200" kern="1200" baseline="0" dirty="0" smtClean="0">
                <a:solidFill>
                  <a:schemeClr val="tx1"/>
                </a:solidFill>
                <a:latin typeface="Arial" pitchFamily="34" charset="0"/>
                <a:ea typeface="Arial Unicode MS" pitchFamily="34" charset="-128"/>
                <a:cs typeface="Arial Unicode MS" pitchFamily="34" charset="-128"/>
              </a:rPr>
              <a:t> surface temperature reflects both the spatial patterns of soil moisture, and those related to the spatial distribution of solar radiation.</a:t>
            </a:r>
            <a:endParaRPr lang="en-US" dirty="0"/>
          </a:p>
        </p:txBody>
      </p:sp>
      <p:sp>
        <p:nvSpPr>
          <p:cNvPr id="4" name="Slide Number Placeholder 3"/>
          <p:cNvSpPr>
            <a:spLocks noGrp="1"/>
          </p:cNvSpPr>
          <p:nvPr>
            <p:ph type="sldNum" sz="quarter" idx="10"/>
          </p:nvPr>
        </p:nvSpPr>
        <p:spPr/>
        <p:txBody>
          <a:bodyPr/>
          <a:lstStyle/>
          <a:p>
            <a:fld id="{3151ACCA-A77F-410D-ADF3-3AF08B7F0243}" type="slidenum">
              <a:rPr lang="en-US" smtClean="0"/>
              <a:pPr/>
              <a:t>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smtClean="0">
                <a:solidFill>
                  <a:schemeClr val="tx1"/>
                </a:solidFill>
                <a:latin typeface="Arial" pitchFamily="34" charset="0"/>
                <a:ea typeface="Arial Unicode MS" pitchFamily="34" charset="-128"/>
                <a:cs typeface="Arial Unicode MS" pitchFamily="34" charset="-128"/>
              </a:rPr>
              <a:t>If we add up the turbulent fluxes of sensible and latent heat (Fig. 7c), the sum, which we refer to as net turbulent heat flux, shows a significant negative correlation</a:t>
            </a:r>
          </a:p>
          <a:p>
            <a:r>
              <a:rPr kumimoji="1" lang="en-US" sz="1200" kern="1200" baseline="0" dirty="0" smtClean="0">
                <a:solidFill>
                  <a:schemeClr val="tx1"/>
                </a:solidFill>
                <a:latin typeface="Arial" pitchFamily="34" charset="0"/>
                <a:ea typeface="Arial Unicode MS" pitchFamily="34" charset="-128"/>
                <a:cs typeface="Arial Unicode MS" pitchFamily="34" charset="-128"/>
              </a:rPr>
              <a:t>with solar radiation,</a:t>
            </a:r>
            <a:endParaRPr lang="en-US" dirty="0"/>
          </a:p>
        </p:txBody>
      </p:sp>
      <p:sp>
        <p:nvSpPr>
          <p:cNvPr id="4" name="Slide Number Placeholder 3"/>
          <p:cNvSpPr>
            <a:spLocks noGrp="1"/>
          </p:cNvSpPr>
          <p:nvPr>
            <p:ph type="sldNum" sz="quarter" idx="10"/>
          </p:nvPr>
        </p:nvSpPr>
        <p:spPr/>
        <p:txBody>
          <a:bodyPr/>
          <a:lstStyle/>
          <a:p>
            <a:fld id="{3151ACCA-A77F-410D-ADF3-3AF08B7F0243}"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pic>
        <p:nvPicPr>
          <p:cNvPr id="26637" name="Picture 13" descr="fip_can_e"/>
          <p:cNvPicPr>
            <a:picLocks noChangeAspect="1" noChangeArrowheads="1"/>
          </p:cNvPicPr>
          <p:nvPr userDrawn="1"/>
        </p:nvPicPr>
        <p:blipFill>
          <a:blip r:embed="rId2" cstate="print"/>
          <a:srcRect/>
          <a:stretch>
            <a:fillRect/>
          </a:stretch>
        </p:blipFill>
        <p:spPr bwMode="auto">
          <a:xfrm>
            <a:off x="0" y="0"/>
            <a:ext cx="9144000" cy="795338"/>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685800" y="609600"/>
            <a:ext cx="7772400" cy="1143000"/>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685800" y="19812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85800" y="41148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48200" y="41148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ußzeilenplatzhalt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Foliennummernplatzhalter 8"/>
          <p:cNvSpPr>
            <a:spLocks noGrp="1"/>
          </p:cNvSpPr>
          <p:nvPr>
            <p:ph type="sldNum" sz="quarter" idx="12"/>
          </p:nvPr>
        </p:nvSpPr>
        <p:spPr>
          <a:xfrm>
            <a:off x="6553200" y="6248400"/>
            <a:ext cx="1905000" cy="457200"/>
          </a:xfrm>
          <a:prstGeom prst="rect">
            <a:avLst/>
          </a:prstGeom>
        </p:spPr>
        <p:txBody>
          <a:bodyPr/>
          <a:lstStyle>
            <a:lvl1pPr>
              <a:defRPr/>
            </a:lvl1pPr>
          </a:lstStyle>
          <a:p>
            <a:fld id="{F7628BE1-B48E-4242-AF02-4A64AF3C78B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85800" y="1981200"/>
            <a:ext cx="7772400" cy="4114800"/>
          </a:xfrm>
        </p:spPr>
        <p:txBody>
          <a:bodyPr/>
          <a:lstStyle/>
          <a:p>
            <a:endParaRPr lang="de-DE"/>
          </a:p>
        </p:txBody>
      </p:sp>
      <p:sp>
        <p:nvSpPr>
          <p:cNvPr id="4" name="Datumsplatzhalt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ußzeilenplatzhalt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Foliennummernplatzhalter 5"/>
          <p:cNvSpPr>
            <a:spLocks noGrp="1"/>
          </p:cNvSpPr>
          <p:nvPr>
            <p:ph type="sldNum" sz="quarter" idx="12"/>
          </p:nvPr>
        </p:nvSpPr>
        <p:spPr>
          <a:xfrm>
            <a:off x="6553200" y="6248400"/>
            <a:ext cx="1905000" cy="457200"/>
          </a:xfrm>
          <a:prstGeom prst="rect">
            <a:avLst/>
          </a:prstGeom>
        </p:spPr>
        <p:txBody>
          <a:bodyPr/>
          <a:lstStyle>
            <a:lvl1pPr>
              <a:defRPr/>
            </a:lvl1pPr>
          </a:lstStyle>
          <a:p>
            <a:fld id="{898E747E-C2D6-42AA-88F7-91C31924414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52" name="Rectangle 2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CA" smtClean="0"/>
              <a:t>Click to edit Master title style</a:t>
            </a:r>
          </a:p>
        </p:txBody>
      </p:sp>
      <p:sp>
        <p:nvSpPr>
          <p:cNvPr id="1053" name="Rectangle 2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1054" name="Line 30"/>
          <p:cNvSpPr>
            <a:spLocks noChangeShapeType="1"/>
          </p:cNvSpPr>
          <p:nvPr userDrawn="1"/>
        </p:nvSpPr>
        <p:spPr bwMode="auto">
          <a:xfrm>
            <a:off x="827088" y="1268413"/>
            <a:ext cx="8316912" cy="0"/>
          </a:xfrm>
          <a:prstGeom prst="line">
            <a:avLst/>
          </a:prstGeom>
          <a:noFill/>
          <a:ln w="28575">
            <a:solidFill>
              <a:srgbClr val="3A601B"/>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rtl="0" fontAlgn="base">
        <a:spcBef>
          <a:spcPct val="0"/>
        </a:spcBef>
        <a:spcAft>
          <a:spcPct val="0"/>
        </a:spcAft>
        <a:defRPr kumimoji="1" sz="3600" b="1">
          <a:solidFill>
            <a:srgbClr val="3A601B"/>
          </a:solidFill>
          <a:latin typeface="+mj-lt"/>
          <a:ea typeface="+mj-ea"/>
          <a:cs typeface="+mj-cs"/>
        </a:defRPr>
      </a:lvl1pPr>
      <a:lvl2pPr algn="l" rtl="0" fontAlgn="base">
        <a:spcBef>
          <a:spcPct val="0"/>
        </a:spcBef>
        <a:spcAft>
          <a:spcPct val="0"/>
        </a:spcAft>
        <a:defRPr kumimoji="1" sz="3600" b="1">
          <a:solidFill>
            <a:srgbClr val="3A601B"/>
          </a:solidFill>
          <a:latin typeface="Arial" pitchFamily="34" charset="0"/>
          <a:ea typeface="Arial Unicode MS" pitchFamily="34" charset="-128"/>
          <a:cs typeface="Arial Unicode MS" pitchFamily="34" charset="-128"/>
        </a:defRPr>
      </a:lvl2pPr>
      <a:lvl3pPr algn="l" rtl="0" fontAlgn="base">
        <a:spcBef>
          <a:spcPct val="0"/>
        </a:spcBef>
        <a:spcAft>
          <a:spcPct val="0"/>
        </a:spcAft>
        <a:defRPr kumimoji="1" sz="3600" b="1">
          <a:solidFill>
            <a:srgbClr val="3A601B"/>
          </a:solidFill>
          <a:latin typeface="Arial" pitchFamily="34" charset="0"/>
          <a:ea typeface="Arial Unicode MS" pitchFamily="34" charset="-128"/>
          <a:cs typeface="Arial Unicode MS" pitchFamily="34" charset="-128"/>
        </a:defRPr>
      </a:lvl3pPr>
      <a:lvl4pPr algn="l" rtl="0" fontAlgn="base">
        <a:spcBef>
          <a:spcPct val="0"/>
        </a:spcBef>
        <a:spcAft>
          <a:spcPct val="0"/>
        </a:spcAft>
        <a:defRPr kumimoji="1" sz="3600" b="1">
          <a:solidFill>
            <a:srgbClr val="3A601B"/>
          </a:solidFill>
          <a:latin typeface="Arial" pitchFamily="34" charset="0"/>
          <a:ea typeface="Arial Unicode MS" pitchFamily="34" charset="-128"/>
          <a:cs typeface="Arial Unicode MS" pitchFamily="34" charset="-128"/>
        </a:defRPr>
      </a:lvl4pPr>
      <a:lvl5pPr algn="l" rtl="0" fontAlgn="base">
        <a:spcBef>
          <a:spcPct val="0"/>
        </a:spcBef>
        <a:spcAft>
          <a:spcPct val="0"/>
        </a:spcAft>
        <a:defRPr kumimoji="1" sz="3600" b="1">
          <a:solidFill>
            <a:srgbClr val="3A601B"/>
          </a:solidFill>
          <a:latin typeface="Arial" pitchFamily="34" charset="0"/>
          <a:ea typeface="Arial Unicode MS" pitchFamily="34" charset="-128"/>
          <a:cs typeface="Arial Unicode MS" pitchFamily="34" charset="-128"/>
        </a:defRPr>
      </a:lvl5pPr>
      <a:lvl6pPr marL="457200" algn="l" rtl="0" fontAlgn="base">
        <a:spcBef>
          <a:spcPct val="0"/>
        </a:spcBef>
        <a:spcAft>
          <a:spcPct val="0"/>
        </a:spcAft>
        <a:defRPr kumimoji="1" sz="3600" b="1">
          <a:solidFill>
            <a:srgbClr val="3A601B"/>
          </a:solidFill>
          <a:latin typeface="Arial" pitchFamily="34" charset="0"/>
          <a:ea typeface="Arial Unicode MS" pitchFamily="34" charset="-128"/>
          <a:cs typeface="Arial Unicode MS" pitchFamily="34" charset="-128"/>
        </a:defRPr>
      </a:lvl6pPr>
      <a:lvl7pPr marL="914400" algn="l" rtl="0" fontAlgn="base">
        <a:spcBef>
          <a:spcPct val="0"/>
        </a:spcBef>
        <a:spcAft>
          <a:spcPct val="0"/>
        </a:spcAft>
        <a:defRPr kumimoji="1" sz="3600" b="1">
          <a:solidFill>
            <a:srgbClr val="3A601B"/>
          </a:solidFill>
          <a:latin typeface="Arial" pitchFamily="34" charset="0"/>
          <a:ea typeface="Arial Unicode MS" pitchFamily="34" charset="-128"/>
          <a:cs typeface="Arial Unicode MS" pitchFamily="34" charset="-128"/>
        </a:defRPr>
      </a:lvl7pPr>
      <a:lvl8pPr marL="1371600" algn="l" rtl="0" fontAlgn="base">
        <a:spcBef>
          <a:spcPct val="0"/>
        </a:spcBef>
        <a:spcAft>
          <a:spcPct val="0"/>
        </a:spcAft>
        <a:defRPr kumimoji="1" sz="3600" b="1">
          <a:solidFill>
            <a:srgbClr val="3A601B"/>
          </a:solidFill>
          <a:latin typeface="Arial" pitchFamily="34" charset="0"/>
          <a:ea typeface="Arial Unicode MS" pitchFamily="34" charset="-128"/>
          <a:cs typeface="Arial Unicode MS" pitchFamily="34" charset="-128"/>
        </a:defRPr>
      </a:lvl8pPr>
      <a:lvl9pPr marL="1828800" algn="l" rtl="0" fontAlgn="base">
        <a:spcBef>
          <a:spcPct val="0"/>
        </a:spcBef>
        <a:spcAft>
          <a:spcPct val="0"/>
        </a:spcAft>
        <a:defRPr kumimoji="1" sz="3600" b="1">
          <a:solidFill>
            <a:srgbClr val="3A601B"/>
          </a:solidFill>
          <a:latin typeface="Arial" pitchFamily="34" charset="0"/>
          <a:ea typeface="Arial Unicode MS" pitchFamily="34" charset="-128"/>
          <a:cs typeface="Arial Unicode MS" pitchFamily="34" charset="-128"/>
        </a:defRPr>
      </a:lvl9pPr>
    </p:titleStyle>
    <p:bodyStyle>
      <a:lvl1pPr marL="287338" indent="-287338" algn="l" rtl="0" fontAlgn="base">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fontAlgn="base">
        <a:spcBef>
          <a:spcPct val="20000"/>
        </a:spcBef>
        <a:spcAft>
          <a:spcPct val="0"/>
        </a:spcAft>
        <a:buClr>
          <a:srgbClr val="3A601B"/>
        </a:buClr>
        <a:buFont typeface="Arial" pitchFamily="34" charset="0"/>
        <a:buChar char="–"/>
        <a:defRPr kumimoji="1" sz="2000">
          <a:solidFill>
            <a:schemeClr val="tx1"/>
          </a:solidFill>
          <a:latin typeface="+mn-lt"/>
          <a:ea typeface="+mn-ea"/>
          <a:cs typeface="+mn-cs"/>
        </a:defRPr>
      </a:lvl2pPr>
      <a:lvl3pPr marL="1139825" indent="-182563" algn="l" rtl="0" fontAlgn="base">
        <a:spcBef>
          <a:spcPct val="20000"/>
        </a:spcBef>
        <a:spcAft>
          <a:spcPct val="0"/>
        </a:spcAft>
        <a:buClr>
          <a:srgbClr val="C8A200"/>
        </a:buClr>
        <a:buFont typeface="Arial" pitchFamily="34" charset="0"/>
        <a:buChar char="▪"/>
        <a:defRPr kumimoji="1">
          <a:solidFill>
            <a:schemeClr val="tx1"/>
          </a:solidFill>
          <a:latin typeface="+mn-lt"/>
          <a:ea typeface="+mn-ea"/>
          <a:cs typeface="+mn-cs"/>
        </a:defRPr>
      </a:lvl3pPr>
      <a:lvl4pPr marL="1617663" indent="-287338" algn="l" rtl="0" fontAlgn="base">
        <a:spcBef>
          <a:spcPct val="20000"/>
        </a:spcBef>
        <a:spcAft>
          <a:spcPct val="0"/>
        </a:spcAft>
        <a:buChar char="–"/>
        <a:defRPr kumimoji="1" sz="1600">
          <a:solidFill>
            <a:schemeClr val="tx1"/>
          </a:solidFill>
          <a:latin typeface="+mn-lt"/>
          <a:ea typeface="+mn-ea"/>
          <a:cs typeface="+mn-cs"/>
        </a:defRPr>
      </a:lvl4pPr>
      <a:lvl5pPr marL="2000250" indent="-190500" algn="l" rtl="0" fontAlgn="base">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oleObject" Target="../embeddings/oleObject1.bin"/><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6.jpe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60" name="Rectangle 8"/>
          <p:cNvSpPr>
            <a:spLocks noGrp="1" noChangeArrowheads="1"/>
          </p:cNvSpPr>
          <p:nvPr>
            <p:ph type="ctrTitle"/>
          </p:nvPr>
        </p:nvSpPr>
        <p:spPr bwMode="auto">
          <a:xfrm>
            <a:off x="344488" y="2025646"/>
            <a:ext cx="8351837" cy="1470025"/>
          </a:xfrm>
          <a:prstGeom prst="rect">
            <a:avLst/>
          </a:prstGeom>
          <a:solidFill>
            <a:srgbClr val="FFFFFF"/>
          </a:solidFill>
          <a:ln>
            <a:miter lim="800000"/>
            <a:headEnd/>
            <a:tailEnd/>
          </a:ln>
        </p:spPr>
        <p:txBody>
          <a:bodyPr/>
          <a:lstStyle/>
          <a:p>
            <a:pPr algn="ctr"/>
            <a:r>
              <a:rPr lang="en-US" sz="3200" b="0" dirty="0" smtClean="0"/>
              <a:t>Cold Regions Hydrology in </a:t>
            </a:r>
            <a:r>
              <a:rPr lang="en-US" sz="3200" b="0" dirty="0"/>
              <a:t>the Western Canadian Arctic</a:t>
            </a:r>
            <a:endParaRPr lang="fr-CA" sz="3200" b="0" dirty="0"/>
          </a:p>
        </p:txBody>
      </p:sp>
      <p:sp>
        <p:nvSpPr>
          <p:cNvPr id="23562" name="Rectangle 10"/>
          <p:cNvSpPr>
            <a:spLocks noGrp="1" noChangeArrowheads="1"/>
          </p:cNvSpPr>
          <p:nvPr>
            <p:ph type="subTitle" idx="1"/>
          </p:nvPr>
        </p:nvSpPr>
        <p:spPr bwMode="auto">
          <a:xfrm>
            <a:off x="608536" y="3093499"/>
            <a:ext cx="7908925" cy="2620963"/>
          </a:xfrm>
          <a:prstGeom prst="rect">
            <a:avLst/>
          </a:prstGeom>
          <a:solidFill>
            <a:srgbClr val="FFFFFF"/>
          </a:solidFill>
          <a:ln>
            <a:miter lim="800000"/>
            <a:headEnd/>
            <a:tailEnd/>
          </a:ln>
        </p:spPr>
        <p:txBody>
          <a:bodyPr/>
          <a:lstStyle/>
          <a:p>
            <a:pPr marL="342900" indent="-342900" algn="ctr">
              <a:lnSpc>
                <a:spcPct val="90000"/>
              </a:lnSpc>
              <a:buFontTx/>
              <a:buNone/>
            </a:pPr>
            <a:r>
              <a:rPr lang="en-US" altLang="zh-TW" sz="1800" b="1" dirty="0"/>
              <a:t>Philip </a:t>
            </a:r>
            <a:r>
              <a:rPr lang="en-US" altLang="zh-TW" sz="1800" b="1" dirty="0" smtClean="0"/>
              <a:t>Marsh</a:t>
            </a:r>
            <a:r>
              <a:rPr lang="en-US" altLang="zh-TW" sz="1800" b="1" baseline="30000" dirty="0" smtClean="0"/>
              <a:t>1</a:t>
            </a:r>
            <a:r>
              <a:rPr lang="en-US" altLang="zh-TW" sz="1800" b="1" dirty="0" smtClean="0"/>
              <a:t> </a:t>
            </a:r>
          </a:p>
          <a:p>
            <a:pPr marL="342900" indent="-342900" algn="ctr">
              <a:lnSpc>
                <a:spcPct val="90000"/>
              </a:lnSpc>
              <a:buFontTx/>
              <a:buNone/>
            </a:pPr>
            <a:endParaRPr lang="en-US" altLang="zh-TW" sz="1800" b="1" dirty="0" smtClean="0"/>
          </a:p>
          <a:p>
            <a:pPr marL="342900" indent="-342900" algn="ctr">
              <a:lnSpc>
                <a:spcPct val="90000"/>
              </a:lnSpc>
              <a:buFontTx/>
              <a:buNone/>
            </a:pPr>
            <a:r>
              <a:rPr lang="en-US" altLang="zh-TW" sz="1800" b="1" dirty="0" smtClean="0"/>
              <a:t>Stefano Endrizzi</a:t>
            </a:r>
            <a:r>
              <a:rPr lang="en-US" altLang="zh-TW" sz="1800" b="1" baseline="30000" dirty="0"/>
              <a:t>2</a:t>
            </a:r>
            <a:r>
              <a:rPr lang="en-US" altLang="zh-TW" sz="1800" b="1" dirty="0" smtClean="0"/>
              <a:t>, Stefan </a:t>
            </a:r>
            <a:r>
              <a:rPr lang="en-US" altLang="zh-TW" sz="1800" b="1" dirty="0"/>
              <a:t>Pohl</a:t>
            </a:r>
            <a:r>
              <a:rPr lang="en-US" altLang="zh-TW" sz="1800" b="1" baseline="30000" dirty="0"/>
              <a:t>3</a:t>
            </a:r>
            <a:r>
              <a:rPr lang="en-US" altLang="zh-TW" sz="1800" b="1" dirty="0"/>
              <a:t>, </a:t>
            </a:r>
            <a:r>
              <a:rPr lang="en-US" altLang="zh-TW" sz="1800" b="1" dirty="0" smtClean="0"/>
              <a:t>Bill Quinton</a:t>
            </a:r>
            <a:r>
              <a:rPr lang="en-US" altLang="zh-TW" sz="1800" b="1" baseline="30000" dirty="0" smtClean="0"/>
              <a:t>4</a:t>
            </a:r>
            <a:r>
              <a:rPr lang="en-US" altLang="zh-TW" sz="1800" b="1" dirty="0" smtClean="0"/>
              <a:t>, Mark </a:t>
            </a:r>
            <a:r>
              <a:rPr lang="en-US" altLang="zh-TW" sz="1800" b="1" dirty="0"/>
              <a:t>Russell</a:t>
            </a:r>
            <a:r>
              <a:rPr lang="en-US" altLang="zh-TW" sz="1800" b="1" baseline="30000" dirty="0"/>
              <a:t>1</a:t>
            </a:r>
            <a:r>
              <a:rPr lang="en-US" altLang="zh-TW" sz="1800" b="1" dirty="0"/>
              <a:t>, </a:t>
            </a:r>
            <a:r>
              <a:rPr lang="en-US" altLang="zh-TW" sz="1800" b="1" dirty="0" smtClean="0"/>
              <a:t>and </a:t>
            </a:r>
            <a:r>
              <a:rPr lang="en-US" altLang="zh-TW" sz="1800" b="1" dirty="0" err="1" smtClean="0"/>
              <a:t>Cuyler</a:t>
            </a:r>
            <a:r>
              <a:rPr lang="en-US" altLang="zh-TW" sz="1800" b="1" dirty="0" smtClean="0"/>
              <a:t> Onclin</a:t>
            </a:r>
            <a:r>
              <a:rPr lang="en-US" altLang="zh-TW" sz="1800" b="1" baseline="30000" dirty="0" smtClean="0"/>
              <a:t>1</a:t>
            </a:r>
            <a:endParaRPr lang="en-US" altLang="zh-TW" sz="1800" b="1" baseline="30000" dirty="0"/>
          </a:p>
          <a:p>
            <a:pPr marL="342900" indent="-342900">
              <a:lnSpc>
                <a:spcPct val="90000"/>
              </a:lnSpc>
              <a:buNone/>
            </a:pPr>
            <a:endParaRPr lang="en-US" altLang="zh-TW" sz="1800" b="1" dirty="0" smtClean="0"/>
          </a:p>
          <a:p>
            <a:pPr marL="342900" indent="-342900">
              <a:lnSpc>
                <a:spcPct val="90000"/>
              </a:lnSpc>
              <a:buNone/>
            </a:pPr>
            <a:r>
              <a:rPr lang="en-US" altLang="zh-TW" sz="1800" b="1" dirty="0" smtClean="0"/>
              <a:t>1. </a:t>
            </a:r>
            <a:r>
              <a:rPr lang="en-US" altLang="zh-TW" sz="1800" b="1" dirty="0" err="1" smtClean="0"/>
              <a:t>Env</a:t>
            </a:r>
            <a:r>
              <a:rPr lang="en-US" altLang="zh-TW" sz="1800" b="1" dirty="0" smtClean="0"/>
              <a:t>. Canada, National </a:t>
            </a:r>
            <a:r>
              <a:rPr lang="en-US" altLang="zh-TW" sz="1800" b="1" dirty="0"/>
              <a:t>Hydrology Research </a:t>
            </a:r>
            <a:r>
              <a:rPr lang="en-US" altLang="zh-TW" sz="1800" b="1" dirty="0" smtClean="0"/>
              <a:t>Centre</a:t>
            </a:r>
            <a:endParaRPr lang="en-US" altLang="zh-TW" sz="1800" b="1" dirty="0"/>
          </a:p>
          <a:p>
            <a:pPr marL="342900" indent="-342900">
              <a:lnSpc>
                <a:spcPct val="90000"/>
              </a:lnSpc>
              <a:buFontTx/>
              <a:buNone/>
            </a:pPr>
            <a:r>
              <a:rPr lang="en-US" altLang="zh-TW" sz="1800" b="1" dirty="0" smtClean="0"/>
              <a:t>2. University of Zurich, Switzerland</a:t>
            </a:r>
          </a:p>
          <a:p>
            <a:pPr marL="342900" indent="-342900">
              <a:lnSpc>
                <a:spcPct val="90000"/>
              </a:lnSpc>
              <a:buFontTx/>
              <a:buNone/>
            </a:pPr>
            <a:r>
              <a:rPr lang="en-US" altLang="zh-TW" sz="1800" b="1" dirty="0" smtClean="0"/>
              <a:t>3. University </a:t>
            </a:r>
            <a:r>
              <a:rPr lang="en-US" altLang="zh-TW" sz="1800" b="1" dirty="0"/>
              <a:t>of </a:t>
            </a:r>
            <a:r>
              <a:rPr lang="en-US" altLang="zh-TW" sz="1800" b="1" dirty="0" smtClean="0"/>
              <a:t>Freiburg, Germany</a:t>
            </a:r>
            <a:endParaRPr lang="en-US" altLang="zh-TW" sz="1800" b="1" dirty="0"/>
          </a:p>
          <a:p>
            <a:pPr marL="342900" indent="-342900">
              <a:lnSpc>
                <a:spcPct val="90000"/>
              </a:lnSpc>
              <a:buFontTx/>
              <a:buNone/>
            </a:pPr>
            <a:r>
              <a:rPr lang="en-US" altLang="zh-TW" sz="1800" b="1" dirty="0" smtClean="0"/>
              <a:t>4. </a:t>
            </a:r>
            <a:r>
              <a:rPr lang="en-US" altLang="zh-TW" sz="1800" b="1" dirty="0"/>
              <a:t>Wilfred Laurier University</a:t>
            </a:r>
          </a:p>
          <a:p>
            <a:pPr marL="342900" indent="-342900">
              <a:lnSpc>
                <a:spcPct val="90000"/>
              </a:lnSpc>
              <a:buFontTx/>
              <a:buNone/>
            </a:pPr>
            <a:endParaRPr lang="en-US" altLang="zh-TW" sz="1800" b="1" dirty="0"/>
          </a:p>
          <a:p>
            <a:pPr marL="342900" indent="-342900">
              <a:lnSpc>
                <a:spcPct val="90000"/>
              </a:lnSpc>
              <a:buFontTx/>
              <a:buNone/>
            </a:pPr>
            <a:endParaRPr lang="en-US" altLang="zh-TW" sz="1800" b="1" dirty="0"/>
          </a:p>
        </p:txBody>
      </p:sp>
      <p:pic>
        <p:nvPicPr>
          <p:cNvPr id="23566" name="Picture 14" descr="fip_can_e"/>
          <p:cNvPicPr>
            <a:picLocks noChangeAspect="1" noChangeArrowheads="1"/>
          </p:cNvPicPr>
          <p:nvPr/>
        </p:nvPicPr>
        <p:blipFill>
          <a:blip r:embed="rId3" cstate="print"/>
          <a:srcRect/>
          <a:stretch>
            <a:fillRect/>
          </a:stretch>
        </p:blipFill>
        <p:spPr bwMode="auto">
          <a:xfrm>
            <a:off x="0" y="0"/>
            <a:ext cx="9144000" cy="795338"/>
          </a:xfrm>
          <a:prstGeom prst="rect">
            <a:avLst/>
          </a:prstGeom>
          <a:noFill/>
        </p:spPr>
      </p:pic>
      <p:pic>
        <p:nvPicPr>
          <p:cNvPr id="23576" name="Picture 24" descr="TVC_Snow4"/>
          <p:cNvPicPr>
            <a:picLocks noChangeAspect="1" noChangeArrowheads="1"/>
          </p:cNvPicPr>
          <p:nvPr/>
        </p:nvPicPr>
        <p:blipFill>
          <a:blip r:embed="rId4" cstate="print"/>
          <a:srcRect/>
          <a:stretch>
            <a:fillRect/>
          </a:stretch>
        </p:blipFill>
        <p:spPr bwMode="auto">
          <a:xfrm>
            <a:off x="19050" y="675745"/>
            <a:ext cx="9144000" cy="1390650"/>
          </a:xfrm>
          <a:prstGeom prst="rect">
            <a:avLst/>
          </a:prstGeom>
          <a:noFill/>
        </p:spPr>
      </p:pic>
      <p:pic>
        <p:nvPicPr>
          <p:cNvPr id="23578" name="Picture 26" descr="color_logo_bigger"/>
          <p:cNvPicPr>
            <a:picLocks noChangeAspect="1" noChangeArrowheads="1"/>
          </p:cNvPicPr>
          <p:nvPr/>
        </p:nvPicPr>
        <p:blipFill>
          <a:blip r:embed="rId5" cstate="print"/>
          <a:srcRect/>
          <a:stretch>
            <a:fillRect/>
          </a:stretch>
        </p:blipFill>
        <p:spPr bwMode="auto">
          <a:xfrm>
            <a:off x="306388" y="6013450"/>
            <a:ext cx="720725" cy="711200"/>
          </a:xfrm>
          <a:prstGeom prst="rect">
            <a:avLst/>
          </a:prstGeom>
          <a:noFill/>
        </p:spPr>
      </p:pic>
      <p:pic>
        <p:nvPicPr>
          <p:cNvPr id="23579" name="Picture 27" descr="CHlogo_8x8"/>
          <p:cNvPicPr>
            <a:picLocks noChangeAspect="1" noChangeArrowheads="1"/>
          </p:cNvPicPr>
          <p:nvPr/>
        </p:nvPicPr>
        <p:blipFill>
          <a:blip r:embed="rId6" cstate="print"/>
          <a:srcRect/>
          <a:stretch>
            <a:fillRect/>
          </a:stretch>
        </p:blipFill>
        <p:spPr bwMode="auto">
          <a:xfrm>
            <a:off x="1249363" y="6072188"/>
            <a:ext cx="719137" cy="658812"/>
          </a:xfrm>
          <a:prstGeom prst="rect">
            <a:avLst/>
          </a:prstGeom>
          <a:noFill/>
        </p:spPr>
      </p:pic>
      <p:pic>
        <p:nvPicPr>
          <p:cNvPr id="23580" name="Picture 13"/>
          <p:cNvPicPr>
            <a:picLocks noChangeAspect="1" noChangeArrowheads="1"/>
          </p:cNvPicPr>
          <p:nvPr/>
        </p:nvPicPr>
        <p:blipFill>
          <a:blip r:embed="rId7" cstate="print"/>
          <a:srcRect/>
          <a:stretch>
            <a:fillRect/>
          </a:stretch>
        </p:blipFill>
        <p:spPr bwMode="auto">
          <a:xfrm>
            <a:off x="6146800" y="6107113"/>
            <a:ext cx="935038" cy="631825"/>
          </a:xfrm>
          <a:prstGeom prst="rect">
            <a:avLst/>
          </a:prstGeom>
          <a:noFill/>
          <a:ln w="9525">
            <a:noFill/>
            <a:miter lim="800000"/>
            <a:headEnd/>
            <a:tailEnd/>
          </a:ln>
        </p:spPr>
      </p:pic>
      <p:pic>
        <p:nvPicPr>
          <p:cNvPr id="23581" name="Picture 29" descr="IPY3-4c"/>
          <p:cNvPicPr>
            <a:picLocks noChangeAspect="1" noChangeArrowheads="1"/>
          </p:cNvPicPr>
          <p:nvPr/>
        </p:nvPicPr>
        <p:blipFill>
          <a:blip r:embed="rId8" cstate="print"/>
          <a:srcRect/>
          <a:stretch>
            <a:fillRect/>
          </a:stretch>
        </p:blipFill>
        <p:spPr bwMode="auto">
          <a:xfrm>
            <a:off x="7213600" y="6108700"/>
            <a:ext cx="1797050" cy="620713"/>
          </a:xfrm>
          <a:prstGeom prst="rect">
            <a:avLst/>
          </a:prstGeom>
          <a:noFill/>
        </p:spPr>
      </p:pic>
      <p:pic>
        <p:nvPicPr>
          <p:cNvPr id="23582" name="Picture 30"/>
          <p:cNvPicPr>
            <a:picLocks noChangeAspect="1" noChangeArrowheads="1"/>
          </p:cNvPicPr>
          <p:nvPr/>
        </p:nvPicPr>
        <p:blipFill>
          <a:blip r:embed="rId9" cstate="print"/>
          <a:srcRect/>
          <a:stretch>
            <a:fillRect/>
          </a:stretch>
        </p:blipFill>
        <p:spPr bwMode="auto">
          <a:xfrm>
            <a:off x="2339975" y="6288088"/>
            <a:ext cx="3600450" cy="474662"/>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7255933" y="0"/>
            <a:ext cx="1888067" cy="6858000"/>
          </a:xfrm>
          <a:prstGeom prst="rect">
            <a:avLst/>
          </a:prstGeom>
          <a:solidFill>
            <a:schemeClr val="bg2">
              <a:lumMod val="20000"/>
              <a:lumOff val="8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32" name="Rectangle 31"/>
          <p:cNvSpPr/>
          <p:nvPr/>
        </p:nvSpPr>
        <p:spPr bwMode="auto">
          <a:xfrm>
            <a:off x="143933" y="1303867"/>
            <a:ext cx="2878667" cy="5029200"/>
          </a:xfrm>
          <a:prstGeom prst="rect">
            <a:avLst/>
          </a:prstGeom>
          <a:solidFill>
            <a:schemeClr val="bg2">
              <a:lumMod val="20000"/>
              <a:lumOff val="8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34" name="Rectangle 33"/>
          <p:cNvSpPr/>
          <p:nvPr/>
        </p:nvSpPr>
        <p:spPr bwMode="auto">
          <a:xfrm>
            <a:off x="3090333" y="1303867"/>
            <a:ext cx="4106334" cy="5554133"/>
          </a:xfrm>
          <a:prstGeom prst="rect">
            <a:avLst/>
          </a:prstGeom>
          <a:solidFill>
            <a:schemeClr val="bg2">
              <a:lumMod val="20000"/>
              <a:lumOff val="8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2" name="Title 1"/>
          <p:cNvSpPr>
            <a:spLocks noGrp="1"/>
          </p:cNvSpPr>
          <p:nvPr>
            <p:ph type="title"/>
          </p:nvPr>
        </p:nvSpPr>
        <p:spPr>
          <a:xfrm>
            <a:off x="457200" y="147638"/>
            <a:ext cx="5808133" cy="851429"/>
          </a:xfrm>
        </p:spPr>
        <p:txBody>
          <a:bodyPr/>
          <a:lstStyle/>
          <a:p>
            <a:r>
              <a:rPr lang="en-US" dirty="0" smtClean="0"/>
              <a:t>4.1 Field observations</a:t>
            </a:r>
            <a:endParaRPr lang="en-US" dirty="0"/>
          </a:p>
        </p:txBody>
      </p:sp>
      <p:graphicFrame>
        <p:nvGraphicFramePr>
          <p:cNvPr id="4" name="Object 7"/>
          <p:cNvGraphicFramePr>
            <a:graphicFrameLocks noChangeAspect="1"/>
          </p:cNvGraphicFramePr>
          <p:nvPr/>
        </p:nvGraphicFramePr>
        <p:xfrm>
          <a:off x="3767666" y="5369788"/>
          <a:ext cx="2345267" cy="1488212"/>
        </p:xfrm>
        <a:graphic>
          <a:graphicData uri="http://schemas.openxmlformats.org/presentationml/2006/ole">
            <p:oleObj spid="_x0000_s2050" name="CorelPhotoPaint.Image.7" r:id="rId3" imgW="2742857" imgH="1695238" progId="">
              <p:embed/>
            </p:oleObj>
          </a:graphicData>
        </a:graphic>
      </p:graphicFrame>
      <p:pic>
        <p:nvPicPr>
          <p:cNvPr id="7" name="Picture 6" descr="P4260192"/>
          <p:cNvPicPr>
            <a:picLocks noChangeAspect="1" noChangeArrowheads="1"/>
          </p:cNvPicPr>
          <p:nvPr/>
        </p:nvPicPr>
        <p:blipFill>
          <a:blip r:embed="rId4" cstate="print"/>
          <a:srcRect/>
          <a:stretch>
            <a:fillRect/>
          </a:stretch>
        </p:blipFill>
        <p:spPr bwMode="auto">
          <a:xfrm>
            <a:off x="245532" y="4224867"/>
            <a:ext cx="2667001" cy="2000250"/>
          </a:xfrm>
          <a:prstGeom prst="rect">
            <a:avLst/>
          </a:prstGeom>
          <a:noFill/>
        </p:spPr>
      </p:pic>
      <p:grpSp>
        <p:nvGrpSpPr>
          <p:cNvPr id="20" name="Group 19"/>
          <p:cNvGrpSpPr/>
          <p:nvPr/>
        </p:nvGrpSpPr>
        <p:grpSpPr>
          <a:xfrm>
            <a:off x="7303030" y="448734"/>
            <a:ext cx="1712912" cy="6409266"/>
            <a:chOff x="7303030" y="448734"/>
            <a:chExt cx="1712912" cy="6409266"/>
          </a:xfrm>
        </p:grpSpPr>
        <p:pic>
          <p:nvPicPr>
            <p:cNvPr id="8" name="Picture 8" descr="MACKENZIE_DELTA_TV_080523_L1-3_P367-389_COLOUR_MOSAIC_GSD4"/>
            <p:cNvPicPr>
              <a:picLocks noChangeAspect="1" noChangeArrowheads="1"/>
            </p:cNvPicPr>
            <p:nvPr/>
          </p:nvPicPr>
          <p:blipFill>
            <a:blip r:embed="rId5" cstate="print"/>
            <a:srcRect/>
            <a:stretch>
              <a:fillRect/>
            </a:stretch>
          </p:blipFill>
          <p:spPr bwMode="auto">
            <a:xfrm>
              <a:off x="7384521" y="448734"/>
              <a:ext cx="1600200" cy="1522413"/>
            </a:xfrm>
            <a:prstGeom prst="rect">
              <a:avLst/>
            </a:prstGeom>
            <a:noFill/>
            <a:ln w="9525">
              <a:noFill/>
              <a:miter lim="800000"/>
              <a:headEnd/>
              <a:tailEnd/>
            </a:ln>
          </p:spPr>
        </p:pic>
        <p:sp>
          <p:nvSpPr>
            <p:cNvPr id="9" name="Text Box 9"/>
            <p:cNvSpPr txBox="1">
              <a:spLocks noChangeArrowheads="1"/>
            </p:cNvSpPr>
            <p:nvPr/>
          </p:nvSpPr>
          <p:spPr bwMode="auto">
            <a:xfrm>
              <a:off x="7384521" y="448734"/>
              <a:ext cx="1123950" cy="457200"/>
            </a:xfrm>
            <a:prstGeom prst="rect">
              <a:avLst/>
            </a:prstGeom>
            <a:noFill/>
            <a:ln w="9525" algn="ctr">
              <a:noFill/>
              <a:miter lim="800000"/>
              <a:headEnd/>
              <a:tailEnd/>
            </a:ln>
            <a:effectLst/>
          </p:spPr>
          <p:txBody>
            <a:bodyPr wrap="none" lIns="92075" tIns="46038" rIns="92075" bIns="46038">
              <a:spAutoFit/>
            </a:bodyPr>
            <a:lstStyle/>
            <a:p>
              <a:pPr marL="342900" indent="-342900" defTabSz="762000">
                <a:spcBef>
                  <a:spcPct val="50000"/>
                </a:spcBef>
              </a:pPr>
              <a:r>
                <a:rPr kumimoji="0" lang="en-US" sz="2400" b="0">
                  <a:solidFill>
                    <a:srgbClr val="FFFF00"/>
                  </a:solidFill>
                  <a:latin typeface="Times New Roman" pitchFamily="18" charset="0"/>
                  <a:sym typeface="Arial" pitchFamily="34" charset="0"/>
                </a:rPr>
                <a:t>May 23</a:t>
              </a:r>
            </a:p>
          </p:txBody>
        </p:sp>
        <p:pic>
          <p:nvPicPr>
            <p:cNvPr id="10" name="Picture 10" descr="MACKENZIE_DELTA_TV_080525_L1-3_P047-071_COLOUR_MOSAIC_GSD4"/>
            <p:cNvPicPr>
              <a:picLocks noChangeAspect="1" noChangeArrowheads="1"/>
            </p:cNvPicPr>
            <p:nvPr/>
          </p:nvPicPr>
          <p:blipFill>
            <a:blip r:embed="rId6" cstate="print"/>
            <a:srcRect/>
            <a:stretch>
              <a:fillRect/>
            </a:stretch>
          </p:blipFill>
          <p:spPr bwMode="auto">
            <a:xfrm>
              <a:off x="7392987" y="2083859"/>
              <a:ext cx="1600200" cy="1611313"/>
            </a:xfrm>
            <a:prstGeom prst="rect">
              <a:avLst/>
            </a:prstGeom>
            <a:noFill/>
          </p:spPr>
        </p:pic>
        <p:sp>
          <p:nvSpPr>
            <p:cNvPr id="11" name="Text Box 11"/>
            <p:cNvSpPr txBox="1">
              <a:spLocks noChangeArrowheads="1"/>
            </p:cNvSpPr>
            <p:nvPr/>
          </p:nvSpPr>
          <p:spPr bwMode="auto">
            <a:xfrm>
              <a:off x="7345362" y="1988609"/>
              <a:ext cx="1123950" cy="457200"/>
            </a:xfrm>
            <a:prstGeom prst="rect">
              <a:avLst/>
            </a:prstGeom>
            <a:noFill/>
            <a:ln w="9525" algn="ctr">
              <a:noFill/>
              <a:miter lim="800000"/>
              <a:headEnd/>
              <a:tailEnd/>
            </a:ln>
            <a:effectLst/>
          </p:spPr>
          <p:txBody>
            <a:bodyPr wrap="none" lIns="92075" tIns="46038" rIns="92075" bIns="46038">
              <a:spAutoFit/>
            </a:bodyPr>
            <a:lstStyle/>
            <a:p>
              <a:pPr marL="342900" indent="-342900" defTabSz="762000">
                <a:spcBef>
                  <a:spcPct val="50000"/>
                </a:spcBef>
              </a:pPr>
              <a:r>
                <a:rPr kumimoji="0" lang="en-US" sz="2400" b="0">
                  <a:solidFill>
                    <a:srgbClr val="FFFF00"/>
                  </a:solidFill>
                  <a:latin typeface="Times New Roman" pitchFamily="18" charset="0"/>
                  <a:sym typeface="Arial" pitchFamily="34" charset="0"/>
                </a:rPr>
                <a:t>May 25</a:t>
              </a:r>
            </a:p>
          </p:txBody>
        </p:sp>
        <p:pic>
          <p:nvPicPr>
            <p:cNvPr id="12" name="Picture 12" descr="MACKENZIE_DELTA_TV_080526_L1-3_P101-125_COLOUR_NEAR_INFRARED_MOSAIC_GSD4"/>
            <p:cNvPicPr>
              <a:picLocks noChangeAspect="1" noChangeArrowheads="1"/>
            </p:cNvPicPr>
            <p:nvPr/>
          </p:nvPicPr>
          <p:blipFill>
            <a:blip r:embed="rId7" cstate="print"/>
            <a:srcRect/>
            <a:stretch>
              <a:fillRect/>
            </a:stretch>
          </p:blipFill>
          <p:spPr bwMode="auto">
            <a:xfrm>
              <a:off x="7389282" y="3813706"/>
              <a:ext cx="1600200" cy="1503362"/>
            </a:xfrm>
            <a:prstGeom prst="rect">
              <a:avLst/>
            </a:prstGeom>
            <a:noFill/>
          </p:spPr>
        </p:pic>
        <p:sp>
          <p:nvSpPr>
            <p:cNvPr id="13" name="Text Box 13"/>
            <p:cNvSpPr txBox="1">
              <a:spLocks noChangeArrowheads="1"/>
            </p:cNvSpPr>
            <p:nvPr/>
          </p:nvSpPr>
          <p:spPr bwMode="auto">
            <a:xfrm>
              <a:off x="7349595" y="3774018"/>
              <a:ext cx="1123950" cy="457200"/>
            </a:xfrm>
            <a:prstGeom prst="rect">
              <a:avLst/>
            </a:prstGeom>
            <a:noFill/>
            <a:ln w="9525" algn="ctr">
              <a:noFill/>
              <a:miter lim="800000"/>
              <a:headEnd/>
              <a:tailEnd/>
            </a:ln>
            <a:effectLst/>
          </p:spPr>
          <p:txBody>
            <a:bodyPr wrap="none" lIns="92075" tIns="46038" rIns="92075" bIns="46038">
              <a:spAutoFit/>
            </a:bodyPr>
            <a:lstStyle/>
            <a:p>
              <a:pPr marL="342900" indent="-342900" defTabSz="762000">
                <a:spcBef>
                  <a:spcPct val="50000"/>
                </a:spcBef>
              </a:pPr>
              <a:r>
                <a:rPr kumimoji="0" lang="en-US" sz="2400" b="0">
                  <a:solidFill>
                    <a:srgbClr val="FFFF00"/>
                  </a:solidFill>
                  <a:latin typeface="Times New Roman" pitchFamily="18" charset="0"/>
                  <a:sym typeface="Arial" pitchFamily="34" charset="0"/>
                </a:rPr>
                <a:t>May 26</a:t>
              </a:r>
            </a:p>
          </p:txBody>
        </p:sp>
        <p:pic>
          <p:nvPicPr>
            <p:cNvPr id="14" name="Picture 14" descr="May_26_08_tvcclip"/>
            <p:cNvPicPr>
              <a:picLocks noChangeAspect="1" noChangeArrowheads="1"/>
            </p:cNvPicPr>
            <p:nvPr/>
          </p:nvPicPr>
          <p:blipFill>
            <a:blip r:embed="rId8" cstate="print"/>
            <a:srcRect/>
            <a:stretch>
              <a:fillRect/>
            </a:stretch>
          </p:blipFill>
          <p:spPr bwMode="auto">
            <a:xfrm>
              <a:off x="7406217" y="5373687"/>
              <a:ext cx="1600200" cy="1425575"/>
            </a:xfrm>
            <a:prstGeom prst="rect">
              <a:avLst/>
            </a:prstGeom>
            <a:noFill/>
            <a:ln w="3175">
              <a:solidFill>
                <a:srgbClr val="000000"/>
              </a:solidFill>
              <a:miter lim="800000"/>
              <a:headEnd/>
              <a:tailEnd/>
            </a:ln>
          </p:spPr>
        </p:pic>
        <p:sp>
          <p:nvSpPr>
            <p:cNvPr id="15" name="Text Box 15"/>
            <p:cNvSpPr txBox="1">
              <a:spLocks noChangeArrowheads="1"/>
            </p:cNvSpPr>
            <p:nvPr/>
          </p:nvSpPr>
          <p:spPr bwMode="auto">
            <a:xfrm>
              <a:off x="7303030" y="5332412"/>
              <a:ext cx="1123950" cy="457200"/>
            </a:xfrm>
            <a:prstGeom prst="rect">
              <a:avLst/>
            </a:prstGeom>
            <a:noFill/>
            <a:ln w="9525" algn="ctr">
              <a:noFill/>
              <a:miter lim="800000"/>
              <a:headEnd/>
              <a:tailEnd/>
            </a:ln>
            <a:effectLst/>
          </p:spPr>
          <p:txBody>
            <a:bodyPr wrap="none" lIns="92075" tIns="46038" rIns="92075" bIns="46038">
              <a:spAutoFit/>
            </a:bodyPr>
            <a:lstStyle/>
            <a:p>
              <a:pPr marL="342900" indent="-342900" defTabSz="762000">
                <a:spcBef>
                  <a:spcPct val="50000"/>
                </a:spcBef>
              </a:pPr>
              <a:r>
                <a:rPr kumimoji="0" lang="en-US" sz="2400" b="0">
                  <a:solidFill>
                    <a:schemeClr val="tx1"/>
                  </a:solidFill>
                  <a:latin typeface="Times New Roman" pitchFamily="18" charset="0"/>
                  <a:sym typeface="Arial" pitchFamily="34" charset="0"/>
                </a:rPr>
                <a:t>May 26</a:t>
              </a:r>
            </a:p>
          </p:txBody>
        </p:sp>
        <p:sp>
          <p:nvSpPr>
            <p:cNvPr id="16" name="Text Box 32"/>
            <p:cNvSpPr txBox="1">
              <a:spLocks noChangeArrowheads="1"/>
            </p:cNvSpPr>
            <p:nvPr/>
          </p:nvSpPr>
          <p:spPr bwMode="auto">
            <a:xfrm>
              <a:off x="8272992" y="6521450"/>
              <a:ext cx="742950" cy="336550"/>
            </a:xfrm>
            <a:prstGeom prst="rect">
              <a:avLst/>
            </a:prstGeom>
            <a:noFill/>
            <a:ln w="9525" algn="ctr">
              <a:noFill/>
              <a:miter lim="800000"/>
              <a:headEnd/>
              <a:tailEnd/>
            </a:ln>
            <a:effectLst/>
          </p:spPr>
          <p:txBody>
            <a:bodyPr wrap="none" lIns="92075" tIns="46038" rIns="92075" bIns="46038">
              <a:spAutoFit/>
            </a:bodyPr>
            <a:lstStyle/>
            <a:p>
              <a:pPr marL="342900" indent="-342900" defTabSz="762000">
                <a:spcBef>
                  <a:spcPct val="50000"/>
                </a:spcBef>
              </a:pPr>
              <a:r>
                <a:rPr kumimoji="0" lang="en-US" sz="1600">
                  <a:solidFill>
                    <a:schemeClr val="tx1"/>
                  </a:solidFill>
                  <a:latin typeface="Times New Roman" pitchFamily="18" charset="0"/>
                  <a:sym typeface="Arial" pitchFamily="34" charset="0"/>
                </a:rPr>
                <a:t>20.2%</a:t>
              </a:r>
            </a:p>
          </p:txBody>
        </p:sp>
        <p:sp>
          <p:nvSpPr>
            <p:cNvPr id="17" name="Text Box 44"/>
            <p:cNvSpPr txBox="1">
              <a:spLocks noChangeArrowheads="1"/>
            </p:cNvSpPr>
            <p:nvPr/>
          </p:nvSpPr>
          <p:spPr bwMode="auto">
            <a:xfrm>
              <a:off x="8271933" y="1625072"/>
              <a:ext cx="684213" cy="366712"/>
            </a:xfrm>
            <a:prstGeom prst="rect">
              <a:avLst/>
            </a:prstGeom>
            <a:noFill/>
            <a:ln w="9525" algn="ctr">
              <a:noFill/>
              <a:miter lim="800000"/>
              <a:headEnd/>
              <a:tailEnd/>
            </a:ln>
            <a:effectLst/>
          </p:spPr>
          <p:txBody>
            <a:bodyPr wrap="none" lIns="36000" rIns="0">
              <a:spAutoFit/>
            </a:bodyPr>
            <a:lstStyle/>
            <a:p>
              <a:pPr marL="533400" indent="-533400" defTabSz="762000"/>
              <a:r>
                <a:rPr lang="en-US"/>
                <a:t>81.2%</a:t>
              </a:r>
            </a:p>
          </p:txBody>
        </p:sp>
        <p:sp>
          <p:nvSpPr>
            <p:cNvPr id="18" name="Text Box 45"/>
            <p:cNvSpPr txBox="1">
              <a:spLocks noChangeArrowheads="1"/>
            </p:cNvSpPr>
            <p:nvPr/>
          </p:nvSpPr>
          <p:spPr bwMode="auto">
            <a:xfrm>
              <a:off x="8261349" y="3228447"/>
              <a:ext cx="684213" cy="366712"/>
            </a:xfrm>
            <a:prstGeom prst="rect">
              <a:avLst/>
            </a:prstGeom>
            <a:noFill/>
            <a:ln w="9525" algn="ctr">
              <a:noFill/>
              <a:miter lim="800000"/>
              <a:headEnd/>
              <a:tailEnd/>
            </a:ln>
            <a:effectLst/>
          </p:spPr>
          <p:txBody>
            <a:bodyPr wrap="none" lIns="36000" rIns="0">
              <a:spAutoFit/>
            </a:bodyPr>
            <a:lstStyle/>
            <a:p>
              <a:pPr marL="533400" indent="-533400" defTabSz="762000"/>
              <a:r>
                <a:rPr lang="en-US"/>
                <a:t>54.3%</a:t>
              </a:r>
            </a:p>
          </p:txBody>
        </p:sp>
        <p:sp>
          <p:nvSpPr>
            <p:cNvPr id="19" name="Text Box 46"/>
            <p:cNvSpPr txBox="1">
              <a:spLocks noChangeArrowheads="1"/>
            </p:cNvSpPr>
            <p:nvPr/>
          </p:nvSpPr>
          <p:spPr bwMode="auto">
            <a:xfrm>
              <a:off x="8278282" y="4896381"/>
              <a:ext cx="684213" cy="366712"/>
            </a:xfrm>
            <a:prstGeom prst="rect">
              <a:avLst/>
            </a:prstGeom>
            <a:noFill/>
            <a:ln w="9525" algn="ctr">
              <a:noFill/>
              <a:miter lim="800000"/>
              <a:headEnd/>
              <a:tailEnd/>
            </a:ln>
            <a:effectLst/>
          </p:spPr>
          <p:txBody>
            <a:bodyPr wrap="none" lIns="36000" rIns="0">
              <a:spAutoFit/>
            </a:bodyPr>
            <a:lstStyle/>
            <a:p>
              <a:pPr marL="533400" indent="-533400" defTabSz="762000"/>
              <a:r>
                <a:rPr lang="en-US"/>
                <a:t>25.1%</a:t>
              </a:r>
            </a:p>
          </p:txBody>
        </p:sp>
      </p:grpSp>
      <p:pic>
        <p:nvPicPr>
          <p:cNvPr id="22" name="Picture 2" descr="TVCmainmetMarsh"/>
          <p:cNvPicPr>
            <a:picLocks noGrp="1" noChangeAspect="1" noChangeArrowheads="1"/>
          </p:cNvPicPr>
          <p:nvPr>
            <p:ph sz="half" idx="4294967295"/>
          </p:nvPr>
        </p:nvPicPr>
        <p:blipFill>
          <a:blip r:embed="rId9" cstate="print"/>
          <a:srcRect/>
          <a:stretch>
            <a:fillRect/>
          </a:stretch>
        </p:blipFill>
        <p:spPr>
          <a:xfrm>
            <a:off x="3115554" y="1727207"/>
            <a:ext cx="1845913" cy="1384653"/>
          </a:xfrm>
          <a:prstGeom prst="rect">
            <a:avLst/>
          </a:prstGeom>
          <a:noFill/>
          <a:ln/>
        </p:spPr>
      </p:pic>
      <p:sp>
        <p:nvSpPr>
          <p:cNvPr id="23" name="Text Box 7"/>
          <p:cNvSpPr txBox="1">
            <a:spLocks noChangeArrowheads="1"/>
          </p:cNvSpPr>
          <p:nvPr/>
        </p:nvSpPr>
        <p:spPr bwMode="auto">
          <a:xfrm>
            <a:off x="3318500" y="1764901"/>
            <a:ext cx="1320703" cy="615553"/>
          </a:xfrm>
          <a:prstGeom prst="rect">
            <a:avLst/>
          </a:prstGeom>
          <a:noFill/>
          <a:ln w="12700">
            <a:noFill/>
            <a:miter lim="800000"/>
            <a:headEnd/>
            <a:tailEnd/>
          </a:ln>
          <a:effectLst/>
        </p:spPr>
        <p:txBody>
          <a:bodyPr wrap="square">
            <a:spAutoFit/>
          </a:bodyPr>
          <a:lstStyle/>
          <a:p>
            <a:pPr eaLnBrk="0" hangingPunct="0">
              <a:spcBef>
                <a:spcPct val="0"/>
              </a:spcBef>
              <a:buFontTx/>
              <a:buNone/>
            </a:pPr>
            <a:r>
              <a:rPr lang="en-US" sz="1600" dirty="0">
                <a:solidFill>
                  <a:schemeClr val="tx1"/>
                </a:solidFill>
                <a:latin typeface="Arial" pitchFamily="34" charset="0"/>
              </a:rPr>
              <a:t>TVC Tundra (TMM</a:t>
            </a:r>
            <a:r>
              <a:rPr lang="en-US" sz="1800" dirty="0">
                <a:solidFill>
                  <a:schemeClr val="tx1"/>
                </a:solidFill>
                <a:latin typeface="Arial" pitchFamily="34" charset="0"/>
              </a:rPr>
              <a:t>)</a:t>
            </a:r>
          </a:p>
        </p:txBody>
      </p:sp>
      <p:pic>
        <p:nvPicPr>
          <p:cNvPr id="24" name="Picture 3"/>
          <p:cNvPicPr>
            <a:picLocks noGrp="1" noChangeAspect="1" noChangeArrowheads="1"/>
          </p:cNvPicPr>
          <p:nvPr>
            <p:ph sz="quarter" idx="4294967295"/>
          </p:nvPr>
        </p:nvPicPr>
        <p:blipFill>
          <a:blip r:embed="rId10" cstate="print"/>
          <a:srcRect/>
          <a:stretch>
            <a:fillRect/>
          </a:stretch>
        </p:blipFill>
        <p:spPr>
          <a:xfrm>
            <a:off x="5029200" y="1703525"/>
            <a:ext cx="2196042" cy="1439204"/>
          </a:xfrm>
          <a:prstGeom prst="rect">
            <a:avLst/>
          </a:prstGeom>
          <a:noFill/>
          <a:ln/>
        </p:spPr>
      </p:pic>
      <p:sp>
        <p:nvSpPr>
          <p:cNvPr id="25" name="Text Box 8"/>
          <p:cNvSpPr txBox="1">
            <a:spLocks noChangeArrowheads="1"/>
          </p:cNvSpPr>
          <p:nvPr/>
        </p:nvSpPr>
        <p:spPr bwMode="auto">
          <a:xfrm>
            <a:off x="5672667" y="1674081"/>
            <a:ext cx="1522942" cy="584775"/>
          </a:xfrm>
          <a:prstGeom prst="rect">
            <a:avLst/>
          </a:prstGeom>
          <a:noFill/>
          <a:ln w="12700">
            <a:noFill/>
            <a:miter lim="800000"/>
            <a:headEnd/>
            <a:tailEnd/>
          </a:ln>
          <a:effectLst/>
        </p:spPr>
        <p:txBody>
          <a:bodyPr wrap="square">
            <a:spAutoFit/>
          </a:bodyPr>
          <a:lstStyle/>
          <a:p>
            <a:pPr eaLnBrk="0" hangingPunct="0">
              <a:spcBef>
                <a:spcPct val="0"/>
              </a:spcBef>
              <a:buFontTx/>
              <a:buNone/>
            </a:pPr>
            <a:r>
              <a:rPr lang="en-US" sz="1600" dirty="0">
                <a:solidFill>
                  <a:schemeClr val="tx1"/>
                </a:solidFill>
                <a:latin typeface="Arial" pitchFamily="34" charset="0"/>
              </a:rPr>
              <a:t>TVC Tundra (TMM)</a:t>
            </a:r>
          </a:p>
        </p:txBody>
      </p:sp>
      <p:pic>
        <p:nvPicPr>
          <p:cNvPr id="26" name="Picture 6"/>
          <p:cNvPicPr>
            <a:picLocks noChangeAspect="1" noChangeArrowheads="1"/>
          </p:cNvPicPr>
          <p:nvPr/>
        </p:nvPicPr>
        <p:blipFill>
          <a:blip r:embed="rId11" cstate="print"/>
          <a:srcRect/>
          <a:stretch>
            <a:fillRect/>
          </a:stretch>
        </p:blipFill>
        <p:spPr bwMode="auto">
          <a:xfrm>
            <a:off x="3149600" y="3230570"/>
            <a:ext cx="1730375" cy="2306818"/>
          </a:xfrm>
          <a:prstGeom prst="rect">
            <a:avLst/>
          </a:prstGeom>
          <a:noFill/>
          <a:ln w="12700">
            <a:noFill/>
            <a:miter lim="800000"/>
            <a:headEnd/>
            <a:tailEnd/>
          </a:ln>
          <a:effectLst/>
        </p:spPr>
      </p:pic>
      <p:sp>
        <p:nvSpPr>
          <p:cNvPr id="27" name="Text Box 9"/>
          <p:cNvSpPr txBox="1">
            <a:spLocks noChangeArrowheads="1"/>
          </p:cNvSpPr>
          <p:nvPr/>
        </p:nvSpPr>
        <p:spPr bwMode="auto">
          <a:xfrm>
            <a:off x="3067050" y="3268140"/>
            <a:ext cx="1882247" cy="338554"/>
          </a:xfrm>
          <a:prstGeom prst="rect">
            <a:avLst/>
          </a:prstGeom>
          <a:noFill/>
          <a:ln w="12700">
            <a:noFill/>
            <a:miter lim="800000"/>
            <a:headEnd/>
            <a:tailEnd/>
          </a:ln>
          <a:effectLst/>
        </p:spPr>
        <p:txBody>
          <a:bodyPr wrap="none">
            <a:spAutoFit/>
          </a:bodyPr>
          <a:lstStyle/>
          <a:p>
            <a:pPr eaLnBrk="0" hangingPunct="0">
              <a:spcBef>
                <a:spcPct val="0"/>
              </a:spcBef>
              <a:buFontTx/>
              <a:buNone/>
            </a:pPr>
            <a:r>
              <a:rPr lang="en-US" sz="1600" dirty="0">
                <a:solidFill>
                  <a:schemeClr val="tx1"/>
                </a:solidFill>
                <a:latin typeface="Arial" pitchFamily="34" charset="0"/>
              </a:rPr>
              <a:t>TVC Shrub (TTS) </a:t>
            </a:r>
          </a:p>
        </p:txBody>
      </p:sp>
      <p:pic>
        <p:nvPicPr>
          <p:cNvPr id="29" name="Picture 4" descr="P6280062"/>
          <p:cNvPicPr>
            <a:picLocks noChangeAspect="1" noChangeArrowheads="1"/>
          </p:cNvPicPr>
          <p:nvPr/>
        </p:nvPicPr>
        <p:blipFill>
          <a:blip r:embed="rId12" cstate="print"/>
          <a:srcRect/>
          <a:stretch>
            <a:fillRect/>
          </a:stretch>
        </p:blipFill>
        <p:spPr bwMode="auto">
          <a:xfrm>
            <a:off x="5223405" y="3233744"/>
            <a:ext cx="1727597" cy="2303463"/>
          </a:xfrm>
          <a:prstGeom prst="rect">
            <a:avLst/>
          </a:prstGeom>
          <a:noFill/>
        </p:spPr>
      </p:pic>
      <p:sp>
        <p:nvSpPr>
          <p:cNvPr id="28" name="Text Box 10"/>
          <p:cNvSpPr txBox="1">
            <a:spLocks noChangeArrowheads="1"/>
          </p:cNvSpPr>
          <p:nvPr/>
        </p:nvSpPr>
        <p:spPr bwMode="auto">
          <a:xfrm>
            <a:off x="5181072" y="3264436"/>
            <a:ext cx="1832553" cy="369332"/>
          </a:xfrm>
          <a:prstGeom prst="rect">
            <a:avLst/>
          </a:prstGeom>
          <a:noFill/>
          <a:ln w="12700">
            <a:noFill/>
            <a:miter lim="800000"/>
            <a:headEnd/>
            <a:tailEnd/>
          </a:ln>
          <a:effectLst/>
        </p:spPr>
        <p:txBody>
          <a:bodyPr wrap="none">
            <a:spAutoFit/>
          </a:bodyPr>
          <a:lstStyle/>
          <a:p>
            <a:pPr eaLnBrk="0" hangingPunct="0">
              <a:spcBef>
                <a:spcPct val="0"/>
              </a:spcBef>
              <a:buFontTx/>
              <a:buNone/>
            </a:pPr>
            <a:r>
              <a:rPr lang="en-US" sz="1600" dirty="0">
                <a:solidFill>
                  <a:schemeClr val="tx1"/>
                </a:solidFill>
                <a:latin typeface="Arial" pitchFamily="34" charset="0"/>
              </a:rPr>
              <a:t>TVC Shrub (TTS</a:t>
            </a:r>
            <a:r>
              <a:rPr lang="en-US" sz="1800" dirty="0">
                <a:solidFill>
                  <a:schemeClr val="tx1"/>
                </a:solidFill>
                <a:latin typeface="Arial" pitchFamily="34" charset="0"/>
              </a:rPr>
              <a:t>)</a:t>
            </a:r>
          </a:p>
        </p:txBody>
      </p:sp>
      <p:pic>
        <p:nvPicPr>
          <p:cNvPr id="30" name="Picture 4"/>
          <p:cNvPicPr>
            <a:picLocks noChangeAspect="1" noChangeArrowheads="1"/>
          </p:cNvPicPr>
          <p:nvPr/>
        </p:nvPicPr>
        <p:blipFill>
          <a:blip r:embed="rId13" cstate="print"/>
          <a:srcRect/>
          <a:stretch>
            <a:fillRect/>
          </a:stretch>
        </p:blipFill>
        <p:spPr bwMode="auto">
          <a:xfrm>
            <a:off x="330200" y="1684866"/>
            <a:ext cx="2127907" cy="2836333"/>
          </a:xfrm>
          <a:prstGeom prst="rect">
            <a:avLst/>
          </a:prstGeom>
          <a:noFill/>
          <a:ln w="41275">
            <a:noFill/>
            <a:miter lim="800000"/>
            <a:headEnd/>
            <a:tailEnd/>
          </a:ln>
          <a:effectLst/>
        </p:spPr>
      </p:pic>
      <p:sp>
        <p:nvSpPr>
          <p:cNvPr id="31" name="TextBox 30"/>
          <p:cNvSpPr txBox="1"/>
          <p:nvPr/>
        </p:nvSpPr>
        <p:spPr>
          <a:xfrm>
            <a:off x="465667" y="1329267"/>
            <a:ext cx="1736373" cy="369332"/>
          </a:xfrm>
          <a:prstGeom prst="rect">
            <a:avLst/>
          </a:prstGeom>
          <a:noFill/>
        </p:spPr>
        <p:txBody>
          <a:bodyPr wrap="none" rtlCol="0">
            <a:spAutoFit/>
          </a:bodyPr>
          <a:lstStyle/>
          <a:p>
            <a:r>
              <a:rPr lang="en-US" dirty="0" smtClean="0">
                <a:solidFill>
                  <a:schemeClr val="tx1"/>
                </a:solidFill>
              </a:rPr>
              <a:t>Snow surveys</a:t>
            </a:r>
          </a:p>
        </p:txBody>
      </p:sp>
      <p:sp>
        <p:nvSpPr>
          <p:cNvPr id="33" name="TextBox 32"/>
          <p:cNvSpPr txBox="1"/>
          <p:nvPr/>
        </p:nvSpPr>
        <p:spPr>
          <a:xfrm>
            <a:off x="3047999" y="1363134"/>
            <a:ext cx="4254691" cy="338554"/>
          </a:xfrm>
          <a:prstGeom prst="rect">
            <a:avLst/>
          </a:prstGeom>
          <a:noFill/>
        </p:spPr>
        <p:txBody>
          <a:bodyPr wrap="none" rtlCol="0">
            <a:spAutoFit/>
          </a:bodyPr>
          <a:lstStyle/>
          <a:p>
            <a:r>
              <a:rPr lang="en-US" sz="1600" dirty="0" smtClean="0">
                <a:solidFill>
                  <a:schemeClr val="tx1"/>
                </a:solidFill>
              </a:rPr>
              <a:t>Flux measurements, Soil temp + moisture</a:t>
            </a:r>
          </a:p>
        </p:txBody>
      </p:sp>
      <p:sp>
        <p:nvSpPr>
          <p:cNvPr id="36" name="TextBox 35"/>
          <p:cNvSpPr txBox="1"/>
          <p:nvPr/>
        </p:nvSpPr>
        <p:spPr>
          <a:xfrm>
            <a:off x="7814733" y="101600"/>
            <a:ext cx="671979" cy="369332"/>
          </a:xfrm>
          <a:prstGeom prst="rect">
            <a:avLst/>
          </a:prstGeom>
          <a:noFill/>
        </p:spPr>
        <p:txBody>
          <a:bodyPr wrap="none" rtlCol="0">
            <a:spAutoFit/>
          </a:bodyPr>
          <a:lstStyle/>
          <a:p>
            <a:r>
              <a:rPr lang="en-US" dirty="0" smtClean="0">
                <a:solidFill>
                  <a:schemeClr val="tx1"/>
                </a:solidFill>
              </a:rPr>
              <a:t>SCA</a:t>
            </a:r>
          </a:p>
        </p:txBody>
      </p:sp>
      <p:sp>
        <p:nvSpPr>
          <p:cNvPr id="37" name="TextBox 36"/>
          <p:cNvSpPr txBox="1"/>
          <p:nvPr/>
        </p:nvSpPr>
        <p:spPr>
          <a:xfrm>
            <a:off x="4902201" y="6027003"/>
            <a:ext cx="1413933" cy="830997"/>
          </a:xfrm>
          <a:prstGeom prst="rect">
            <a:avLst/>
          </a:prstGeom>
          <a:noFill/>
        </p:spPr>
        <p:txBody>
          <a:bodyPr wrap="square" rtlCol="0">
            <a:spAutoFit/>
          </a:bodyPr>
          <a:lstStyle/>
          <a:p>
            <a:r>
              <a:rPr lang="en-US" sz="1600" dirty="0" smtClean="0">
                <a:solidFill>
                  <a:schemeClr val="tx1"/>
                </a:solidFill>
              </a:rPr>
              <a:t>NRC Twin Otter flux aircraft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6533" y="105304"/>
            <a:ext cx="2700867" cy="1143000"/>
          </a:xfrm>
        </p:spPr>
        <p:txBody>
          <a:bodyPr/>
          <a:lstStyle/>
          <a:p>
            <a:r>
              <a:rPr lang="en-US" dirty="0" smtClean="0"/>
              <a:t>4.2 </a:t>
            </a:r>
            <a:r>
              <a:rPr lang="en-US" dirty="0" err="1" smtClean="0"/>
              <a:t>GEOtop</a:t>
            </a:r>
            <a:endParaRPr lang="en-US" dirty="0"/>
          </a:p>
        </p:txBody>
      </p:sp>
      <p:pic>
        <p:nvPicPr>
          <p:cNvPr id="4" name="Picture 8"/>
          <p:cNvPicPr>
            <a:picLocks noChangeArrowheads="1"/>
          </p:cNvPicPr>
          <p:nvPr/>
        </p:nvPicPr>
        <p:blipFill>
          <a:blip r:embed="rId2" cstate="print"/>
          <a:srcRect/>
          <a:stretch>
            <a:fillRect/>
          </a:stretch>
        </p:blipFill>
        <p:spPr bwMode="auto">
          <a:xfrm>
            <a:off x="1032933" y="1346200"/>
            <a:ext cx="2786063" cy="1286934"/>
          </a:xfrm>
          <a:prstGeom prst="rect">
            <a:avLst/>
          </a:prstGeom>
          <a:noFill/>
          <a:ln w="12700">
            <a:noFill/>
            <a:round/>
            <a:headEnd/>
            <a:tailEnd/>
          </a:ln>
        </p:spPr>
      </p:pic>
      <p:pic>
        <p:nvPicPr>
          <p:cNvPr id="5" name="Picture 9"/>
          <p:cNvPicPr>
            <a:picLocks noChangeArrowheads="1"/>
          </p:cNvPicPr>
          <p:nvPr/>
        </p:nvPicPr>
        <p:blipFill>
          <a:blip r:embed="rId3" cstate="print"/>
          <a:srcRect/>
          <a:stretch>
            <a:fillRect/>
          </a:stretch>
        </p:blipFill>
        <p:spPr bwMode="auto">
          <a:xfrm>
            <a:off x="6002867" y="1346199"/>
            <a:ext cx="1972733" cy="1143001"/>
          </a:xfrm>
          <a:prstGeom prst="rect">
            <a:avLst/>
          </a:prstGeom>
          <a:noFill/>
          <a:ln w="12700">
            <a:noFill/>
            <a:round/>
            <a:headEnd/>
            <a:tailEnd/>
          </a:ln>
        </p:spPr>
      </p:pic>
      <p:sp>
        <p:nvSpPr>
          <p:cNvPr id="6" name="Rectangle 10"/>
          <p:cNvSpPr>
            <a:spLocks/>
          </p:cNvSpPr>
          <p:nvPr/>
        </p:nvSpPr>
        <p:spPr bwMode="auto">
          <a:xfrm>
            <a:off x="846667" y="2725209"/>
            <a:ext cx="7705196" cy="3590924"/>
          </a:xfrm>
          <a:prstGeom prst="rect">
            <a:avLst/>
          </a:prstGeom>
          <a:noFill/>
          <a:ln w="12700">
            <a:noFill/>
            <a:miter lim="800000"/>
            <a:headEnd/>
            <a:tailEnd/>
          </a:ln>
        </p:spPr>
        <p:txBody>
          <a:bodyPr lIns="0" tIns="0" rIns="36866" bIns="0"/>
          <a:lstStyle/>
          <a:p>
            <a:pPr marL="36513" algn="just" defTabSz="642938">
              <a:lnSpc>
                <a:spcPct val="130000"/>
              </a:lnSpc>
            </a:pPr>
            <a:r>
              <a:rPr kumimoji="0" lang="en-US" sz="2200" b="0" dirty="0">
                <a:solidFill>
                  <a:schemeClr val="tx1"/>
                </a:solidFill>
                <a:latin typeface="Lucida Bright" pitchFamily="18" charset="0"/>
                <a:sym typeface="Lucida Bright" pitchFamily="18" charset="0"/>
              </a:rPr>
              <a:t>- </a:t>
            </a:r>
            <a:r>
              <a:rPr kumimoji="0" lang="en-US" sz="2200" b="0" dirty="0" smtClean="0">
                <a:solidFill>
                  <a:schemeClr val="tx1"/>
                </a:solidFill>
                <a:latin typeface="Lucida Bright" pitchFamily="18" charset="0"/>
                <a:sym typeface="Lucida Bright" pitchFamily="18" charset="0"/>
              </a:rPr>
              <a:t>s</a:t>
            </a:r>
            <a:r>
              <a:rPr kumimoji="0" lang="en-US" sz="2000" b="0" dirty="0" smtClean="0">
                <a:solidFill>
                  <a:schemeClr val="tx1"/>
                </a:solidFill>
                <a:latin typeface="Lucida Bright" pitchFamily="18" charset="0"/>
                <a:sym typeface="Lucida Bright" pitchFamily="18" charset="0"/>
              </a:rPr>
              <a:t>patially </a:t>
            </a:r>
            <a:r>
              <a:rPr kumimoji="0" lang="en-US" sz="2000" b="0" dirty="0">
                <a:solidFill>
                  <a:schemeClr val="tx1"/>
                </a:solidFill>
                <a:latin typeface="Lucida Bright" pitchFamily="18" charset="0"/>
                <a:sym typeface="Lucida Bright" pitchFamily="18" charset="0"/>
              </a:rPr>
              <a:t>distributed model, using a </a:t>
            </a:r>
            <a:r>
              <a:rPr kumimoji="0" lang="en-US" sz="2000" dirty="0">
                <a:solidFill>
                  <a:schemeClr val="tx1"/>
                </a:solidFill>
                <a:latin typeface="Lucida Bright" pitchFamily="18" charset="0"/>
                <a:sym typeface="Lucida Bright" pitchFamily="18" charset="0"/>
              </a:rPr>
              <a:t>coupled numerical solution</a:t>
            </a:r>
            <a:r>
              <a:rPr kumimoji="0" lang="en-US" sz="2000" b="0" dirty="0">
                <a:solidFill>
                  <a:schemeClr val="tx1"/>
                </a:solidFill>
                <a:latin typeface="Lucida Bright" pitchFamily="18" charset="0"/>
                <a:sym typeface="Lucida Bright" pitchFamily="18" charset="0"/>
              </a:rPr>
              <a:t> of the subsurface flow (3D Richards equation) and energy budget (1D heat equation with phase change). This applies for soil and snow </a:t>
            </a:r>
            <a:r>
              <a:rPr kumimoji="0" lang="en-US" sz="2000" b="0" dirty="0" smtClean="0">
                <a:solidFill>
                  <a:schemeClr val="tx1"/>
                </a:solidFill>
                <a:latin typeface="Lucida Bright" pitchFamily="18" charset="0"/>
                <a:sym typeface="Lucida Bright" pitchFamily="18" charset="0"/>
              </a:rPr>
              <a:t>cover</a:t>
            </a:r>
            <a:endParaRPr kumimoji="0" lang="en-US" sz="2200" b="0" dirty="0">
              <a:solidFill>
                <a:schemeClr val="tx1"/>
              </a:solidFill>
              <a:latin typeface="Lucida Bright" pitchFamily="18" charset="0"/>
              <a:sym typeface="Lucida Bright" pitchFamily="18" charset="0"/>
            </a:endParaRPr>
          </a:p>
          <a:p>
            <a:pPr marL="36513" algn="just" defTabSz="642938">
              <a:lnSpc>
                <a:spcPct val="130000"/>
              </a:lnSpc>
              <a:buFontTx/>
              <a:buChar char="-"/>
            </a:pPr>
            <a:r>
              <a:rPr kumimoji="0" lang="en-US" sz="2000" b="0" dirty="0" smtClean="0">
                <a:solidFill>
                  <a:schemeClr val="tx1"/>
                </a:solidFill>
                <a:latin typeface="Lucida Bright" pitchFamily="18" charset="0"/>
                <a:sym typeface="Lucida Bright" pitchFamily="18" charset="0"/>
              </a:rPr>
              <a:t>model </a:t>
            </a:r>
            <a:r>
              <a:rPr kumimoji="0" lang="en-US" sz="2000" b="0" dirty="0">
                <a:solidFill>
                  <a:schemeClr val="tx1"/>
                </a:solidFill>
                <a:latin typeface="Lucida Bright" pitchFamily="18" charset="0"/>
                <a:sym typeface="Lucida Bright" pitchFamily="18" charset="0"/>
              </a:rPr>
              <a:t>is </a:t>
            </a:r>
            <a:r>
              <a:rPr kumimoji="0" lang="en-US" sz="2000" dirty="0">
                <a:solidFill>
                  <a:schemeClr val="tx1"/>
                </a:solidFill>
                <a:latin typeface="Lucida Bright" pitchFamily="18" charset="0"/>
                <a:sym typeface="Lucida Bright" pitchFamily="18" charset="0"/>
              </a:rPr>
              <a:t>fully distributed </a:t>
            </a:r>
            <a:r>
              <a:rPr kumimoji="0" lang="en-US" sz="2000" b="0" dirty="0">
                <a:solidFill>
                  <a:schemeClr val="tx1"/>
                </a:solidFill>
                <a:latin typeface="Lucida Bright" pitchFamily="18" charset="0"/>
                <a:sym typeface="Lucida Bright" pitchFamily="18" charset="0"/>
              </a:rPr>
              <a:t>and can be run at grid sizes from </a:t>
            </a:r>
            <a:r>
              <a:rPr kumimoji="0" lang="en-US" sz="2000" b="0" dirty="0" err="1">
                <a:solidFill>
                  <a:schemeClr val="tx1"/>
                </a:solidFill>
                <a:latin typeface="Lucida Bright" pitchFamily="18" charset="0"/>
                <a:sym typeface="Lucida Bright" pitchFamily="18" charset="0"/>
              </a:rPr>
              <a:t>metres</a:t>
            </a:r>
            <a:r>
              <a:rPr kumimoji="0" lang="en-US" sz="2000" b="0" dirty="0">
                <a:solidFill>
                  <a:schemeClr val="tx1"/>
                </a:solidFill>
                <a:latin typeface="Lucida Bright" pitchFamily="18" charset="0"/>
                <a:sym typeface="Lucida Bright" pitchFamily="18" charset="0"/>
              </a:rPr>
              <a:t> to hundreds of </a:t>
            </a:r>
            <a:r>
              <a:rPr kumimoji="0" lang="en-US" sz="2000" b="0" dirty="0" err="1" smtClean="0">
                <a:solidFill>
                  <a:schemeClr val="tx1"/>
                </a:solidFill>
                <a:latin typeface="Lucida Bright" pitchFamily="18" charset="0"/>
                <a:sym typeface="Lucida Bright" pitchFamily="18" charset="0"/>
              </a:rPr>
              <a:t>metres</a:t>
            </a:r>
            <a:endParaRPr kumimoji="0" lang="en-US" sz="2000" b="0" dirty="0" smtClean="0">
              <a:solidFill>
                <a:schemeClr val="tx1"/>
              </a:solidFill>
              <a:latin typeface="Lucida Bright" pitchFamily="18" charset="0"/>
              <a:sym typeface="Lucida Bright" pitchFamily="18" charset="0"/>
            </a:endParaRPr>
          </a:p>
          <a:p>
            <a:pPr marL="36513" defTabSz="642938">
              <a:lnSpc>
                <a:spcPct val="130000"/>
              </a:lnSpc>
            </a:pPr>
            <a:r>
              <a:rPr kumimoji="0" lang="en-US" sz="2000" b="0" dirty="0" smtClean="0">
                <a:solidFill>
                  <a:schemeClr val="tx1"/>
                </a:solidFill>
                <a:latin typeface="Lucida Bright" pitchFamily="18" charset="0"/>
                <a:sym typeface="Lucida Bright" pitchFamily="18" charset="0"/>
              </a:rPr>
              <a:t>- </a:t>
            </a:r>
            <a:r>
              <a:rPr kumimoji="0" lang="en-US" sz="2000" dirty="0" smtClean="0">
                <a:solidFill>
                  <a:schemeClr val="tx1"/>
                </a:solidFill>
                <a:latin typeface="Lucida Bright" pitchFamily="18" charset="0"/>
                <a:sym typeface="Lucida Bright" pitchFamily="18" charset="0"/>
              </a:rPr>
              <a:t>coupled to PBSM </a:t>
            </a:r>
            <a:r>
              <a:rPr kumimoji="0" lang="en-US" sz="2000" b="0" dirty="0" smtClean="0">
                <a:solidFill>
                  <a:schemeClr val="tx1"/>
                </a:solidFill>
                <a:latin typeface="Lucida Bright" pitchFamily="18" charset="0"/>
                <a:sym typeface="Lucida Bright" pitchFamily="18" charset="0"/>
              </a:rPr>
              <a:t>(Pomeroy et al., 1993) to find snow wind transport rate and sublimation, and </a:t>
            </a:r>
            <a:r>
              <a:rPr kumimoji="0" lang="en-US" sz="2000" dirty="0" smtClean="0">
                <a:solidFill>
                  <a:schemeClr val="tx1"/>
                </a:solidFill>
                <a:latin typeface="Lucida Bright" pitchFamily="18" charset="0"/>
                <a:sym typeface="Lucida Bright" pitchFamily="18" charset="0"/>
              </a:rPr>
              <a:t>Liston wind model </a:t>
            </a:r>
          </a:p>
          <a:p>
            <a:pPr marL="36513" algn="just" defTabSz="642938">
              <a:lnSpc>
                <a:spcPct val="130000"/>
              </a:lnSpc>
              <a:buFontTx/>
              <a:buChar char="-"/>
            </a:pPr>
            <a:endParaRPr kumimoji="0" lang="en-US" sz="2000" b="0" dirty="0">
              <a:solidFill>
                <a:schemeClr val="tx1"/>
              </a:solidFill>
              <a:latin typeface="Lucida Bright" pitchFamily="18" charset="0"/>
              <a:sym typeface="Lucida Bright" pitchFamily="18" charset="0"/>
            </a:endParaRPr>
          </a:p>
        </p:txBody>
      </p:sp>
      <p:pic>
        <p:nvPicPr>
          <p:cNvPr id="7" name="Picture 11"/>
          <p:cNvPicPr>
            <a:picLocks noChangeArrowheads="1"/>
          </p:cNvPicPr>
          <p:nvPr/>
        </p:nvPicPr>
        <p:blipFill>
          <a:blip r:embed="rId4" cstate="print"/>
          <a:srcRect/>
          <a:stretch>
            <a:fillRect/>
          </a:stretch>
        </p:blipFill>
        <p:spPr bwMode="auto">
          <a:xfrm>
            <a:off x="4019022" y="1363132"/>
            <a:ext cx="1146175" cy="1038225"/>
          </a:xfrm>
          <a:prstGeom prst="rect">
            <a:avLst/>
          </a:prstGeom>
          <a:noFill/>
          <a:ln w="12700">
            <a:noFill/>
            <a:round/>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ChangeArrowheads="1"/>
          </p:cNvSpPr>
          <p:nvPr/>
        </p:nvSpPr>
        <p:spPr bwMode="auto">
          <a:xfrm>
            <a:off x="785813" y="882650"/>
            <a:ext cx="8358187" cy="528638"/>
          </a:xfrm>
          <a:prstGeom prst="rect">
            <a:avLst/>
          </a:prstGeom>
          <a:solidFill>
            <a:schemeClr val="bg1"/>
          </a:solidFill>
          <a:ln w="9525" algn="ctr">
            <a:noFill/>
            <a:miter lim="800000"/>
            <a:headEnd/>
            <a:tailEnd/>
          </a:ln>
          <a:effectLst/>
        </p:spPr>
        <p:txBody>
          <a:bodyPr wrap="none" lIns="36000" rIns="0" anchor="ctr">
            <a:spAutoFit/>
          </a:bodyPr>
          <a:lstStyle/>
          <a:p>
            <a:endParaRPr lang="en-US"/>
          </a:p>
        </p:txBody>
      </p:sp>
      <p:sp>
        <p:nvSpPr>
          <p:cNvPr id="323588" name="Rectangle 4"/>
          <p:cNvSpPr>
            <a:spLocks noGrp="1" noChangeArrowheads="1"/>
          </p:cNvSpPr>
          <p:nvPr>
            <p:ph type="title"/>
          </p:nvPr>
        </p:nvSpPr>
        <p:spPr>
          <a:xfrm>
            <a:off x="0" y="0"/>
            <a:ext cx="8702675" cy="542925"/>
          </a:xfrm>
        </p:spPr>
        <p:txBody>
          <a:bodyPr/>
          <a:lstStyle/>
          <a:p>
            <a:pPr algn="ctr"/>
            <a:r>
              <a:rPr lang="en-US" sz="3200" dirty="0" smtClean="0"/>
              <a:t>4.3 End of Winter Snow accumulation</a:t>
            </a:r>
            <a:endParaRPr lang="en-US" sz="3200" dirty="0"/>
          </a:p>
        </p:txBody>
      </p:sp>
      <p:sp>
        <p:nvSpPr>
          <p:cNvPr id="323589" name="Text Box 5"/>
          <p:cNvSpPr txBox="1">
            <a:spLocks noChangeArrowheads="1"/>
          </p:cNvSpPr>
          <p:nvPr/>
        </p:nvSpPr>
        <p:spPr bwMode="auto">
          <a:xfrm>
            <a:off x="2051050" y="1905000"/>
            <a:ext cx="696913" cy="366713"/>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Shrub</a:t>
            </a:r>
          </a:p>
        </p:txBody>
      </p:sp>
      <p:pic>
        <p:nvPicPr>
          <p:cNvPr id="323596" name="Picture 12"/>
          <p:cNvPicPr>
            <a:picLocks noChangeAspect="1" noChangeArrowheads="1"/>
          </p:cNvPicPr>
          <p:nvPr/>
        </p:nvPicPr>
        <p:blipFill>
          <a:blip r:embed="rId2" cstate="print"/>
          <a:srcRect/>
          <a:stretch>
            <a:fillRect/>
          </a:stretch>
        </p:blipFill>
        <p:spPr bwMode="auto">
          <a:xfrm>
            <a:off x="6843713" y="1619250"/>
            <a:ext cx="2054225" cy="912813"/>
          </a:xfrm>
          <a:prstGeom prst="rect">
            <a:avLst/>
          </a:prstGeom>
          <a:noFill/>
          <a:ln w="9525" algn="ctr">
            <a:noFill/>
            <a:miter lim="800000"/>
            <a:headEnd/>
            <a:tailEnd/>
          </a:ln>
          <a:effectLst/>
        </p:spPr>
      </p:pic>
      <p:sp>
        <p:nvSpPr>
          <p:cNvPr id="323609" name="Rectangle 25"/>
          <p:cNvSpPr>
            <a:spLocks noChangeArrowheads="1"/>
          </p:cNvSpPr>
          <p:nvPr/>
        </p:nvSpPr>
        <p:spPr bwMode="auto">
          <a:xfrm>
            <a:off x="6591300" y="1266825"/>
            <a:ext cx="209550" cy="704850"/>
          </a:xfrm>
          <a:prstGeom prst="rect">
            <a:avLst/>
          </a:prstGeom>
          <a:solidFill>
            <a:schemeClr val="bg1"/>
          </a:solidFill>
          <a:ln w="9525" algn="ctr">
            <a:noFill/>
            <a:miter lim="800000"/>
            <a:headEnd/>
            <a:tailEnd/>
          </a:ln>
          <a:effectLst/>
        </p:spPr>
        <p:txBody>
          <a:bodyPr lIns="36000" rIns="0" anchor="ctr">
            <a:spAutoFit/>
          </a:bodyPr>
          <a:lstStyle/>
          <a:p>
            <a:endParaRPr lang="en-US"/>
          </a:p>
        </p:txBody>
      </p:sp>
      <p:sp>
        <p:nvSpPr>
          <p:cNvPr id="323598" name="Text Box 14"/>
          <p:cNvSpPr txBox="1">
            <a:spLocks noChangeArrowheads="1"/>
          </p:cNvSpPr>
          <p:nvPr/>
        </p:nvSpPr>
        <p:spPr bwMode="auto">
          <a:xfrm>
            <a:off x="7148513" y="3084513"/>
            <a:ext cx="1782762" cy="925512"/>
          </a:xfrm>
          <a:prstGeom prst="rect">
            <a:avLst/>
          </a:prstGeom>
          <a:noFill/>
          <a:ln w="9525" algn="ctr">
            <a:solidFill>
              <a:srgbClr val="000000"/>
            </a:solidFill>
            <a:miter lim="800000"/>
            <a:headEnd/>
            <a:tailEnd/>
          </a:ln>
          <a:effectLst/>
        </p:spPr>
        <p:txBody>
          <a:bodyPr lIns="36000" rIns="0">
            <a:spAutoFit/>
          </a:bodyPr>
          <a:lstStyle/>
          <a:p>
            <a:pPr defTabSz="762000"/>
            <a:r>
              <a:rPr lang="en-US">
                <a:solidFill>
                  <a:schemeClr val="tx1"/>
                </a:solidFill>
              </a:rPr>
              <a:t>SR50s offset reset by field staff</a:t>
            </a:r>
          </a:p>
        </p:txBody>
      </p:sp>
      <p:sp>
        <p:nvSpPr>
          <p:cNvPr id="323600" name="Text Box 16"/>
          <p:cNvSpPr txBox="1">
            <a:spLocks noChangeArrowheads="1"/>
          </p:cNvSpPr>
          <p:nvPr/>
        </p:nvSpPr>
        <p:spPr bwMode="auto">
          <a:xfrm>
            <a:off x="5611813" y="2116138"/>
            <a:ext cx="709612" cy="366712"/>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model</a:t>
            </a:r>
          </a:p>
        </p:txBody>
      </p:sp>
      <p:pic>
        <p:nvPicPr>
          <p:cNvPr id="323605" name="Picture 21" descr="snow_depth2"/>
          <p:cNvPicPr>
            <a:picLocks noChangeAspect="1" noChangeArrowheads="1"/>
          </p:cNvPicPr>
          <p:nvPr/>
        </p:nvPicPr>
        <p:blipFill>
          <a:blip r:embed="rId3" cstate="print"/>
          <a:srcRect/>
          <a:stretch>
            <a:fillRect/>
          </a:stretch>
        </p:blipFill>
        <p:spPr bwMode="auto">
          <a:xfrm>
            <a:off x="1504950" y="1530350"/>
            <a:ext cx="5218113" cy="1387475"/>
          </a:xfrm>
          <a:prstGeom prst="rect">
            <a:avLst/>
          </a:prstGeom>
          <a:noFill/>
        </p:spPr>
      </p:pic>
      <p:sp>
        <p:nvSpPr>
          <p:cNvPr id="323601" name="Text Box 17"/>
          <p:cNvSpPr txBox="1">
            <a:spLocks noChangeArrowheads="1"/>
          </p:cNvSpPr>
          <p:nvPr/>
        </p:nvSpPr>
        <p:spPr bwMode="auto">
          <a:xfrm>
            <a:off x="4054475" y="1635125"/>
            <a:ext cx="709613" cy="366713"/>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model</a:t>
            </a:r>
          </a:p>
        </p:txBody>
      </p:sp>
      <p:sp>
        <p:nvSpPr>
          <p:cNvPr id="323604" name="Oval 20"/>
          <p:cNvSpPr>
            <a:spLocks noChangeArrowheads="1"/>
          </p:cNvSpPr>
          <p:nvPr/>
        </p:nvSpPr>
        <p:spPr bwMode="auto">
          <a:xfrm>
            <a:off x="3551238" y="3513138"/>
            <a:ext cx="2138362" cy="292100"/>
          </a:xfrm>
          <a:prstGeom prst="ellipse">
            <a:avLst/>
          </a:prstGeom>
          <a:solidFill>
            <a:srgbClr val="FF0000">
              <a:alpha val="30000"/>
            </a:srgbClr>
          </a:solidFill>
          <a:ln w="9525" algn="ctr">
            <a:solidFill>
              <a:schemeClr val="tx1"/>
            </a:solidFill>
            <a:round/>
            <a:headEnd/>
            <a:tailEnd/>
          </a:ln>
          <a:effectLst/>
        </p:spPr>
        <p:txBody>
          <a:bodyPr lIns="36000" rIns="0" anchor="ctr">
            <a:spAutoFit/>
          </a:bodyPr>
          <a:lstStyle/>
          <a:p>
            <a:endParaRPr lang="en-US"/>
          </a:p>
        </p:txBody>
      </p:sp>
      <p:sp>
        <p:nvSpPr>
          <p:cNvPr id="323610" name="Rectangle 26"/>
          <p:cNvSpPr>
            <a:spLocks noChangeArrowheads="1"/>
          </p:cNvSpPr>
          <p:nvPr/>
        </p:nvSpPr>
        <p:spPr bwMode="auto">
          <a:xfrm>
            <a:off x="6591300" y="1228725"/>
            <a:ext cx="228600" cy="704850"/>
          </a:xfrm>
          <a:prstGeom prst="rect">
            <a:avLst/>
          </a:prstGeom>
          <a:solidFill>
            <a:schemeClr val="bg1"/>
          </a:solidFill>
          <a:ln w="9525" algn="ctr">
            <a:noFill/>
            <a:miter lim="800000"/>
            <a:headEnd/>
            <a:tailEnd/>
          </a:ln>
          <a:effectLst/>
        </p:spPr>
        <p:txBody>
          <a:bodyPr wrap="none" lIns="36000" rIns="0" anchor="ctr">
            <a:spAutoFit/>
          </a:bodyPr>
          <a:lstStyle/>
          <a:p>
            <a:endParaRPr lang="en-US"/>
          </a:p>
        </p:txBody>
      </p:sp>
      <p:pic>
        <p:nvPicPr>
          <p:cNvPr id="323608" name="Picture 24" descr="snow_depth2"/>
          <p:cNvPicPr>
            <a:picLocks noChangeAspect="1" noChangeArrowheads="1"/>
          </p:cNvPicPr>
          <p:nvPr/>
        </p:nvPicPr>
        <p:blipFill>
          <a:blip r:embed="rId4" cstate="print"/>
          <a:srcRect/>
          <a:stretch>
            <a:fillRect/>
          </a:stretch>
        </p:blipFill>
        <p:spPr bwMode="auto">
          <a:xfrm>
            <a:off x="1581150" y="2730500"/>
            <a:ext cx="5119688" cy="1389063"/>
          </a:xfrm>
          <a:prstGeom prst="rect">
            <a:avLst/>
          </a:prstGeom>
          <a:noFill/>
        </p:spPr>
      </p:pic>
      <p:sp>
        <p:nvSpPr>
          <p:cNvPr id="323611" name="Rectangle 27"/>
          <p:cNvSpPr>
            <a:spLocks noChangeArrowheads="1"/>
          </p:cNvSpPr>
          <p:nvPr/>
        </p:nvSpPr>
        <p:spPr bwMode="auto">
          <a:xfrm>
            <a:off x="6635750" y="2755900"/>
            <a:ext cx="228600" cy="704850"/>
          </a:xfrm>
          <a:prstGeom prst="rect">
            <a:avLst/>
          </a:prstGeom>
          <a:solidFill>
            <a:schemeClr val="bg1"/>
          </a:solidFill>
          <a:ln w="9525" algn="ctr">
            <a:noFill/>
            <a:miter lim="800000"/>
            <a:headEnd/>
            <a:tailEnd/>
          </a:ln>
          <a:effectLst/>
        </p:spPr>
        <p:txBody>
          <a:bodyPr wrap="none" lIns="36000" rIns="0" anchor="ctr">
            <a:spAutoFit/>
          </a:bodyPr>
          <a:lstStyle/>
          <a:p>
            <a:endParaRPr lang="en-US"/>
          </a:p>
        </p:txBody>
      </p:sp>
      <p:sp>
        <p:nvSpPr>
          <p:cNvPr id="323612" name="Oval 28"/>
          <p:cNvSpPr>
            <a:spLocks noChangeArrowheads="1"/>
          </p:cNvSpPr>
          <p:nvPr/>
        </p:nvSpPr>
        <p:spPr bwMode="auto">
          <a:xfrm>
            <a:off x="3467100" y="3492500"/>
            <a:ext cx="2305050" cy="342900"/>
          </a:xfrm>
          <a:prstGeom prst="ellipse">
            <a:avLst/>
          </a:prstGeom>
          <a:solidFill>
            <a:srgbClr val="FF0000">
              <a:alpha val="30000"/>
            </a:srgbClr>
          </a:solidFill>
          <a:ln w="9525" algn="ctr">
            <a:noFill/>
            <a:round/>
            <a:headEnd/>
            <a:tailEnd/>
          </a:ln>
          <a:effectLst/>
        </p:spPr>
        <p:txBody>
          <a:bodyPr wrap="none" lIns="36000" rIns="0" anchor="ctr">
            <a:spAutoFit/>
          </a:bodyPr>
          <a:lstStyle/>
          <a:p>
            <a:endParaRPr lang="en-US"/>
          </a:p>
        </p:txBody>
      </p:sp>
      <p:sp>
        <p:nvSpPr>
          <p:cNvPr id="323597" name="Line 13"/>
          <p:cNvSpPr>
            <a:spLocks noChangeShapeType="1"/>
          </p:cNvSpPr>
          <p:nvPr/>
        </p:nvSpPr>
        <p:spPr bwMode="auto">
          <a:xfrm>
            <a:off x="5940425" y="3530600"/>
            <a:ext cx="1192213" cy="119063"/>
          </a:xfrm>
          <a:prstGeom prst="line">
            <a:avLst/>
          </a:prstGeom>
          <a:noFill/>
          <a:ln w="12700">
            <a:solidFill>
              <a:srgbClr val="000000"/>
            </a:solidFill>
            <a:round/>
            <a:headEnd type="triangle" w="med" len="med"/>
            <a:tailEnd/>
          </a:ln>
          <a:effectLst/>
        </p:spPr>
        <p:txBody>
          <a:bodyPr lIns="36000" rIns="0">
            <a:spAutoFit/>
          </a:bodyPr>
          <a:lstStyle/>
          <a:p>
            <a:endParaRPr lang="en-US"/>
          </a:p>
        </p:txBody>
      </p:sp>
      <p:pic>
        <p:nvPicPr>
          <p:cNvPr id="323614" name="Picture 30" descr="snow_depth2"/>
          <p:cNvPicPr>
            <a:picLocks noChangeAspect="1" noChangeArrowheads="1"/>
          </p:cNvPicPr>
          <p:nvPr/>
        </p:nvPicPr>
        <p:blipFill>
          <a:blip r:embed="rId5" cstate="print"/>
          <a:srcRect/>
          <a:stretch>
            <a:fillRect/>
          </a:stretch>
        </p:blipFill>
        <p:spPr bwMode="auto">
          <a:xfrm>
            <a:off x="1581150" y="3911600"/>
            <a:ext cx="5106988" cy="1357313"/>
          </a:xfrm>
          <a:prstGeom prst="rect">
            <a:avLst/>
          </a:prstGeom>
          <a:noFill/>
        </p:spPr>
      </p:pic>
      <p:sp>
        <p:nvSpPr>
          <p:cNvPr id="323615" name="Rectangle 31"/>
          <p:cNvSpPr>
            <a:spLocks noChangeArrowheads="1"/>
          </p:cNvSpPr>
          <p:nvPr/>
        </p:nvSpPr>
        <p:spPr bwMode="auto">
          <a:xfrm>
            <a:off x="6572250" y="3892550"/>
            <a:ext cx="228600" cy="571500"/>
          </a:xfrm>
          <a:prstGeom prst="rect">
            <a:avLst/>
          </a:prstGeom>
          <a:solidFill>
            <a:schemeClr val="bg1"/>
          </a:solidFill>
          <a:ln w="9525" algn="ctr">
            <a:noFill/>
            <a:miter lim="800000"/>
            <a:headEnd/>
            <a:tailEnd/>
          </a:ln>
          <a:effectLst/>
        </p:spPr>
        <p:txBody>
          <a:bodyPr wrap="none" lIns="36000" rIns="0" anchor="ctr">
            <a:spAutoFit/>
          </a:bodyPr>
          <a:lstStyle/>
          <a:p>
            <a:endParaRPr lang="en-US"/>
          </a:p>
        </p:txBody>
      </p:sp>
      <p:pic>
        <p:nvPicPr>
          <p:cNvPr id="323616" name="Picture 32" descr="snow_depth_SR502"/>
          <p:cNvPicPr>
            <a:picLocks noChangeAspect="1" noChangeArrowheads="1"/>
          </p:cNvPicPr>
          <p:nvPr/>
        </p:nvPicPr>
        <p:blipFill>
          <a:blip r:embed="rId6" cstate="print"/>
          <a:srcRect/>
          <a:stretch>
            <a:fillRect/>
          </a:stretch>
        </p:blipFill>
        <p:spPr bwMode="auto">
          <a:xfrm>
            <a:off x="1638300" y="5111750"/>
            <a:ext cx="5032375" cy="1704975"/>
          </a:xfrm>
          <a:prstGeom prst="rect">
            <a:avLst/>
          </a:prstGeom>
          <a:noFill/>
        </p:spPr>
      </p:pic>
      <p:sp>
        <p:nvSpPr>
          <p:cNvPr id="323603" name="Text Box 19"/>
          <p:cNvSpPr txBox="1">
            <a:spLocks noChangeArrowheads="1"/>
          </p:cNvSpPr>
          <p:nvPr/>
        </p:nvSpPr>
        <p:spPr bwMode="auto">
          <a:xfrm>
            <a:off x="4986338" y="2881313"/>
            <a:ext cx="709612" cy="366712"/>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model</a:t>
            </a:r>
          </a:p>
        </p:txBody>
      </p:sp>
      <p:sp>
        <p:nvSpPr>
          <p:cNvPr id="323617" name="Text Box 33"/>
          <p:cNvSpPr txBox="1">
            <a:spLocks noChangeArrowheads="1"/>
          </p:cNvSpPr>
          <p:nvPr/>
        </p:nvSpPr>
        <p:spPr bwMode="auto">
          <a:xfrm>
            <a:off x="5068888" y="4583113"/>
            <a:ext cx="709612" cy="366712"/>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model</a:t>
            </a:r>
          </a:p>
        </p:txBody>
      </p:sp>
      <p:sp>
        <p:nvSpPr>
          <p:cNvPr id="323618" name="Text Box 34"/>
          <p:cNvSpPr txBox="1">
            <a:spLocks noChangeArrowheads="1"/>
          </p:cNvSpPr>
          <p:nvPr/>
        </p:nvSpPr>
        <p:spPr bwMode="auto">
          <a:xfrm>
            <a:off x="4916488" y="5132388"/>
            <a:ext cx="709612" cy="366712"/>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model</a:t>
            </a:r>
          </a:p>
        </p:txBody>
      </p:sp>
      <p:sp>
        <p:nvSpPr>
          <p:cNvPr id="323594" name="Text Box 10"/>
          <p:cNvSpPr txBox="1">
            <a:spLocks noChangeArrowheads="1"/>
          </p:cNvSpPr>
          <p:nvPr/>
        </p:nvSpPr>
        <p:spPr bwMode="auto">
          <a:xfrm>
            <a:off x="1976438" y="2779713"/>
            <a:ext cx="811212" cy="366712"/>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Tundra</a:t>
            </a:r>
          </a:p>
        </p:txBody>
      </p:sp>
      <p:sp>
        <p:nvSpPr>
          <p:cNvPr id="323619" name="Text Box 35"/>
          <p:cNvSpPr txBox="1">
            <a:spLocks noChangeArrowheads="1"/>
          </p:cNvSpPr>
          <p:nvPr/>
        </p:nvSpPr>
        <p:spPr bwMode="auto">
          <a:xfrm>
            <a:off x="1927225" y="1643063"/>
            <a:ext cx="696913" cy="366712"/>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Shrub</a:t>
            </a:r>
          </a:p>
        </p:txBody>
      </p:sp>
      <p:sp>
        <p:nvSpPr>
          <p:cNvPr id="323593" name="Text Box 9"/>
          <p:cNvSpPr txBox="1">
            <a:spLocks noChangeArrowheads="1"/>
          </p:cNvSpPr>
          <p:nvPr/>
        </p:nvSpPr>
        <p:spPr bwMode="auto">
          <a:xfrm>
            <a:off x="2063750" y="3959225"/>
            <a:ext cx="506413" cy="366713"/>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Drift</a:t>
            </a:r>
          </a:p>
        </p:txBody>
      </p:sp>
      <p:sp>
        <p:nvSpPr>
          <p:cNvPr id="323595" name="Text Box 11"/>
          <p:cNvSpPr txBox="1">
            <a:spLocks noChangeArrowheads="1"/>
          </p:cNvSpPr>
          <p:nvPr/>
        </p:nvSpPr>
        <p:spPr bwMode="auto">
          <a:xfrm>
            <a:off x="2041525" y="5162550"/>
            <a:ext cx="735013" cy="366713"/>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Forest</a:t>
            </a:r>
          </a:p>
        </p:txBody>
      </p:sp>
      <p:sp>
        <p:nvSpPr>
          <p:cNvPr id="323620" name="Text Box 36"/>
          <p:cNvSpPr txBox="1">
            <a:spLocks noChangeArrowheads="1"/>
          </p:cNvSpPr>
          <p:nvPr/>
        </p:nvSpPr>
        <p:spPr bwMode="auto">
          <a:xfrm>
            <a:off x="446616" y="2749022"/>
            <a:ext cx="984250" cy="1187450"/>
          </a:xfrm>
          <a:prstGeom prst="rect">
            <a:avLst/>
          </a:prstGeom>
          <a:noFill/>
          <a:ln w="9525" algn="ctr">
            <a:noFill/>
            <a:miter lim="800000"/>
            <a:headEnd/>
            <a:tailEnd/>
          </a:ln>
          <a:effectLst/>
        </p:spPr>
        <p:txBody>
          <a:bodyPr wrap="none" lIns="36000" rIns="0">
            <a:spAutoFit/>
          </a:bodyPr>
          <a:lstStyle/>
          <a:p>
            <a:pPr marL="533400" indent="-533400" defTabSz="762000"/>
            <a:r>
              <a:rPr lang="en-US" sz="2400" dirty="0">
                <a:solidFill>
                  <a:schemeClr val="tx1"/>
                </a:solidFill>
              </a:rPr>
              <a:t>Snow </a:t>
            </a:r>
          </a:p>
          <a:p>
            <a:pPr marL="533400" indent="-533400" defTabSz="762000"/>
            <a:r>
              <a:rPr lang="en-US" sz="2400" dirty="0">
                <a:solidFill>
                  <a:schemeClr val="tx1"/>
                </a:solidFill>
              </a:rPr>
              <a:t>Depth </a:t>
            </a:r>
          </a:p>
          <a:p>
            <a:pPr marL="533400" indent="-533400" defTabSz="762000"/>
            <a:r>
              <a:rPr lang="en-US" sz="2400" dirty="0">
                <a:solidFill>
                  <a:schemeClr val="tx1"/>
                </a:solidFill>
              </a:rPr>
              <a:t>(mm)</a:t>
            </a:r>
          </a:p>
        </p:txBody>
      </p:sp>
      <p:sp>
        <p:nvSpPr>
          <p:cNvPr id="323621" name="Text Box 37"/>
          <p:cNvSpPr txBox="1">
            <a:spLocks noChangeArrowheads="1"/>
          </p:cNvSpPr>
          <p:nvPr/>
        </p:nvSpPr>
        <p:spPr bwMode="auto">
          <a:xfrm>
            <a:off x="4438650" y="3433763"/>
            <a:ext cx="176213" cy="366712"/>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a:t>
            </a:r>
          </a:p>
        </p:txBody>
      </p:sp>
      <p:sp>
        <p:nvSpPr>
          <p:cNvPr id="323622" name="Line 38"/>
          <p:cNvSpPr>
            <a:spLocks noChangeShapeType="1"/>
          </p:cNvSpPr>
          <p:nvPr/>
        </p:nvSpPr>
        <p:spPr bwMode="auto">
          <a:xfrm>
            <a:off x="552450" y="582613"/>
            <a:ext cx="8323263" cy="0"/>
          </a:xfrm>
          <a:prstGeom prst="line">
            <a:avLst/>
          </a:prstGeom>
          <a:noFill/>
          <a:ln w="34925">
            <a:solidFill>
              <a:srgbClr val="339966"/>
            </a:solidFill>
            <a:round/>
            <a:headEnd/>
            <a:tailEnd/>
          </a:ln>
          <a:effectLst/>
        </p:spPr>
        <p:txBody>
          <a:bodyPr lIns="36000" rIns="0">
            <a:spAutoFit/>
          </a:bodyPr>
          <a:lstStyle/>
          <a:p>
            <a:endParaRPr lang="en-US"/>
          </a:p>
        </p:txBody>
      </p:sp>
      <p:sp>
        <p:nvSpPr>
          <p:cNvPr id="323625" name="Text Box 41"/>
          <p:cNvSpPr txBox="1">
            <a:spLocks noChangeArrowheads="1"/>
          </p:cNvSpPr>
          <p:nvPr/>
        </p:nvSpPr>
        <p:spPr bwMode="auto">
          <a:xfrm>
            <a:off x="4583113" y="5789613"/>
            <a:ext cx="176212" cy="366712"/>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a:t>
            </a:r>
          </a:p>
        </p:txBody>
      </p:sp>
      <p:sp>
        <p:nvSpPr>
          <p:cNvPr id="323626" name="Oval 42"/>
          <p:cNvSpPr>
            <a:spLocks noChangeArrowheads="1"/>
          </p:cNvSpPr>
          <p:nvPr/>
        </p:nvSpPr>
        <p:spPr bwMode="auto">
          <a:xfrm rot="1325653">
            <a:off x="2743200" y="5505450"/>
            <a:ext cx="1025525" cy="346075"/>
          </a:xfrm>
          <a:prstGeom prst="ellipse">
            <a:avLst/>
          </a:prstGeom>
          <a:solidFill>
            <a:srgbClr val="339966">
              <a:alpha val="30000"/>
            </a:srgbClr>
          </a:solidFill>
          <a:ln w="9525" algn="ctr">
            <a:noFill/>
            <a:round/>
            <a:headEnd/>
            <a:tailEnd/>
          </a:ln>
          <a:effectLst/>
        </p:spPr>
        <p:txBody>
          <a:bodyPr wrap="none" lIns="36000" rIns="0" anchor="ctr">
            <a:spAutoFit/>
          </a:bodyPr>
          <a:lstStyle/>
          <a:p>
            <a:endParaRPr lang="en-US"/>
          </a:p>
        </p:txBody>
      </p:sp>
      <p:sp>
        <p:nvSpPr>
          <p:cNvPr id="323628" name="Line 44"/>
          <p:cNvSpPr>
            <a:spLocks noChangeShapeType="1"/>
          </p:cNvSpPr>
          <p:nvPr/>
        </p:nvSpPr>
        <p:spPr bwMode="auto">
          <a:xfrm flipV="1">
            <a:off x="1624013" y="5726113"/>
            <a:ext cx="1308100" cy="268287"/>
          </a:xfrm>
          <a:prstGeom prst="line">
            <a:avLst/>
          </a:prstGeom>
          <a:noFill/>
          <a:ln w="9525">
            <a:solidFill>
              <a:srgbClr val="000000"/>
            </a:solidFill>
            <a:round/>
            <a:headEnd/>
            <a:tailEnd type="triangle" w="med" len="med"/>
          </a:ln>
          <a:effectLst/>
        </p:spPr>
        <p:txBody>
          <a:bodyPr lIns="36000" rIns="0">
            <a:spAutoFit/>
          </a:bodyPr>
          <a:lstStyle/>
          <a:p>
            <a:endParaRPr lang="en-US"/>
          </a:p>
        </p:txBody>
      </p:sp>
      <p:sp>
        <p:nvSpPr>
          <p:cNvPr id="323629" name="Rectangle 45"/>
          <p:cNvSpPr>
            <a:spLocks noChangeArrowheads="1"/>
          </p:cNvSpPr>
          <p:nvPr/>
        </p:nvSpPr>
        <p:spPr bwMode="auto">
          <a:xfrm>
            <a:off x="6573838" y="5064125"/>
            <a:ext cx="188912" cy="771525"/>
          </a:xfrm>
          <a:prstGeom prst="rect">
            <a:avLst/>
          </a:prstGeom>
          <a:solidFill>
            <a:schemeClr val="bg1"/>
          </a:solidFill>
          <a:ln w="9525" algn="ctr">
            <a:noFill/>
            <a:miter lim="800000"/>
            <a:headEnd/>
            <a:tailEnd/>
          </a:ln>
          <a:effectLst/>
        </p:spPr>
        <p:txBody>
          <a:bodyPr wrap="none" lIns="36000" rIns="0" anchor="ctr">
            <a:spAutoFit/>
          </a:bodyPr>
          <a:lstStyle/>
          <a:p>
            <a:endParaRPr lang="en-US"/>
          </a:p>
        </p:txBody>
      </p:sp>
      <p:pic>
        <p:nvPicPr>
          <p:cNvPr id="323630" name="Picture 46"/>
          <p:cNvPicPr>
            <a:picLocks noChangeAspect="1" noChangeArrowheads="1"/>
          </p:cNvPicPr>
          <p:nvPr/>
        </p:nvPicPr>
        <p:blipFill>
          <a:blip r:embed="rId7" cstate="print"/>
          <a:srcRect/>
          <a:stretch>
            <a:fillRect/>
          </a:stretch>
        </p:blipFill>
        <p:spPr bwMode="auto">
          <a:xfrm>
            <a:off x="1622425" y="598488"/>
            <a:ext cx="5113338" cy="917575"/>
          </a:xfrm>
          <a:prstGeom prst="rect">
            <a:avLst/>
          </a:prstGeom>
          <a:noFill/>
          <a:ln w="9525" algn="ctr">
            <a:noFill/>
            <a:miter lim="800000"/>
            <a:headEnd/>
            <a:tailEnd/>
          </a:ln>
          <a:effectLst/>
        </p:spPr>
      </p:pic>
      <p:sp>
        <p:nvSpPr>
          <p:cNvPr id="323631" name="Rectangle 47"/>
          <p:cNvSpPr>
            <a:spLocks noChangeArrowheads="1"/>
          </p:cNvSpPr>
          <p:nvPr/>
        </p:nvSpPr>
        <p:spPr bwMode="auto">
          <a:xfrm>
            <a:off x="6605588" y="1687513"/>
            <a:ext cx="157162" cy="630237"/>
          </a:xfrm>
          <a:prstGeom prst="rect">
            <a:avLst/>
          </a:prstGeom>
          <a:solidFill>
            <a:schemeClr val="bg1"/>
          </a:solidFill>
          <a:ln w="9525" algn="ctr">
            <a:noFill/>
            <a:miter lim="800000"/>
            <a:headEnd/>
            <a:tailEnd/>
          </a:ln>
          <a:effectLst/>
        </p:spPr>
        <p:txBody>
          <a:bodyPr wrap="none" lIns="36000" rIns="0" anchor="ctr">
            <a:spAutoFit/>
          </a:bodyPr>
          <a:lstStyle/>
          <a:p>
            <a:endParaRPr lang="en-US"/>
          </a:p>
        </p:txBody>
      </p:sp>
      <p:sp>
        <p:nvSpPr>
          <p:cNvPr id="323632" name="Oval 48"/>
          <p:cNvSpPr>
            <a:spLocks noChangeArrowheads="1"/>
          </p:cNvSpPr>
          <p:nvPr/>
        </p:nvSpPr>
        <p:spPr bwMode="auto">
          <a:xfrm rot="-734539">
            <a:off x="3506788" y="5781675"/>
            <a:ext cx="2305050" cy="342900"/>
          </a:xfrm>
          <a:prstGeom prst="ellipse">
            <a:avLst/>
          </a:prstGeom>
          <a:solidFill>
            <a:srgbClr val="FF0000">
              <a:alpha val="30000"/>
            </a:srgbClr>
          </a:solidFill>
          <a:ln w="9525" algn="ctr">
            <a:noFill/>
            <a:round/>
            <a:headEnd/>
            <a:tailEnd/>
          </a:ln>
          <a:effectLst/>
        </p:spPr>
        <p:txBody>
          <a:bodyPr wrap="none" lIns="36000" rIns="0" anchor="ctr">
            <a:spAutoFit/>
          </a:bodyPr>
          <a:lstStyle/>
          <a:p>
            <a:endParaRPr lang="en-US"/>
          </a:p>
        </p:txBody>
      </p:sp>
      <p:sp>
        <p:nvSpPr>
          <p:cNvPr id="40" name="Rectangle 39"/>
          <p:cNvSpPr/>
          <p:nvPr/>
        </p:nvSpPr>
        <p:spPr bwMode="auto">
          <a:xfrm>
            <a:off x="1693333" y="5071532"/>
            <a:ext cx="5080000" cy="176106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pic>
        <p:nvPicPr>
          <p:cNvPr id="21506" name="Picture 2"/>
          <p:cNvPicPr>
            <a:picLocks noChangeAspect="1" noChangeArrowheads="1"/>
          </p:cNvPicPr>
          <p:nvPr/>
        </p:nvPicPr>
        <p:blipFill>
          <a:blip r:embed="rId8" cstate="print"/>
          <a:srcRect/>
          <a:stretch>
            <a:fillRect/>
          </a:stretch>
        </p:blipFill>
        <p:spPr bwMode="auto">
          <a:xfrm>
            <a:off x="1675341" y="5058834"/>
            <a:ext cx="5021792" cy="228600"/>
          </a:xfrm>
          <a:prstGeom prst="rect">
            <a:avLst/>
          </a:prstGeom>
          <a:noFill/>
          <a:ln w="9525">
            <a:noFill/>
            <a:miter lim="800000"/>
            <a:headEnd/>
            <a:tailEnd/>
          </a:ln>
        </p:spPr>
      </p:pic>
      <p:sp>
        <p:nvSpPr>
          <p:cNvPr id="41" name="Rectangle 40"/>
          <p:cNvSpPr/>
          <p:nvPr/>
        </p:nvSpPr>
        <p:spPr bwMode="auto">
          <a:xfrm>
            <a:off x="1422400" y="5884333"/>
            <a:ext cx="414867" cy="95673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42" name="TextBox 41"/>
          <p:cNvSpPr txBox="1"/>
          <p:nvPr/>
        </p:nvSpPr>
        <p:spPr>
          <a:xfrm>
            <a:off x="6881843" y="4783667"/>
            <a:ext cx="2141388"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buFontTx/>
              <a:buChar char="-"/>
            </a:pPr>
            <a:r>
              <a:rPr lang="en-US" dirty="0" smtClean="0">
                <a:solidFill>
                  <a:schemeClr val="tx1"/>
                </a:solidFill>
              </a:rPr>
              <a:t> Observations are the avg. of 5 measurements</a:t>
            </a:r>
          </a:p>
          <a:p>
            <a:pPr>
              <a:buFontTx/>
              <a:buChar char="-"/>
            </a:pPr>
            <a:r>
              <a:rPr lang="en-US" dirty="0" smtClean="0">
                <a:solidFill>
                  <a:schemeClr val="tx1"/>
                </a:solidFill>
              </a:rPr>
              <a:t> model is avg. of small domain</a:t>
            </a:r>
          </a:p>
        </p:txBody>
      </p:sp>
      <p:sp>
        <p:nvSpPr>
          <p:cNvPr id="43" name="TextBox 42"/>
          <p:cNvSpPr txBox="1"/>
          <p:nvPr/>
        </p:nvSpPr>
        <p:spPr>
          <a:xfrm>
            <a:off x="965200" y="5715000"/>
            <a:ext cx="5647267" cy="646331"/>
          </a:xfrm>
          <a:prstGeom prst="rect">
            <a:avLst/>
          </a:prstGeom>
          <a:noFill/>
        </p:spPr>
        <p:txBody>
          <a:bodyPr wrap="square" rtlCol="0">
            <a:spAutoFit/>
          </a:bodyPr>
          <a:lstStyle/>
          <a:p>
            <a:r>
              <a:rPr lang="en-US" dirty="0" smtClean="0">
                <a:solidFill>
                  <a:schemeClr val="tx1"/>
                </a:solidFill>
              </a:rPr>
              <a:t>- In general the SWE of drifts are still under predicted and continuing work is needed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2534" y="1371587"/>
            <a:ext cx="1437125" cy="369332"/>
          </a:xfrm>
          <a:prstGeom prst="rect">
            <a:avLst/>
          </a:prstGeom>
          <a:noFill/>
        </p:spPr>
        <p:txBody>
          <a:bodyPr wrap="none" rtlCol="0">
            <a:spAutoFit/>
          </a:bodyPr>
          <a:lstStyle/>
          <a:p>
            <a:r>
              <a:rPr lang="en-US" dirty="0" smtClean="0">
                <a:solidFill>
                  <a:schemeClr val="tx1"/>
                </a:solidFill>
              </a:rPr>
              <a:t>Tundra Site</a:t>
            </a:r>
          </a:p>
        </p:txBody>
      </p:sp>
      <p:sp>
        <p:nvSpPr>
          <p:cNvPr id="7" name="TextBox 6"/>
          <p:cNvSpPr txBox="1"/>
          <p:nvPr/>
        </p:nvSpPr>
        <p:spPr>
          <a:xfrm>
            <a:off x="5478050" y="1363122"/>
            <a:ext cx="1783373" cy="369332"/>
          </a:xfrm>
          <a:prstGeom prst="rect">
            <a:avLst/>
          </a:prstGeom>
          <a:noFill/>
        </p:spPr>
        <p:txBody>
          <a:bodyPr wrap="none" rtlCol="0">
            <a:spAutoFit/>
          </a:bodyPr>
          <a:lstStyle/>
          <a:p>
            <a:r>
              <a:rPr lang="en-US" dirty="0" smtClean="0">
                <a:solidFill>
                  <a:schemeClr val="tx1"/>
                </a:solidFill>
              </a:rPr>
              <a:t>Tall Shrub Site</a:t>
            </a:r>
          </a:p>
        </p:txBody>
      </p:sp>
      <p:pic>
        <p:nvPicPr>
          <p:cNvPr id="10244" name="Picture 4"/>
          <p:cNvPicPr>
            <a:picLocks noChangeAspect="1" noChangeArrowheads="1"/>
          </p:cNvPicPr>
          <p:nvPr/>
        </p:nvPicPr>
        <p:blipFill>
          <a:blip r:embed="rId2" cstate="print"/>
          <a:srcRect/>
          <a:stretch>
            <a:fillRect/>
          </a:stretch>
        </p:blipFill>
        <p:spPr bwMode="auto">
          <a:xfrm>
            <a:off x="361952" y="1838887"/>
            <a:ext cx="4226984" cy="3384509"/>
          </a:xfrm>
          <a:prstGeom prst="rect">
            <a:avLst/>
          </a:prstGeom>
          <a:noFill/>
          <a:ln w="9525">
            <a:solidFill>
              <a:schemeClr val="dk1"/>
            </a:solidFill>
            <a:miter lim="800000"/>
            <a:headEnd/>
            <a:tailEnd/>
          </a:ln>
        </p:spPr>
      </p:pic>
      <p:pic>
        <p:nvPicPr>
          <p:cNvPr id="10245" name="Picture 5"/>
          <p:cNvPicPr>
            <a:picLocks noChangeAspect="1" noChangeArrowheads="1"/>
          </p:cNvPicPr>
          <p:nvPr/>
        </p:nvPicPr>
        <p:blipFill>
          <a:blip r:embed="rId3" cstate="print"/>
          <a:srcRect/>
          <a:stretch>
            <a:fillRect/>
          </a:stretch>
        </p:blipFill>
        <p:spPr bwMode="auto">
          <a:xfrm>
            <a:off x="4758092" y="1837247"/>
            <a:ext cx="4265560" cy="3379788"/>
          </a:xfrm>
          <a:prstGeom prst="rect">
            <a:avLst/>
          </a:prstGeom>
          <a:noFill/>
          <a:ln w="9525">
            <a:solidFill>
              <a:schemeClr val="dk1"/>
            </a:solidFill>
            <a:miter lim="800000"/>
            <a:headEnd/>
            <a:tailEnd/>
          </a:ln>
        </p:spPr>
      </p:pic>
      <p:sp>
        <p:nvSpPr>
          <p:cNvPr id="10" name="TextBox 9"/>
          <p:cNvSpPr txBox="1"/>
          <p:nvPr/>
        </p:nvSpPr>
        <p:spPr>
          <a:xfrm>
            <a:off x="3445934" y="6197600"/>
            <a:ext cx="3496734" cy="646331"/>
          </a:xfrm>
          <a:prstGeom prst="rect">
            <a:avLst/>
          </a:prstGeom>
          <a:noFill/>
        </p:spPr>
        <p:txBody>
          <a:bodyPr wrap="square" rtlCol="0">
            <a:spAutoFit/>
          </a:bodyPr>
          <a:lstStyle/>
          <a:p>
            <a:r>
              <a:rPr lang="en-US" dirty="0" smtClean="0">
                <a:solidFill>
                  <a:schemeClr val="tx1"/>
                </a:solidFill>
              </a:rPr>
              <a:t>Endrizzi and Marsh, 2010. Hydrology Research.</a:t>
            </a:r>
          </a:p>
        </p:txBody>
      </p:sp>
      <p:sp>
        <p:nvSpPr>
          <p:cNvPr id="11" name="TextBox 10"/>
          <p:cNvSpPr txBox="1"/>
          <p:nvPr/>
        </p:nvSpPr>
        <p:spPr>
          <a:xfrm>
            <a:off x="575733" y="194734"/>
            <a:ext cx="8784777" cy="1077218"/>
          </a:xfrm>
          <a:prstGeom prst="rect">
            <a:avLst/>
          </a:prstGeom>
          <a:noFill/>
        </p:spPr>
        <p:txBody>
          <a:bodyPr wrap="none" rtlCol="0">
            <a:spAutoFit/>
          </a:bodyPr>
          <a:lstStyle/>
          <a:p>
            <a:r>
              <a:rPr lang="en-US" sz="3200" dirty="0" smtClean="0">
                <a:solidFill>
                  <a:srgbClr val="3A601B"/>
                </a:solidFill>
                <a:latin typeface="+mj-lt"/>
                <a:ea typeface="+mj-ea"/>
                <a:cs typeface="+mj-cs"/>
              </a:rPr>
              <a:t>4.4 Sensible and latent heat fluxes at a point</a:t>
            </a:r>
          </a:p>
          <a:p>
            <a:pPr algn="ctr"/>
            <a:r>
              <a:rPr lang="en-US" sz="3200" dirty="0" smtClean="0">
                <a:solidFill>
                  <a:srgbClr val="3A601B"/>
                </a:solidFill>
                <a:latin typeface="+mj-lt"/>
                <a:ea typeface="+mj-ea"/>
                <a:cs typeface="+mj-cs"/>
              </a:rPr>
              <a:t>Snowmelt period </a:t>
            </a:r>
            <a:endParaRPr lang="en-US" sz="3200" dirty="0">
              <a:solidFill>
                <a:srgbClr val="3A601B"/>
              </a:solidFill>
              <a:latin typeface="+mj-lt"/>
              <a:ea typeface="+mj-ea"/>
              <a:cs typeface="+mj-cs"/>
            </a:endParaRPr>
          </a:p>
        </p:txBody>
      </p:sp>
      <p:sp>
        <p:nvSpPr>
          <p:cNvPr id="12" name="TextBox 11"/>
          <p:cNvSpPr txBox="1"/>
          <p:nvPr/>
        </p:nvSpPr>
        <p:spPr>
          <a:xfrm>
            <a:off x="2061394" y="5301252"/>
            <a:ext cx="6904806" cy="954107"/>
          </a:xfrm>
          <a:prstGeom prst="rect">
            <a:avLst/>
          </a:prstGeom>
          <a:noFill/>
        </p:spPr>
        <p:txBody>
          <a:bodyPr wrap="square" rtlCol="0">
            <a:spAutoFit/>
          </a:bodyPr>
          <a:lstStyle/>
          <a:p>
            <a:pPr>
              <a:buFontTx/>
              <a:buChar char="-"/>
            </a:pPr>
            <a:r>
              <a:rPr lang="en-US" sz="1400" dirty="0" smtClean="0">
                <a:solidFill>
                  <a:schemeClr val="tx1"/>
                </a:solidFill>
              </a:rPr>
              <a:t> general pattern of fluxes are properly </a:t>
            </a:r>
            <a:r>
              <a:rPr lang="en-US" sz="1400" dirty="0" err="1" smtClean="0">
                <a:solidFill>
                  <a:schemeClr val="tx1"/>
                </a:solidFill>
              </a:rPr>
              <a:t>modelled</a:t>
            </a:r>
            <a:endParaRPr lang="en-US" sz="1400" dirty="0" smtClean="0">
              <a:solidFill>
                <a:schemeClr val="tx1"/>
              </a:solidFill>
            </a:endParaRPr>
          </a:p>
          <a:p>
            <a:pPr>
              <a:buFontTx/>
              <a:buChar char="-"/>
            </a:pPr>
            <a:r>
              <a:rPr lang="en-US" sz="1400" dirty="0" smtClean="0">
                <a:solidFill>
                  <a:schemeClr val="tx1"/>
                </a:solidFill>
              </a:rPr>
              <a:t> peaks during melt are often over estimated</a:t>
            </a:r>
          </a:p>
          <a:p>
            <a:pPr>
              <a:buFontTx/>
              <a:buChar char="-"/>
            </a:pPr>
            <a:r>
              <a:rPr lang="en-US" sz="1400" dirty="0" smtClean="0">
                <a:solidFill>
                  <a:schemeClr val="tx1"/>
                </a:solidFill>
              </a:rPr>
              <a:t> the effect of shrub bending over, burial and exposure is still not fully understood and predictive ability is still limited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389467" y="2080507"/>
            <a:ext cx="4178414" cy="3177287"/>
          </a:xfrm>
          <a:prstGeom prst="rect">
            <a:avLst/>
          </a:prstGeom>
          <a:noFill/>
          <a:ln w="9525">
            <a:solidFill>
              <a:schemeClr val="dk1"/>
            </a:solidFill>
            <a:miter lim="800000"/>
            <a:headEnd/>
            <a:tailEnd/>
          </a:ln>
        </p:spPr>
      </p:pic>
      <p:sp>
        <p:nvSpPr>
          <p:cNvPr id="3" name="TextBox 2"/>
          <p:cNvSpPr txBox="1"/>
          <p:nvPr/>
        </p:nvSpPr>
        <p:spPr>
          <a:xfrm>
            <a:off x="575733" y="194734"/>
            <a:ext cx="8784777" cy="1077218"/>
          </a:xfrm>
          <a:prstGeom prst="rect">
            <a:avLst/>
          </a:prstGeom>
          <a:noFill/>
        </p:spPr>
        <p:txBody>
          <a:bodyPr wrap="none" rtlCol="0">
            <a:spAutoFit/>
          </a:bodyPr>
          <a:lstStyle/>
          <a:p>
            <a:r>
              <a:rPr lang="en-US" sz="3200" dirty="0" smtClean="0">
                <a:solidFill>
                  <a:srgbClr val="3A601B"/>
                </a:solidFill>
                <a:latin typeface="+mj-lt"/>
                <a:ea typeface="+mj-ea"/>
                <a:cs typeface="+mj-cs"/>
              </a:rPr>
              <a:t>4.5 Sensible and latent heat fluxes at a point</a:t>
            </a:r>
          </a:p>
          <a:p>
            <a:pPr algn="ctr"/>
            <a:r>
              <a:rPr lang="en-US" sz="3200" dirty="0" smtClean="0">
                <a:solidFill>
                  <a:srgbClr val="3A601B"/>
                </a:solidFill>
                <a:latin typeface="+mj-lt"/>
                <a:ea typeface="+mj-ea"/>
                <a:cs typeface="+mj-cs"/>
              </a:rPr>
              <a:t>Snow-free period </a:t>
            </a:r>
            <a:endParaRPr lang="en-US" sz="3200" dirty="0">
              <a:solidFill>
                <a:srgbClr val="3A601B"/>
              </a:solidFill>
              <a:latin typeface="+mj-lt"/>
              <a:ea typeface="+mj-ea"/>
              <a:cs typeface="+mj-cs"/>
            </a:endParaRPr>
          </a:p>
        </p:txBody>
      </p:sp>
      <p:sp>
        <p:nvSpPr>
          <p:cNvPr id="4" name="TextBox 3"/>
          <p:cNvSpPr txBox="1"/>
          <p:nvPr/>
        </p:nvSpPr>
        <p:spPr>
          <a:xfrm>
            <a:off x="1634067" y="1498600"/>
            <a:ext cx="1437125" cy="369332"/>
          </a:xfrm>
          <a:prstGeom prst="rect">
            <a:avLst/>
          </a:prstGeom>
          <a:noFill/>
        </p:spPr>
        <p:txBody>
          <a:bodyPr wrap="none" rtlCol="0">
            <a:spAutoFit/>
          </a:bodyPr>
          <a:lstStyle/>
          <a:p>
            <a:r>
              <a:rPr lang="en-US" dirty="0" smtClean="0">
                <a:solidFill>
                  <a:schemeClr val="tx1"/>
                </a:solidFill>
              </a:rPr>
              <a:t>Tundra Site</a:t>
            </a:r>
          </a:p>
        </p:txBody>
      </p:sp>
      <p:sp>
        <p:nvSpPr>
          <p:cNvPr id="5" name="TextBox 4"/>
          <p:cNvSpPr txBox="1"/>
          <p:nvPr/>
        </p:nvSpPr>
        <p:spPr>
          <a:xfrm>
            <a:off x="5664308" y="1507067"/>
            <a:ext cx="1783373" cy="369332"/>
          </a:xfrm>
          <a:prstGeom prst="rect">
            <a:avLst/>
          </a:prstGeom>
          <a:noFill/>
        </p:spPr>
        <p:txBody>
          <a:bodyPr wrap="none" rtlCol="0">
            <a:spAutoFit/>
          </a:bodyPr>
          <a:lstStyle/>
          <a:p>
            <a:r>
              <a:rPr lang="en-US" dirty="0" smtClean="0">
                <a:solidFill>
                  <a:schemeClr val="tx1"/>
                </a:solidFill>
              </a:rPr>
              <a:t>Tall Shrub Site</a:t>
            </a:r>
          </a:p>
        </p:txBody>
      </p:sp>
      <p:pic>
        <p:nvPicPr>
          <p:cNvPr id="12291" name="Picture 3"/>
          <p:cNvPicPr>
            <a:picLocks noChangeAspect="1" noChangeArrowheads="1"/>
          </p:cNvPicPr>
          <p:nvPr/>
        </p:nvPicPr>
        <p:blipFill>
          <a:blip r:embed="rId3" cstate="print"/>
          <a:srcRect/>
          <a:stretch>
            <a:fillRect/>
          </a:stretch>
        </p:blipFill>
        <p:spPr bwMode="auto">
          <a:xfrm>
            <a:off x="4773454" y="2057399"/>
            <a:ext cx="4291261" cy="3208867"/>
          </a:xfrm>
          <a:prstGeom prst="rect">
            <a:avLst/>
          </a:prstGeom>
          <a:noFill/>
          <a:ln w="9525">
            <a:solidFill>
              <a:schemeClr val="dk1"/>
            </a:solidFill>
            <a:miter lim="800000"/>
            <a:headEnd/>
            <a:tailEnd/>
          </a:ln>
        </p:spPr>
      </p:pic>
      <p:sp>
        <p:nvSpPr>
          <p:cNvPr id="7" name="TextBox 6"/>
          <p:cNvSpPr txBox="1"/>
          <p:nvPr/>
        </p:nvSpPr>
        <p:spPr>
          <a:xfrm>
            <a:off x="3445934" y="6197600"/>
            <a:ext cx="3496734" cy="646331"/>
          </a:xfrm>
          <a:prstGeom prst="rect">
            <a:avLst/>
          </a:prstGeom>
          <a:noFill/>
        </p:spPr>
        <p:txBody>
          <a:bodyPr wrap="square" rtlCol="0">
            <a:spAutoFit/>
          </a:bodyPr>
          <a:lstStyle/>
          <a:p>
            <a:r>
              <a:rPr lang="en-US" dirty="0" smtClean="0">
                <a:solidFill>
                  <a:schemeClr val="tx1"/>
                </a:solidFill>
              </a:rPr>
              <a:t>Endrizzi and Marsh, 2010. Hydrology Research.</a:t>
            </a:r>
          </a:p>
        </p:txBody>
      </p:sp>
      <p:sp>
        <p:nvSpPr>
          <p:cNvPr id="8" name="TextBox 7"/>
          <p:cNvSpPr txBox="1"/>
          <p:nvPr/>
        </p:nvSpPr>
        <p:spPr>
          <a:xfrm>
            <a:off x="905933" y="5477934"/>
            <a:ext cx="8058616" cy="369332"/>
          </a:xfrm>
          <a:prstGeom prst="rect">
            <a:avLst/>
          </a:prstGeom>
          <a:noFill/>
        </p:spPr>
        <p:txBody>
          <a:bodyPr wrap="none" rtlCol="0">
            <a:spAutoFit/>
          </a:bodyPr>
          <a:lstStyle/>
          <a:p>
            <a:r>
              <a:rPr lang="en-US" dirty="0" smtClean="0">
                <a:solidFill>
                  <a:schemeClr val="tx1"/>
                </a:solidFill>
              </a:rPr>
              <a:t>- Model generally better captures the fluxes during the snow-free period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787400" y="1219200"/>
            <a:ext cx="8356600" cy="16086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17" name="Rectangle 16"/>
          <p:cNvSpPr/>
          <p:nvPr/>
        </p:nvSpPr>
        <p:spPr bwMode="auto">
          <a:xfrm>
            <a:off x="4885267" y="0"/>
            <a:ext cx="4258733" cy="6858000"/>
          </a:xfrm>
          <a:prstGeom prst="rect">
            <a:avLst/>
          </a:prstGeom>
          <a:solidFill>
            <a:schemeClr val="bg2">
              <a:lumMod val="60000"/>
              <a:lumOff val="4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16" name="Rectangle 15"/>
          <p:cNvSpPr/>
          <p:nvPr/>
        </p:nvSpPr>
        <p:spPr bwMode="auto">
          <a:xfrm>
            <a:off x="135467" y="1193800"/>
            <a:ext cx="4301066" cy="4995333"/>
          </a:xfrm>
          <a:prstGeom prst="rect">
            <a:avLst/>
          </a:prstGeom>
          <a:solidFill>
            <a:schemeClr val="bg2">
              <a:lumMod val="20000"/>
              <a:lumOff val="8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pic>
        <p:nvPicPr>
          <p:cNvPr id="420866" name="Picture 2" descr="H147air"/>
          <p:cNvPicPr>
            <a:picLocks noChangeAspect="1" noChangeArrowheads="1"/>
          </p:cNvPicPr>
          <p:nvPr/>
        </p:nvPicPr>
        <p:blipFill>
          <a:blip r:embed="rId3" cstate="print"/>
          <a:srcRect/>
          <a:stretch>
            <a:fillRect/>
          </a:stretch>
        </p:blipFill>
        <p:spPr bwMode="auto">
          <a:xfrm>
            <a:off x="315914" y="2607733"/>
            <a:ext cx="4051537" cy="3055938"/>
          </a:xfrm>
          <a:prstGeom prst="rect">
            <a:avLst/>
          </a:prstGeom>
          <a:noFill/>
          <a:ln w="9525">
            <a:noFill/>
            <a:miter lim="800000"/>
            <a:headEnd/>
            <a:tailEnd/>
          </a:ln>
        </p:spPr>
      </p:pic>
      <p:pic>
        <p:nvPicPr>
          <p:cNvPr id="420867" name="Picture 3" descr="Hcat0147cell1"/>
          <p:cNvPicPr>
            <a:picLocks noChangeAspect="1" noChangeArrowheads="1"/>
          </p:cNvPicPr>
          <p:nvPr/>
        </p:nvPicPr>
        <p:blipFill>
          <a:blip r:embed="rId4" cstate="print"/>
          <a:srcRect/>
          <a:stretch>
            <a:fillRect/>
          </a:stretch>
        </p:blipFill>
        <p:spPr bwMode="auto">
          <a:xfrm>
            <a:off x="5086350" y="185738"/>
            <a:ext cx="3724275" cy="2794000"/>
          </a:xfrm>
          <a:prstGeom prst="rect">
            <a:avLst/>
          </a:prstGeom>
          <a:noFill/>
        </p:spPr>
      </p:pic>
      <p:sp>
        <p:nvSpPr>
          <p:cNvPr id="420868" name="Text Box 4"/>
          <p:cNvSpPr txBox="1">
            <a:spLocks noChangeArrowheads="1"/>
          </p:cNvSpPr>
          <p:nvPr/>
        </p:nvSpPr>
        <p:spPr bwMode="auto">
          <a:xfrm>
            <a:off x="361421" y="1307571"/>
            <a:ext cx="4067175" cy="701675"/>
          </a:xfrm>
          <a:prstGeom prst="rect">
            <a:avLst/>
          </a:prstGeom>
          <a:noFill/>
          <a:ln w="12700">
            <a:noFill/>
            <a:miter lim="800000"/>
            <a:headEnd/>
            <a:tailEnd/>
          </a:ln>
          <a:effectLst/>
        </p:spPr>
        <p:txBody>
          <a:bodyPr>
            <a:spAutoFit/>
          </a:bodyPr>
          <a:lstStyle/>
          <a:p>
            <a:pPr eaLnBrk="0" hangingPunct="0"/>
            <a:r>
              <a:rPr kumimoji="0" lang="en-US" sz="2000" b="0" dirty="0">
                <a:solidFill>
                  <a:schemeClr val="tx1"/>
                </a:solidFill>
                <a:latin typeface="Times New Roman" pitchFamily="18" charset="0"/>
              </a:rPr>
              <a:t>Sensible heat (W/m</a:t>
            </a:r>
            <a:r>
              <a:rPr kumimoji="0" lang="en-US" sz="2000" b="0" baseline="30000" dirty="0">
                <a:solidFill>
                  <a:schemeClr val="tx1"/>
                </a:solidFill>
                <a:latin typeface="Times New Roman" pitchFamily="18" charset="0"/>
              </a:rPr>
              <a:t>2</a:t>
            </a:r>
            <a:r>
              <a:rPr kumimoji="0" lang="en-US" sz="2000" b="0" dirty="0">
                <a:solidFill>
                  <a:schemeClr val="tx1"/>
                </a:solidFill>
                <a:latin typeface="Times New Roman" pitchFamily="18" charset="0"/>
              </a:rPr>
              <a:t>): 3km  x 3km grids from aircraft flux measurements</a:t>
            </a:r>
            <a:endParaRPr kumimoji="0" lang="en-CA" sz="2000" b="0" dirty="0">
              <a:solidFill>
                <a:schemeClr val="tx1"/>
              </a:solidFill>
              <a:latin typeface="Times New Roman" pitchFamily="18" charset="0"/>
            </a:endParaRPr>
          </a:p>
        </p:txBody>
      </p:sp>
      <p:sp>
        <p:nvSpPr>
          <p:cNvPr id="420869" name="Text Box 5"/>
          <p:cNvSpPr txBox="1">
            <a:spLocks noChangeArrowheads="1"/>
          </p:cNvSpPr>
          <p:nvPr/>
        </p:nvSpPr>
        <p:spPr bwMode="auto">
          <a:xfrm>
            <a:off x="1383242" y="2111375"/>
            <a:ext cx="1613958" cy="400110"/>
          </a:xfrm>
          <a:prstGeom prst="rect">
            <a:avLst/>
          </a:prstGeom>
          <a:noFill/>
          <a:ln w="12700">
            <a:noFill/>
            <a:miter lim="800000"/>
            <a:headEnd/>
            <a:tailEnd/>
          </a:ln>
          <a:effectLst/>
        </p:spPr>
        <p:txBody>
          <a:bodyPr wrap="square">
            <a:spAutoFit/>
          </a:bodyPr>
          <a:lstStyle/>
          <a:p>
            <a:pPr eaLnBrk="0" hangingPunct="0"/>
            <a:r>
              <a:rPr kumimoji="0" lang="en-US" sz="2000" b="0" dirty="0">
                <a:solidFill>
                  <a:schemeClr val="tx1"/>
                </a:solidFill>
                <a:latin typeface="Times New Roman" pitchFamily="18" charset="0"/>
              </a:rPr>
              <a:t>May 27, </a:t>
            </a:r>
            <a:r>
              <a:rPr kumimoji="0" lang="en-US" sz="2000" b="0" dirty="0" smtClean="0">
                <a:solidFill>
                  <a:schemeClr val="tx1"/>
                </a:solidFill>
                <a:latin typeface="Times New Roman" pitchFamily="18" charset="0"/>
              </a:rPr>
              <a:t>1999 </a:t>
            </a:r>
            <a:endParaRPr kumimoji="0" lang="en-CA" sz="2000" b="0" dirty="0">
              <a:solidFill>
                <a:schemeClr val="tx1"/>
              </a:solidFill>
              <a:latin typeface="Times New Roman" pitchFamily="18" charset="0"/>
            </a:endParaRPr>
          </a:p>
        </p:txBody>
      </p:sp>
      <p:sp>
        <p:nvSpPr>
          <p:cNvPr id="420871" name="Text Box 7"/>
          <p:cNvSpPr txBox="1">
            <a:spLocks noChangeArrowheads="1"/>
          </p:cNvSpPr>
          <p:nvPr/>
        </p:nvSpPr>
        <p:spPr bwMode="auto">
          <a:xfrm>
            <a:off x="5146675" y="3003021"/>
            <a:ext cx="3614738" cy="1006475"/>
          </a:xfrm>
          <a:prstGeom prst="rect">
            <a:avLst/>
          </a:prstGeom>
          <a:noFill/>
          <a:ln w="12700">
            <a:noFill/>
            <a:miter lim="800000"/>
            <a:headEnd/>
            <a:tailEnd/>
          </a:ln>
          <a:effectLst/>
        </p:spPr>
        <p:txBody>
          <a:bodyPr>
            <a:spAutoFit/>
          </a:bodyPr>
          <a:lstStyle/>
          <a:p>
            <a:pPr eaLnBrk="0" hangingPunct="0"/>
            <a:r>
              <a:rPr kumimoji="0" lang="en-US" sz="2000" b="0" dirty="0">
                <a:solidFill>
                  <a:schemeClr val="tx1"/>
                </a:solidFill>
                <a:latin typeface="Times New Roman" pitchFamily="18" charset="0"/>
              </a:rPr>
              <a:t>- For 15 of the 24 grids the </a:t>
            </a:r>
            <a:r>
              <a:rPr kumimoji="0" lang="en-US" sz="2000" b="0" dirty="0" err="1">
                <a:solidFill>
                  <a:schemeClr val="tx1"/>
                </a:solidFill>
                <a:latin typeface="Times New Roman" pitchFamily="18" charset="0"/>
              </a:rPr>
              <a:t>modelled</a:t>
            </a:r>
            <a:r>
              <a:rPr kumimoji="0" lang="en-US" sz="2000" b="0" dirty="0">
                <a:solidFill>
                  <a:schemeClr val="tx1"/>
                </a:solidFill>
                <a:latin typeface="Times New Roman" pitchFamily="18" charset="0"/>
              </a:rPr>
              <a:t> grid average is within the error bars of the aircraft data</a:t>
            </a:r>
            <a:endParaRPr kumimoji="0" lang="en-CA" sz="2000" b="0" dirty="0">
              <a:solidFill>
                <a:schemeClr val="tx1"/>
              </a:solidFill>
              <a:latin typeface="Times New Roman" pitchFamily="18" charset="0"/>
            </a:endParaRPr>
          </a:p>
        </p:txBody>
      </p:sp>
      <p:sp>
        <p:nvSpPr>
          <p:cNvPr id="420873" name="Text Box 9"/>
          <p:cNvSpPr txBox="1">
            <a:spLocks noChangeArrowheads="1"/>
          </p:cNvSpPr>
          <p:nvPr/>
        </p:nvSpPr>
        <p:spPr bwMode="auto">
          <a:xfrm>
            <a:off x="113772" y="123296"/>
            <a:ext cx="4960012" cy="523220"/>
          </a:xfrm>
          <a:prstGeom prst="rect">
            <a:avLst/>
          </a:prstGeom>
          <a:noFill/>
          <a:ln w="12700">
            <a:noFill/>
            <a:miter lim="800000"/>
            <a:headEnd/>
            <a:tailEnd/>
          </a:ln>
          <a:effectLst/>
        </p:spPr>
        <p:txBody>
          <a:bodyPr wrap="none">
            <a:spAutoFit/>
          </a:bodyPr>
          <a:lstStyle/>
          <a:p>
            <a:pPr eaLnBrk="0" hangingPunct="0"/>
            <a:r>
              <a:rPr lang="en-US" altLang="zh-TW" sz="2800" dirty="0" smtClean="0">
                <a:solidFill>
                  <a:srgbClr val="3A601B"/>
                </a:solidFill>
                <a:latin typeface="+mj-lt"/>
                <a:ea typeface="+mj-ea"/>
                <a:cs typeface="+mj-cs"/>
              </a:rPr>
              <a:t>4.6 Spatially variable fluxes </a:t>
            </a:r>
            <a:endParaRPr lang="en-CA" altLang="zh-TW" sz="2800" dirty="0" smtClean="0">
              <a:solidFill>
                <a:srgbClr val="3A601B"/>
              </a:solidFill>
              <a:latin typeface="+mj-lt"/>
              <a:ea typeface="+mj-ea"/>
              <a:cs typeface="+mj-cs"/>
            </a:endParaRPr>
          </a:p>
        </p:txBody>
      </p:sp>
      <p:pic>
        <p:nvPicPr>
          <p:cNvPr id="420874" name="Picture 10" descr="Hcat0147cell15"/>
          <p:cNvPicPr>
            <a:picLocks noChangeAspect="1" noChangeArrowheads="1"/>
          </p:cNvPicPr>
          <p:nvPr/>
        </p:nvPicPr>
        <p:blipFill>
          <a:blip r:embed="rId5" cstate="print"/>
          <a:srcRect/>
          <a:stretch>
            <a:fillRect/>
          </a:stretch>
        </p:blipFill>
        <p:spPr bwMode="auto">
          <a:xfrm>
            <a:off x="5005388" y="4032250"/>
            <a:ext cx="3690937" cy="2768600"/>
          </a:xfrm>
          <a:prstGeom prst="rect">
            <a:avLst/>
          </a:prstGeom>
          <a:noFill/>
        </p:spPr>
      </p:pic>
      <p:sp>
        <p:nvSpPr>
          <p:cNvPr id="420875" name="Text Box 11"/>
          <p:cNvSpPr txBox="1">
            <a:spLocks noChangeArrowheads="1"/>
          </p:cNvSpPr>
          <p:nvPr/>
        </p:nvSpPr>
        <p:spPr bwMode="auto">
          <a:xfrm>
            <a:off x="1375305" y="604837"/>
            <a:ext cx="1598612" cy="641350"/>
          </a:xfrm>
          <a:prstGeom prst="rect">
            <a:avLst/>
          </a:prstGeom>
          <a:noFill/>
          <a:ln w="9525" algn="ctr">
            <a:noFill/>
            <a:miter lim="800000"/>
            <a:headEnd/>
            <a:tailEnd/>
          </a:ln>
          <a:effectLst/>
        </p:spPr>
        <p:txBody>
          <a:bodyPr wrap="none" lIns="36000" rIns="0">
            <a:spAutoFit/>
          </a:bodyPr>
          <a:lstStyle/>
          <a:p>
            <a:pPr marL="533400" indent="-533400" defTabSz="762000"/>
            <a:r>
              <a:rPr lang="en-US" dirty="0">
                <a:solidFill>
                  <a:schemeClr val="tx1"/>
                </a:solidFill>
              </a:rPr>
              <a:t>MAGS Aircraft</a:t>
            </a:r>
          </a:p>
          <a:p>
            <a:pPr marL="533400" indent="-533400" defTabSz="762000"/>
            <a:r>
              <a:rPr lang="en-US" dirty="0">
                <a:solidFill>
                  <a:schemeClr val="tx1"/>
                </a:solidFill>
              </a:rPr>
              <a:t>Flux data</a:t>
            </a:r>
          </a:p>
        </p:txBody>
      </p:sp>
      <p:sp>
        <p:nvSpPr>
          <p:cNvPr id="12" name="Rectangle 11"/>
          <p:cNvSpPr/>
          <p:nvPr/>
        </p:nvSpPr>
        <p:spPr bwMode="auto">
          <a:xfrm>
            <a:off x="5046133" y="135467"/>
            <a:ext cx="3835400" cy="194733"/>
          </a:xfrm>
          <a:prstGeom prst="rect">
            <a:avLst/>
          </a:prstGeom>
          <a:solidFill>
            <a:schemeClr val="bg2">
              <a:lumMod val="60000"/>
              <a:lumOff val="40000"/>
            </a:schemeClr>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13" name="Rectangle 12"/>
          <p:cNvSpPr/>
          <p:nvPr/>
        </p:nvSpPr>
        <p:spPr bwMode="auto">
          <a:xfrm>
            <a:off x="4969933" y="3996267"/>
            <a:ext cx="3835400" cy="194733"/>
          </a:xfrm>
          <a:prstGeom prst="rect">
            <a:avLst/>
          </a:prstGeom>
          <a:solidFill>
            <a:schemeClr val="bg2">
              <a:lumMod val="60000"/>
              <a:lumOff val="40000"/>
            </a:schemeClr>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420870" name="Text Box 6"/>
          <p:cNvSpPr txBox="1">
            <a:spLocks noChangeArrowheads="1"/>
          </p:cNvSpPr>
          <p:nvPr/>
        </p:nvSpPr>
        <p:spPr bwMode="auto">
          <a:xfrm>
            <a:off x="4980518" y="0"/>
            <a:ext cx="3971925" cy="396875"/>
          </a:xfrm>
          <a:prstGeom prst="rect">
            <a:avLst/>
          </a:prstGeom>
          <a:noFill/>
          <a:ln w="12700">
            <a:noFill/>
            <a:miter lim="800000"/>
            <a:headEnd/>
            <a:tailEnd/>
          </a:ln>
          <a:effectLst/>
        </p:spPr>
        <p:txBody>
          <a:bodyPr wrap="none">
            <a:spAutoFit/>
          </a:bodyPr>
          <a:lstStyle/>
          <a:p>
            <a:pPr eaLnBrk="0" hangingPunct="0"/>
            <a:r>
              <a:rPr kumimoji="0" lang="en-US" sz="2000" b="0" dirty="0" err="1">
                <a:solidFill>
                  <a:schemeClr val="tx1"/>
                </a:solidFill>
                <a:latin typeface="Times New Roman" pitchFamily="18" charset="0"/>
              </a:rPr>
              <a:t>Modelled</a:t>
            </a:r>
            <a:r>
              <a:rPr kumimoji="0" lang="en-US" sz="2000" b="0" dirty="0">
                <a:solidFill>
                  <a:schemeClr val="tx1"/>
                </a:solidFill>
                <a:latin typeface="Times New Roman" pitchFamily="18" charset="0"/>
              </a:rPr>
              <a:t> Sensible heat:  100 m grids</a:t>
            </a:r>
            <a:endParaRPr kumimoji="0" lang="en-CA" sz="2000" b="0" dirty="0">
              <a:solidFill>
                <a:schemeClr val="tx1"/>
              </a:solidFill>
              <a:latin typeface="Times New Roman" pitchFamily="18" charset="0"/>
            </a:endParaRPr>
          </a:p>
        </p:txBody>
      </p:sp>
      <p:sp>
        <p:nvSpPr>
          <p:cNvPr id="18" name="TextBox 17"/>
          <p:cNvSpPr txBox="1"/>
          <p:nvPr/>
        </p:nvSpPr>
        <p:spPr>
          <a:xfrm>
            <a:off x="227483" y="6287858"/>
            <a:ext cx="4422156"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smtClean="0">
                <a:solidFill>
                  <a:schemeClr val="tx1"/>
                </a:solidFill>
              </a:rPr>
              <a:t>We also have surface temperature data from the aircraft and are comparing this to model estimates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2" descr="RT_Image"/>
          <p:cNvPicPr>
            <a:picLocks noChangeAspect="1" noChangeArrowheads="1"/>
          </p:cNvPicPr>
          <p:nvPr/>
        </p:nvPicPr>
        <p:blipFill>
          <a:blip r:embed="rId2" cstate="print"/>
          <a:srcRect/>
          <a:stretch>
            <a:fillRect/>
          </a:stretch>
        </p:blipFill>
        <p:spPr bwMode="auto">
          <a:xfrm>
            <a:off x="0" y="1592263"/>
            <a:ext cx="4032250" cy="5265737"/>
          </a:xfrm>
          <a:prstGeom prst="rect">
            <a:avLst/>
          </a:prstGeom>
          <a:noFill/>
        </p:spPr>
      </p:pic>
      <p:sp>
        <p:nvSpPr>
          <p:cNvPr id="422915" name="Text Box 3"/>
          <p:cNvSpPr txBox="1">
            <a:spLocks noChangeArrowheads="1"/>
          </p:cNvSpPr>
          <p:nvPr/>
        </p:nvSpPr>
        <p:spPr bwMode="auto">
          <a:xfrm>
            <a:off x="4133850" y="1463146"/>
            <a:ext cx="5010150" cy="954107"/>
          </a:xfrm>
          <a:prstGeom prst="rect">
            <a:avLst/>
          </a:prstGeom>
          <a:noFill/>
          <a:ln w="9525" algn="ctr">
            <a:noFill/>
            <a:miter lim="800000"/>
            <a:headEnd/>
            <a:tailEnd/>
          </a:ln>
          <a:effectLst/>
        </p:spPr>
        <p:txBody>
          <a:bodyPr wrap="square" lIns="36000" rIns="0">
            <a:spAutoFit/>
          </a:bodyPr>
          <a:lstStyle/>
          <a:p>
            <a:pPr marL="533400" indent="-533400" defTabSz="762000"/>
            <a:r>
              <a:rPr lang="en-US" sz="2800" dirty="0" err="1">
                <a:solidFill>
                  <a:srgbClr val="3A601B"/>
                </a:solidFill>
              </a:rPr>
              <a:t>Siksik</a:t>
            </a:r>
            <a:r>
              <a:rPr lang="en-US" sz="2800" dirty="0">
                <a:solidFill>
                  <a:srgbClr val="3A601B"/>
                </a:solidFill>
              </a:rPr>
              <a:t> Ck., a </a:t>
            </a:r>
            <a:r>
              <a:rPr lang="en-US" sz="2800" dirty="0" smtClean="0">
                <a:solidFill>
                  <a:srgbClr val="3A601B"/>
                </a:solidFill>
              </a:rPr>
              <a:t>1 km</a:t>
            </a:r>
            <a:r>
              <a:rPr lang="en-US" sz="2800" baseline="30000" dirty="0" smtClean="0">
                <a:solidFill>
                  <a:srgbClr val="3A601B"/>
                </a:solidFill>
              </a:rPr>
              <a:t>2</a:t>
            </a:r>
            <a:r>
              <a:rPr lang="en-US" sz="2800" dirty="0" smtClean="0">
                <a:solidFill>
                  <a:srgbClr val="3A601B"/>
                </a:solidFill>
              </a:rPr>
              <a:t> sub-basin </a:t>
            </a:r>
            <a:r>
              <a:rPr lang="en-US" sz="2800" dirty="0">
                <a:solidFill>
                  <a:srgbClr val="3A601B"/>
                </a:solidFill>
              </a:rPr>
              <a:t>of Trail Valley Creek</a:t>
            </a:r>
          </a:p>
        </p:txBody>
      </p:sp>
      <p:sp>
        <p:nvSpPr>
          <p:cNvPr id="422917" name="Text Box 5"/>
          <p:cNvSpPr txBox="1">
            <a:spLocks noChangeArrowheads="1"/>
          </p:cNvSpPr>
          <p:nvPr/>
        </p:nvSpPr>
        <p:spPr bwMode="auto">
          <a:xfrm>
            <a:off x="4169833" y="2601914"/>
            <a:ext cx="4608513" cy="2185214"/>
          </a:xfrm>
          <a:prstGeom prst="rect">
            <a:avLst/>
          </a:prstGeom>
          <a:noFill/>
          <a:ln w="9525" algn="ctr">
            <a:noFill/>
            <a:miter lim="800000"/>
            <a:headEnd/>
            <a:tailEnd/>
          </a:ln>
          <a:effectLst/>
        </p:spPr>
        <p:txBody>
          <a:bodyPr lIns="36000" rIns="0">
            <a:spAutoFit/>
          </a:bodyPr>
          <a:lstStyle/>
          <a:p>
            <a:pPr marL="533400" indent="-533400" defTabSz="762000"/>
            <a:r>
              <a:rPr lang="en-US" sz="2400" dirty="0">
                <a:solidFill>
                  <a:schemeClr val="tx1"/>
                </a:solidFill>
              </a:rPr>
              <a:t>- </a:t>
            </a:r>
            <a:r>
              <a:rPr lang="en-US" sz="1400" dirty="0" smtClean="0">
                <a:solidFill>
                  <a:schemeClr val="tx1"/>
                </a:solidFill>
              </a:rPr>
              <a:t>Frost table depth is critical to predicting runoff from organic-covered permafrost terrain</a:t>
            </a:r>
          </a:p>
          <a:p>
            <a:pPr marL="533400" indent="-533400" defTabSz="762000"/>
            <a:endParaRPr lang="en-US" sz="1400" dirty="0" smtClean="0">
              <a:solidFill>
                <a:schemeClr val="tx1"/>
              </a:solidFill>
            </a:endParaRPr>
          </a:p>
          <a:p>
            <a:pPr marL="533400" indent="-533400" defTabSz="762000"/>
            <a:r>
              <a:rPr lang="en-US" sz="1400" dirty="0" smtClean="0">
                <a:solidFill>
                  <a:schemeClr val="tx1"/>
                </a:solidFill>
              </a:rPr>
              <a:t>- integrated process studies to date (snow</a:t>
            </a:r>
            <a:r>
              <a:rPr lang="en-US" sz="1400" dirty="0">
                <a:solidFill>
                  <a:schemeClr val="tx1"/>
                </a:solidFill>
              </a:rPr>
              <a:t>, radiation</a:t>
            </a:r>
            <a:r>
              <a:rPr lang="en-US" sz="1400" dirty="0" smtClean="0">
                <a:solidFill>
                  <a:schemeClr val="tx1"/>
                </a:solidFill>
              </a:rPr>
              <a:t>,  </a:t>
            </a:r>
            <a:r>
              <a:rPr lang="en-US" sz="1400" dirty="0">
                <a:solidFill>
                  <a:schemeClr val="tx1"/>
                </a:solidFill>
              </a:rPr>
              <a:t>turbulent </a:t>
            </a:r>
            <a:r>
              <a:rPr lang="en-US" sz="1400" dirty="0" smtClean="0">
                <a:solidFill>
                  <a:schemeClr val="tx1"/>
                </a:solidFill>
              </a:rPr>
              <a:t>fluxes) to consider active </a:t>
            </a:r>
            <a:r>
              <a:rPr lang="en-US" sz="1400" dirty="0">
                <a:solidFill>
                  <a:schemeClr val="tx1"/>
                </a:solidFill>
              </a:rPr>
              <a:t>layer melt over the summer</a:t>
            </a:r>
          </a:p>
          <a:p>
            <a:pPr marL="533400" indent="-533400" defTabSz="762000"/>
            <a:r>
              <a:rPr lang="en-US" sz="1400" dirty="0">
                <a:solidFill>
                  <a:schemeClr val="tx1"/>
                </a:solidFill>
              </a:rPr>
              <a:t>- </a:t>
            </a:r>
            <a:r>
              <a:rPr lang="en-US" sz="1400" dirty="0" smtClean="0">
                <a:solidFill>
                  <a:schemeClr val="tx1"/>
                </a:solidFill>
              </a:rPr>
              <a:t>Consider the factors controlling the spatial variability in frost table melt, and therefore runoff</a:t>
            </a:r>
          </a:p>
        </p:txBody>
      </p:sp>
      <p:sp>
        <p:nvSpPr>
          <p:cNvPr id="7" name="Rectangle 6"/>
          <p:cNvSpPr/>
          <p:nvPr/>
        </p:nvSpPr>
        <p:spPr>
          <a:xfrm>
            <a:off x="220132" y="102570"/>
            <a:ext cx="8923867" cy="954107"/>
          </a:xfrm>
          <a:prstGeom prst="rect">
            <a:avLst/>
          </a:prstGeom>
        </p:spPr>
        <p:txBody>
          <a:bodyPr wrap="square">
            <a:spAutoFit/>
          </a:bodyPr>
          <a:lstStyle/>
          <a:p>
            <a:pPr lvl="0" algn="ctr">
              <a:tabLst>
                <a:tab pos="182880" algn="l"/>
              </a:tabLst>
            </a:pPr>
            <a:r>
              <a:rPr lang="en-US" altLang="zh-TW" sz="2800" dirty="0" smtClean="0">
                <a:solidFill>
                  <a:srgbClr val="3A601B"/>
                </a:solidFill>
                <a:latin typeface="+mj-lt"/>
                <a:ea typeface="+mj-ea"/>
                <a:cs typeface="+mj-cs"/>
              </a:rPr>
              <a:t>4.7 Spatial variation of ground thaw in permafrost areas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controlling thaw depth</a:t>
            </a:r>
            <a:endParaRPr lang="en-US" dirty="0"/>
          </a:p>
        </p:txBody>
      </p:sp>
      <p:sp>
        <p:nvSpPr>
          <p:cNvPr id="3" name="Content Placeholder 2"/>
          <p:cNvSpPr>
            <a:spLocks noGrp="1"/>
          </p:cNvSpPr>
          <p:nvPr>
            <p:ph idx="1"/>
          </p:nvPr>
        </p:nvSpPr>
        <p:spPr/>
        <p:txBody>
          <a:bodyPr/>
          <a:lstStyle/>
          <a:p>
            <a:r>
              <a:rPr lang="en-US" sz="1600" dirty="0" smtClean="0"/>
              <a:t>depth of thaw is often closely related:</a:t>
            </a:r>
          </a:p>
          <a:p>
            <a:pPr lvl="1"/>
            <a:r>
              <a:rPr lang="en-US" sz="1200" b="1" dirty="0" smtClean="0"/>
              <a:t>cumulated heat flux </a:t>
            </a:r>
            <a:r>
              <a:rPr lang="en-US" sz="1200" dirty="0" smtClean="0"/>
              <a:t>(radiation plus turbulent fluxes) y et al.,1978) </a:t>
            </a:r>
          </a:p>
          <a:p>
            <a:r>
              <a:rPr lang="en-US" sz="1600" dirty="0" smtClean="0"/>
              <a:t>Carey and Woo (2001) showed that thaw depths were related to </a:t>
            </a:r>
            <a:r>
              <a:rPr lang="en-US" sz="1600" b="1" dirty="0" smtClean="0"/>
              <a:t>slope aspect</a:t>
            </a:r>
            <a:r>
              <a:rPr lang="en-US" sz="1600" dirty="0" smtClean="0"/>
              <a:t>, with north facing slopes in sub-arctic mountain sites characterized by greater near-surface wetness as a result of shallow thaw depths, while deeper subsurface pathways due to deeper thaw were more evident on south-facing slopes </a:t>
            </a:r>
          </a:p>
          <a:p>
            <a:r>
              <a:rPr lang="en-US" sz="1600" dirty="0" smtClean="0"/>
              <a:t>pattern of soil thaw is also influenced by the </a:t>
            </a:r>
            <a:r>
              <a:rPr lang="en-US" sz="1600" b="1" dirty="0" smtClean="0"/>
              <a:t>spatial pattern of snow disappearance </a:t>
            </a:r>
            <a:r>
              <a:rPr lang="en-US" sz="1600" dirty="0" smtClean="0"/>
              <a:t>which, in turn, is determined by the spatial distribution of the snow mass and melt energy at the snow surface (Quinton and Carey, 2008), </a:t>
            </a:r>
          </a:p>
          <a:p>
            <a:r>
              <a:rPr lang="en-US" sz="1600" b="1" dirty="0" smtClean="0"/>
              <a:t>Subsurface water flow </a:t>
            </a:r>
            <a:r>
              <a:rPr lang="en-US" sz="1600" dirty="0" smtClean="0"/>
              <a:t>can also affect the thermal regime of the seasonally thawed or active, layer. </a:t>
            </a:r>
          </a:p>
          <a:p>
            <a:pPr lvl="1"/>
            <a:r>
              <a:rPr lang="en-US" sz="1200" dirty="0" smtClean="0"/>
              <a:t>converging flow where water accumulates, the soil thermal conductivity, which increases with soil water content is raised, producing greater thawing, even if the rate of energy transfer into the ground is offset by the energy loss due to enhanced evaporation of the relatively wet ground surface (Kane et al., 2001)</a:t>
            </a:r>
          </a:p>
          <a:p>
            <a:pPr lvl="1"/>
            <a:endParaRPr lang="en-US" sz="1200" dirty="0" smtClean="0"/>
          </a:p>
          <a:p>
            <a:r>
              <a:rPr lang="en-US" sz="1600" dirty="0" smtClean="0"/>
              <a:t>Due to these complex interactions, it is difficult to consider the relative importance of various processes. The </a:t>
            </a:r>
            <a:r>
              <a:rPr lang="en-US" sz="1600" dirty="0" err="1" smtClean="0"/>
              <a:t>GEOtop</a:t>
            </a:r>
            <a:r>
              <a:rPr lang="en-US" sz="1600" dirty="0" smtClean="0"/>
              <a:t> model was used to better understand these interactions, and then to use these results to improve predictive models where appropriate.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GEOtop</a:t>
            </a:r>
            <a:endParaRPr lang="en-US" dirty="0"/>
          </a:p>
        </p:txBody>
      </p:sp>
      <p:sp>
        <p:nvSpPr>
          <p:cNvPr id="3" name="Content Placeholder 2"/>
          <p:cNvSpPr>
            <a:spLocks noGrp="1"/>
          </p:cNvSpPr>
          <p:nvPr>
            <p:ph idx="1"/>
          </p:nvPr>
        </p:nvSpPr>
        <p:spPr/>
        <p:txBody>
          <a:bodyPr/>
          <a:lstStyle/>
          <a:p>
            <a:r>
              <a:rPr lang="en-US" sz="1800" dirty="0" err="1" smtClean="0"/>
              <a:t>GEOtop</a:t>
            </a:r>
            <a:r>
              <a:rPr lang="en-US" sz="1800" dirty="0" smtClean="0"/>
              <a:t> includes:</a:t>
            </a:r>
          </a:p>
          <a:p>
            <a:pPr lvl="1"/>
            <a:r>
              <a:rPr lang="en-US" sz="1800" dirty="0" smtClean="0"/>
              <a:t>Surface energy balance and blowing snow</a:t>
            </a:r>
          </a:p>
          <a:p>
            <a:pPr lvl="1"/>
            <a:r>
              <a:rPr lang="en-US" sz="1800" dirty="0" smtClean="0"/>
              <a:t>Numerical solution of both heat and subsurface flow equations in soil</a:t>
            </a:r>
          </a:p>
          <a:p>
            <a:pPr lvl="1"/>
            <a:r>
              <a:rPr lang="en-US" sz="1800" dirty="0" smtClean="0"/>
              <a:t>Equations are solved at a small grid size (</a:t>
            </a:r>
            <a:r>
              <a:rPr lang="en-US" sz="1800" dirty="0" err="1" smtClean="0"/>
              <a:t>metres</a:t>
            </a:r>
            <a:r>
              <a:rPr lang="en-US" sz="1800" dirty="0" smtClean="0"/>
              <a:t> to tens of </a:t>
            </a:r>
            <a:r>
              <a:rPr lang="en-US" sz="1800" dirty="0" err="1" smtClean="0"/>
              <a:t>metres</a:t>
            </a:r>
            <a:r>
              <a:rPr lang="en-US" sz="1800" dirty="0" smtClean="0"/>
              <a:t>)</a:t>
            </a:r>
          </a:p>
          <a:p>
            <a:pPr lvl="1"/>
            <a:r>
              <a:rPr lang="en-US" sz="1800" dirty="0" smtClean="0"/>
              <a:t>30 soil layers with variable thickness to a depth of 3.5m</a:t>
            </a:r>
          </a:p>
          <a:p>
            <a:pPr lvl="1"/>
            <a:endParaRPr lang="en-US" sz="1800" dirty="0" smtClean="0"/>
          </a:p>
          <a:p>
            <a:r>
              <a:rPr lang="en-US" sz="1800" dirty="0" smtClean="0"/>
              <a:t>Appropriate field information on:</a:t>
            </a:r>
          </a:p>
          <a:p>
            <a:pPr lvl="1"/>
            <a:r>
              <a:rPr lang="en-US" sz="1800" dirty="0" smtClean="0"/>
              <a:t>DEM and vegetation height from </a:t>
            </a:r>
            <a:r>
              <a:rPr lang="en-US" sz="1800" dirty="0" err="1" smtClean="0"/>
              <a:t>Lidar</a:t>
            </a:r>
            <a:endParaRPr lang="en-US" sz="1800" dirty="0" smtClean="0"/>
          </a:p>
          <a:p>
            <a:pPr lvl="1"/>
            <a:r>
              <a:rPr lang="en-US" sz="1800" dirty="0" smtClean="0"/>
              <a:t>Spatial variability in surface organic layer</a:t>
            </a:r>
          </a:p>
          <a:p>
            <a:pPr lvl="1"/>
            <a:endParaRPr lang="en-US" sz="1800" dirty="0" smtClean="0"/>
          </a:p>
          <a:p>
            <a:r>
              <a:rPr lang="en-US" sz="1800" dirty="0" smtClean="0"/>
              <a:t>Recent </a:t>
            </a:r>
            <a:r>
              <a:rPr lang="en-US" sz="1800" dirty="0" err="1" smtClean="0"/>
              <a:t>GEOtop</a:t>
            </a:r>
            <a:r>
              <a:rPr lang="en-US" sz="1800" dirty="0" smtClean="0"/>
              <a:t> improvements include:</a:t>
            </a:r>
          </a:p>
          <a:p>
            <a:pPr lvl="1"/>
            <a:r>
              <a:rPr lang="en-US" sz="1800" dirty="0" smtClean="0"/>
              <a:t>Representation of surface energy balance (Endrizzi and Marsh, 2010)</a:t>
            </a:r>
          </a:p>
          <a:p>
            <a:pPr lvl="1"/>
            <a:r>
              <a:rPr lang="en-US" sz="1800" dirty="0" smtClean="0"/>
              <a:t>Soil freezing and thawing processes (Dall’Amico et al., 2010), and</a:t>
            </a:r>
          </a:p>
          <a:p>
            <a:pPr lvl="1"/>
            <a:r>
              <a:rPr lang="en-US" sz="1800" dirty="0" smtClean="0"/>
              <a:t>The numerical algorithm</a:t>
            </a:r>
            <a:r>
              <a:rPr lang="en-US" dirty="0" smtClean="0"/>
              <a:t>s</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GEOtop</a:t>
            </a:r>
            <a:endParaRPr lang="en-US" dirty="0"/>
          </a:p>
        </p:txBody>
      </p:sp>
      <p:sp>
        <p:nvSpPr>
          <p:cNvPr id="3" name="Content Placeholder 2"/>
          <p:cNvSpPr>
            <a:spLocks noGrp="1"/>
          </p:cNvSpPr>
          <p:nvPr>
            <p:ph idx="1"/>
          </p:nvPr>
        </p:nvSpPr>
        <p:spPr>
          <a:xfrm>
            <a:off x="448733" y="1346200"/>
            <a:ext cx="8229600" cy="4525963"/>
          </a:xfrm>
        </p:spPr>
        <p:txBody>
          <a:bodyPr/>
          <a:lstStyle/>
          <a:p>
            <a:r>
              <a:rPr lang="en-US" sz="1600" dirty="0" smtClean="0"/>
              <a:t>domain is </a:t>
            </a:r>
            <a:r>
              <a:rPr lang="en-US" sz="1600" dirty="0" err="1" smtClean="0"/>
              <a:t>discretized</a:t>
            </a:r>
            <a:r>
              <a:rPr lang="en-US" sz="1600" dirty="0" smtClean="0"/>
              <a:t> in a finite regular grid (10 m in this case), given by the intersection of the DEM cells. </a:t>
            </a:r>
          </a:p>
          <a:p>
            <a:r>
              <a:rPr lang="en-US" sz="1600" dirty="0" smtClean="0"/>
              <a:t>heat and subsurface water flow equations are solved with finite differences schemes. </a:t>
            </a:r>
          </a:p>
          <a:p>
            <a:r>
              <a:rPr lang="en-US" sz="1600" dirty="0" smtClean="0"/>
              <a:t>heat equation is solved in a one-dimensional form in the grid cell columns normal to the surface, </a:t>
            </a:r>
          </a:p>
          <a:p>
            <a:r>
              <a:rPr lang="en-US" sz="1600" dirty="0" smtClean="0"/>
              <a:t>equation describing the water flow in the soil (Richards equation) is solved in a fully three-dimensional way, which allows a complete coupled description of vertical and lateral flows. </a:t>
            </a:r>
          </a:p>
          <a:p>
            <a:r>
              <a:rPr lang="en-US" sz="1600" dirty="0" smtClean="0"/>
              <a:t>Hydraulic properties of the peat follow Carey et al. (2007), Quinton et al. (2005), Quinton et al. (2008), Quinton and Gray (2003). Mineral earth hummocks are represented as sub-grid variability.</a:t>
            </a:r>
          </a:p>
          <a:p>
            <a:r>
              <a:rPr lang="en-US" sz="1600" dirty="0" smtClean="0"/>
              <a:t>surface water flow over land is also described, with a solution of a simplified version of the shallow water equations that neglects the inertia terms. </a:t>
            </a:r>
          </a:p>
          <a:p>
            <a:r>
              <a:rPr lang="en-US" sz="1600" dirty="0" smtClean="0"/>
              <a:t>integration time step ranges from a few minutes to a few hours. </a:t>
            </a:r>
          </a:p>
          <a:p>
            <a:r>
              <a:rPr lang="en-US" sz="1600" dirty="0" smtClean="0"/>
              <a:t>determination of the heat flux exchanged from the atmosphere to the ground surface (hereafter referred to as ground heat flux) is crucial, since it constitutes the upper boundary condition of the heat equation. </a:t>
            </a:r>
          </a:p>
          <a:p>
            <a:r>
              <a:rPr lang="en-US" sz="1600" dirty="0" smtClean="0"/>
              <a:t>The ground heat flux is given by the algebraic sum of net shortwave (solar) radiation, net </a:t>
            </a:r>
            <a:r>
              <a:rPr lang="en-US" sz="1600" dirty="0" err="1" smtClean="0"/>
              <a:t>longwave</a:t>
            </a:r>
            <a:r>
              <a:rPr lang="en-US" sz="1600" dirty="0" smtClean="0"/>
              <a:t> (terrestrial) radiation, and turbulent fluxes of sensible and latent heat.</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1"/>
          <p:cNvSpPr>
            <a:spLocks noChangeArrowheads="1"/>
          </p:cNvSpPr>
          <p:nvPr/>
        </p:nvSpPr>
        <p:spPr bwMode="auto">
          <a:xfrm>
            <a:off x="975264" y="1483193"/>
            <a:ext cx="7142672" cy="4031873"/>
          </a:xfrm>
          <a:prstGeom prst="rect">
            <a:avLst/>
          </a:prstGeom>
          <a:noFill/>
          <a:ln w="9525" cap="flat" cmpd="sng" algn="ctr">
            <a:noFill/>
            <a:prstDash val="solid"/>
            <a:miter lim="800000"/>
            <a:headEnd/>
            <a:tailEnd/>
          </a:ln>
          <a:effectLst/>
        </p:spPr>
        <p:txBody>
          <a:bodyPr vert="horz" wrap="square" lIns="36000" tIns="45720" rIns="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Arial" pitchFamily="34" charset="0"/>
                <a:ea typeface="Times New Roman" pitchFamily="18" charset="0"/>
                <a:cs typeface="Arial Unicode MS" pitchFamily="34" charset="-128"/>
              </a:rPr>
              <a:t>- Better understand the processes</a:t>
            </a:r>
            <a:r>
              <a:rPr kumimoji="1" lang="en-US" altLang="zh-TW" sz="1600" b="0" i="0" u="none" strike="noStrike" cap="none" normalizeH="0" dirty="0" smtClean="0">
                <a:ln>
                  <a:noFill/>
                </a:ln>
                <a:solidFill>
                  <a:schemeClr val="tx1"/>
                </a:solidFill>
                <a:effectLst/>
                <a:latin typeface="Arial" pitchFamily="34" charset="0"/>
                <a:ea typeface="Times New Roman" pitchFamily="18" charset="0"/>
                <a:cs typeface="Arial Unicode MS" pitchFamily="34" charset="-128"/>
              </a:rPr>
              <a:t> controlling the </a:t>
            </a:r>
            <a:r>
              <a:rPr kumimoji="1" lang="en-US" altLang="zh-TW" sz="1600" b="0" i="0" u="none" strike="noStrike" cap="none" normalizeH="0" baseline="0" dirty="0" smtClean="0">
                <a:ln>
                  <a:noFill/>
                </a:ln>
                <a:solidFill>
                  <a:schemeClr val="tx1"/>
                </a:solidFill>
                <a:effectLst/>
                <a:latin typeface="Arial" pitchFamily="34" charset="0"/>
                <a:ea typeface="Times New Roman" pitchFamily="18" charset="0"/>
                <a:cs typeface="Arial Unicode MS" pitchFamily="34" charset="-128"/>
              </a:rPr>
              <a:t>spatial variability in surface energy fluxes, snow water equivalent, snowmelt, soil moisture, and frozen soil,</a:t>
            </a:r>
            <a:r>
              <a:rPr lang="en-US" altLang="zh-TW" sz="1600" b="0" dirty="0" smtClean="0">
                <a:solidFill>
                  <a:schemeClr val="tx1"/>
                </a:solidFill>
                <a:ea typeface="Times New Roman" pitchFamily="18" charset="0"/>
              </a:rPr>
              <a:t> and use this to further develop our predictive ability</a:t>
            </a:r>
            <a:endParaRPr kumimoji="1" lang="en-US" altLang="zh-TW" sz="1600" b="0" i="0" u="none" strike="noStrike" cap="none" normalizeH="0" baseline="0" dirty="0" smtClean="0">
              <a:ln>
                <a:noFill/>
              </a:ln>
              <a:solidFill>
                <a:schemeClr val="tx1"/>
              </a:solidFill>
              <a:effectLst/>
              <a:latin typeface="Arial" pitchFamily="34" charset="0"/>
              <a:ea typeface="Times New Roman" pitchFamily="18" charset="0"/>
              <a:cs typeface="Arial Unicode MS" pitchFamily="34" charset="-128"/>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altLang="zh-TW" sz="1600" b="0" dirty="0">
              <a:solidFill>
                <a:schemeClr val="tx1"/>
              </a:solidFill>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Arial" pitchFamily="34" charset="0"/>
                <a:ea typeface="Times New Roman" pitchFamily="18" charset="0"/>
                <a:cs typeface="Arial Unicode MS" pitchFamily="34" charset="-128"/>
              </a:rPr>
              <a:t>- </a:t>
            </a:r>
            <a:r>
              <a:rPr kumimoji="1" lang="en-US" altLang="zh-TW" sz="1600" b="0" i="0" u="sng" strike="noStrike" cap="none" normalizeH="0" baseline="0" dirty="0" smtClean="0">
                <a:ln>
                  <a:noFill/>
                </a:ln>
                <a:solidFill>
                  <a:schemeClr val="tx1"/>
                </a:solidFill>
                <a:effectLst/>
                <a:latin typeface="Arial" pitchFamily="34" charset="0"/>
                <a:ea typeface="Times New Roman" pitchFamily="18" charset="0"/>
                <a:cs typeface="Arial Unicode MS" pitchFamily="34" charset="-128"/>
              </a:rPr>
              <a:t>Processes</a:t>
            </a:r>
            <a:r>
              <a:rPr kumimoji="1" lang="en-US" altLang="zh-TW" sz="1600" b="0" i="0" u="none" strike="noStrike" cap="none" normalizeH="0" baseline="0" dirty="0" smtClean="0">
                <a:ln>
                  <a:noFill/>
                </a:ln>
                <a:solidFill>
                  <a:schemeClr val="tx1"/>
                </a:solidFill>
                <a:effectLst/>
                <a:latin typeface="Arial" pitchFamily="34" charset="0"/>
                <a:ea typeface="Times New Roman" pitchFamily="18" charset="0"/>
                <a:cs typeface="Arial Unicode MS" pitchFamily="34" charset="-128"/>
              </a:rPr>
              <a:t>: </a:t>
            </a:r>
          </a:p>
          <a:p>
            <a:pPr marL="0" marR="0" lvl="0" indent="0" algn="just" defTabSz="914400" rtl="0" eaLnBrk="1" fontAlgn="base" latinLnBrk="0" hangingPunct="1">
              <a:lnSpc>
                <a:spcPct val="100000"/>
              </a:lnSpc>
              <a:spcBef>
                <a:spcPct val="0"/>
              </a:spcBef>
              <a:spcAft>
                <a:spcPct val="0"/>
              </a:spcAft>
              <a:buClrTx/>
              <a:buSzTx/>
              <a:buFontTx/>
              <a:buNone/>
              <a:tabLst>
                <a:tab pos="182880" algn="l"/>
              </a:tabLst>
            </a:pPr>
            <a:r>
              <a:rPr lang="en-US" altLang="zh-TW" sz="1600" b="0" dirty="0">
                <a:solidFill>
                  <a:schemeClr val="tx1"/>
                </a:solidFill>
                <a:ea typeface="Times New Roman" pitchFamily="18" charset="0"/>
              </a:rPr>
              <a:t>	</a:t>
            </a:r>
            <a:r>
              <a:rPr kumimoji="1" lang="en-US" altLang="zh-TW" sz="1600" b="0" i="0" u="none" strike="noStrike" cap="none" normalizeH="0" baseline="0" dirty="0" smtClean="0">
                <a:ln>
                  <a:noFill/>
                </a:ln>
                <a:solidFill>
                  <a:srgbClr val="0070C0"/>
                </a:solidFill>
                <a:effectLst/>
                <a:latin typeface="Arial" pitchFamily="34" charset="0"/>
                <a:ea typeface="Times New Roman" pitchFamily="18" charset="0"/>
                <a:cs typeface="Arial Unicode MS" pitchFamily="34" charset="-128"/>
              </a:rPr>
              <a:t>- end of winter snow accumulation (influence of terrain and vegetation); </a:t>
            </a:r>
          </a:p>
          <a:p>
            <a:pPr marL="0" marR="0" lvl="0" indent="0" algn="just" defTabSz="914400" rtl="0" eaLnBrk="1" fontAlgn="base" latinLnBrk="0" hangingPunct="1">
              <a:lnSpc>
                <a:spcPct val="100000"/>
              </a:lnSpc>
              <a:spcBef>
                <a:spcPct val="0"/>
              </a:spcBef>
              <a:spcAft>
                <a:spcPct val="0"/>
              </a:spcAft>
              <a:buClrTx/>
              <a:buSzTx/>
              <a:buFontTx/>
              <a:buNone/>
              <a:tabLst>
                <a:tab pos="182880" algn="l"/>
              </a:tabLst>
            </a:pPr>
            <a:r>
              <a:rPr lang="en-US" altLang="zh-TW" sz="1600" b="0" dirty="0" smtClean="0">
                <a:solidFill>
                  <a:schemeClr val="tx1"/>
                </a:solidFill>
                <a:ea typeface="Times New Roman" pitchFamily="18" charset="0"/>
              </a:rPr>
              <a:t>	</a:t>
            </a:r>
            <a:r>
              <a:rPr lang="en-US" altLang="zh-TW" sz="1600" b="0" dirty="0" smtClean="0">
                <a:solidFill>
                  <a:srgbClr val="0070C0"/>
                </a:solidFill>
                <a:ea typeface="Times New Roman" pitchFamily="18" charset="0"/>
              </a:rPr>
              <a:t>- heat fluxes over dominate vegetation types (shrub </a:t>
            </a:r>
            <a:r>
              <a:rPr lang="en-US" altLang="zh-TW" sz="1600" b="0" dirty="0">
                <a:solidFill>
                  <a:srgbClr val="0070C0"/>
                </a:solidFill>
                <a:ea typeface="Times New Roman" pitchFamily="18" charset="0"/>
              </a:rPr>
              <a:t>tundra, </a:t>
            </a:r>
            <a:r>
              <a:rPr lang="en-US" altLang="zh-TW" sz="1600" b="0" dirty="0" smtClean="0">
                <a:solidFill>
                  <a:srgbClr val="0070C0"/>
                </a:solidFill>
                <a:ea typeface="Times New Roman" pitchFamily="18" charset="0"/>
              </a:rPr>
              <a:t>tundra); </a:t>
            </a:r>
            <a:endParaRPr lang="en-US" altLang="zh-TW" sz="1600" b="0" dirty="0">
              <a:solidFill>
                <a:srgbClr val="0070C0"/>
              </a:solidFill>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182880" algn="l"/>
              </a:tabLst>
            </a:pPr>
            <a:r>
              <a:rPr lang="en-US" altLang="zh-TW" sz="1600" b="0" dirty="0">
                <a:solidFill>
                  <a:schemeClr val="tx1"/>
                </a:solidFill>
                <a:ea typeface="Times New Roman" pitchFamily="18" charset="0"/>
              </a:rPr>
              <a:t>	</a:t>
            </a:r>
            <a:r>
              <a:rPr lang="en-US" altLang="zh-TW" sz="1600" b="0" dirty="0">
                <a:solidFill>
                  <a:srgbClr val="0070C0"/>
                </a:solidFill>
                <a:ea typeface="Times New Roman" pitchFamily="18" charset="0"/>
              </a:rPr>
              <a:t>- spatial variability in radiation and turbulent </a:t>
            </a:r>
            <a:r>
              <a:rPr lang="en-US" altLang="zh-TW" sz="1600" b="0" dirty="0" smtClean="0">
                <a:solidFill>
                  <a:srgbClr val="0070C0"/>
                </a:solidFill>
                <a:ea typeface="Times New Roman" pitchFamily="18" charset="0"/>
              </a:rPr>
              <a:t>fluxes over an area of 100 km</a:t>
            </a:r>
            <a:r>
              <a:rPr lang="en-US" altLang="zh-TW" sz="1600" b="0" baseline="30000" dirty="0" smtClean="0">
                <a:solidFill>
                  <a:srgbClr val="0070C0"/>
                </a:solidFill>
                <a:ea typeface="Times New Roman" pitchFamily="18" charset="0"/>
              </a:rPr>
              <a:t>2</a:t>
            </a:r>
            <a:r>
              <a:rPr lang="en-US" altLang="zh-TW" sz="1600" b="0" dirty="0" smtClean="0">
                <a:solidFill>
                  <a:srgbClr val="0070C0"/>
                </a:solidFill>
                <a:ea typeface="Times New Roman" pitchFamily="18" charset="0"/>
              </a:rPr>
              <a:t>; </a:t>
            </a:r>
            <a:endParaRPr lang="en-US" altLang="zh-TW" sz="1600" b="0" dirty="0">
              <a:solidFill>
                <a:srgbClr val="0070C0"/>
              </a:solidFill>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182880" algn="l"/>
              </a:tabLst>
            </a:pPr>
            <a:r>
              <a:rPr lang="en-US" altLang="zh-TW" sz="1600" b="0" dirty="0">
                <a:solidFill>
                  <a:schemeClr val="tx1"/>
                </a:solidFill>
                <a:ea typeface="Times New Roman" pitchFamily="18" charset="0"/>
              </a:rPr>
              <a:t>	</a:t>
            </a:r>
            <a:r>
              <a:rPr lang="en-US" altLang="zh-TW" sz="1600" dirty="0" smtClean="0">
                <a:solidFill>
                  <a:srgbClr val="0070C0"/>
                </a:solidFill>
                <a:ea typeface="Times New Roman" pitchFamily="18" charset="0"/>
              </a:rPr>
              <a:t>- energy-based framework of runoff generation and spatial </a:t>
            </a:r>
          </a:p>
          <a:p>
            <a:pPr marL="0" marR="0" lvl="0" indent="0" algn="just" defTabSz="914400" rtl="0" eaLnBrk="1" fontAlgn="base" latinLnBrk="0" hangingPunct="1">
              <a:lnSpc>
                <a:spcPct val="100000"/>
              </a:lnSpc>
              <a:spcBef>
                <a:spcPct val="0"/>
              </a:spcBef>
              <a:spcAft>
                <a:spcPct val="0"/>
              </a:spcAft>
              <a:buClrTx/>
              <a:buSzTx/>
              <a:buFontTx/>
              <a:buNone/>
              <a:tabLst>
                <a:tab pos="182880" algn="l"/>
              </a:tabLst>
            </a:pPr>
            <a:r>
              <a:rPr lang="en-US" altLang="zh-TW" sz="1600" dirty="0" smtClean="0">
                <a:solidFill>
                  <a:srgbClr val="0070C0"/>
                </a:solidFill>
                <a:ea typeface="Times New Roman" pitchFamily="18" charset="0"/>
              </a:rPr>
              <a:t>		variation of ground thaw in permafrost areas</a:t>
            </a:r>
            <a:endParaRPr lang="en-US" altLang="zh-TW" sz="1600" dirty="0">
              <a:solidFill>
                <a:srgbClr val="0070C0"/>
              </a:solidFill>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altLang="zh-TW" sz="1600" b="0" dirty="0">
              <a:solidFill>
                <a:schemeClr val="tx1"/>
              </a:solidFill>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pPr>
            <a:r>
              <a:rPr kumimoji="1" lang="en-US" altLang="zh-TW" sz="1600" b="0" i="0" u="sng" strike="noStrike" cap="none" normalizeH="0" dirty="0" smtClean="0">
                <a:ln>
                  <a:noFill/>
                </a:ln>
                <a:solidFill>
                  <a:schemeClr val="tx1"/>
                </a:solidFill>
                <a:effectLst/>
                <a:latin typeface="Arial" pitchFamily="34" charset="0"/>
                <a:ea typeface="Times New Roman" pitchFamily="18" charset="0"/>
                <a:cs typeface="Arial Unicode MS" pitchFamily="34" charset="-128"/>
              </a:rPr>
              <a:t>Parameterization and Prediction</a:t>
            </a:r>
          </a:p>
          <a:p>
            <a:pPr marL="0" marR="0" lvl="0" indent="0" algn="just" defTabSz="914400" rtl="0" eaLnBrk="1" fontAlgn="base" latinLnBrk="0" hangingPunct="1">
              <a:lnSpc>
                <a:spcPct val="100000"/>
              </a:lnSpc>
              <a:spcBef>
                <a:spcPct val="0"/>
              </a:spcBef>
              <a:spcAft>
                <a:spcPct val="0"/>
              </a:spcAft>
              <a:buClrTx/>
              <a:buSzTx/>
              <a:buFontTx/>
              <a:buChar char="-"/>
              <a:tabLst/>
            </a:pPr>
            <a:r>
              <a:rPr lang="en-US" altLang="zh-TW" sz="1600" b="0" dirty="0" smtClean="0">
                <a:solidFill>
                  <a:srgbClr val="0070C0"/>
                </a:solidFill>
                <a:ea typeface="Times New Roman" pitchFamily="18" charset="0"/>
              </a:rPr>
              <a:t> Test and improve a suite of models, including </a:t>
            </a:r>
          </a:p>
          <a:p>
            <a:pPr lvl="1" algn="just">
              <a:buFontTx/>
              <a:buChar char="-"/>
              <a:tabLst>
                <a:tab pos="182880" algn="l"/>
              </a:tabLst>
            </a:pPr>
            <a:r>
              <a:rPr lang="en-US" altLang="zh-TW" sz="1600" b="0" dirty="0" smtClean="0">
                <a:solidFill>
                  <a:srgbClr val="0070C0"/>
                </a:solidFill>
                <a:ea typeface="Times New Roman" pitchFamily="18" charset="0"/>
              </a:rPr>
              <a:t> CRHM, </a:t>
            </a:r>
          </a:p>
          <a:p>
            <a:pPr lvl="1" algn="just">
              <a:buFontTx/>
              <a:buChar char="-"/>
              <a:tabLst>
                <a:tab pos="182880" algn="l"/>
              </a:tabLst>
            </a:pPr>
            <a:r>
              <a:rPr lang="en-US" altLang="zh-TW" sz="1600" dirty="0" smtClean="0">
                <a:solidFill>
                  <a:srgbClr val="0070C0"/>
                </a:solidFill>
                <a:ea typeface="Times New Roman" pitchFamily="18" charset="0"/>
              </a:rPr>
              <a:t> CLASS, and </a:t>
            </a:r>
          </a:p>
          <a:p>
            <a:pPr lvl="1" algn="just">
              <a:buFontTx/>
              <a:buChar char="-"/>
              <a:tabLst>
                <a:tab pos="182880" algn="l"/>
              </a:tabLst>
            </a:pPr>
            <a:r>
              <a:rPr lang="en-US" altLang="zh-TW" sz="1600" dirty="0" smtClean="0">
                <a:solidFill>
                  <a:srgbClr val="0070C0"/>
                </a:solidFill>
                <a:ea typeface="Times New Roman" pitchFamily="18" charset="0"/>
              </a:rPr>
              <a:t> MESH will be tested.</a:t>
            </a:r>
          </a:p>
        </p:txBody>
      </p:sp>
      <p:sp>
        <p:nvSpPr>
          <p:cNvPr id="3" name="TextBox 2"/>
          <p:cNvSpPr txBox="1"/>
          <p:nvPr/>
        </p:nvSpPr>
        <p:spPr>
          <a:xfrm>
            <a:off x="1032933" y="414867"/>
            <a:ext cx="2710999" cy="584775"/>
          </a:xfrm>
          <a:prstGeom prst="rect">
            <a:avLst/>
          </a:prstGeom>
          <a:noFill/>
        </p:spPr>
        <p:txBody>
          <a:bodyPr wrap="none" rtlCol="0">
            <a:spAutoFit/>
          </a:bodyPr>
          <a:lstStyle/>
          <a:p>
            <a:r>
              <a:rPr lang="en-US" sz="3200" dirty="0" smtClean="0">
                <a:solidFill>
                  <a:srgbClr val="3A601B"/>
                </a:solidFill>
                <a:latin typeface="+mj-lt"/>
                <a:ea typeface="+mj-ea"/>
                <a:cs typeface="+mj-cs"/>
              </a:rPr>
              <a:t>1. Objectives</a:t>
            </a:r>
            <a:endParaRPr lang="en-US" sz="3200" dirty="0">
              <a:solidFill>
                <a:srgbClr val="3A601B"/>
              </a:solidFill>
              <a:latin typeface="+mj-lt"/>
              <a:ea typeface="+mj-ea"/>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276240" y="1754837"/>
            <a:ext cx="2528010" cy="2344062"/>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4732867" y="1439333"/>
            <a:ext cx="2884258" cy="2884258"/>
          </a:xfrm>
          <a:prstGeom prst="rect">
            <a:avLst/>
          </a:prstGeom>
          <a:noFill/>
          <a:ln w="9525">
            <a:noFill/>
            <a:miter lim="800000"/>
            <a:headEnd/>
            <a:tailEnd/>
          </a:ln>
        </p:spPr>
      </p:pic>
      <p:sp>
        <p:nvSpPr>
          <p:cNvPr id="4" name="TextBox 3"/>
          <p:cNvSpPr txBox="1"/>
          <p:nvPr/>
        </p:nvSpPr>
        <p:spPr>
          <a:xfrm>
            <a:off x="1354666" y="6381002"/>
            <a:ext cx="6383867" cy="369332"/>
          </a:xfrm>
          <a:prstGeom prst="rect">
            <a:avLst/>
          </a:prstGeom>
          <a:solidFill>
            <a:schemeClr val="bg1"/>
          </a:solidFill>
        </p:spPr>
        <p:txBody>
          <a:bodyPr wrap="square" rtlCol="0">
            <a:spAutoFit/>
          </a:bodyPr>
          <a:lstStyle/>
          <a:p>
            <a:r>
              <a:rPr lang="en-US" dirty="0" smtClean="0">
                <a:solidFill>
                  <a:schemeClr val="tx1"/>
                </a:solidFill>
              </a:rPr>
              <a:t>Endrizzi, Quinton, Marsh. 2011. </a:t>
            </a:r>
            <a:r>
              <a:rPr lang="en-US" dirty="0" err="1" smtClean="0">
                <a:solidFill>
                  <a:schemeClr val="tx1"/>
                </a:solidFill>
              </a:rPr>
              <a:t>Cryosphere</a:t>
            </a:r>
            <a:r>
              <a:rPr lang="en-US" dirty="0" smtClean="0">
                <a:solidFill>
                  <a:schemeClr val="tx1"/>
                </a:solidFill>
              </a:rPr>
              <a:t> Discussion.</a:t>
            </a:r>
          </a:p>
        </p:txBody>
      </p:sp>
      <p:sp>
        <p:nvSpPr>
          <p:cNvPr id="5" name="Rectangle 4"/>
          <p:cNvSpPr txBox="1">
            <a:spLocks noChangeArrowheads="1"/>
          </p:cNvSpPr>
          <p:nvPr/>
        </p:nvSpPr>
        <p:spPr>
          <a:xfrm>
            <a:off x="2175933" y="448734"/>
            <a:ext cx="5300134" cy="702733"/>
          </a:xfrm>
          <a:prstGeom prst="rect">
            <a:avLst/>
          </a:prstGeom>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600" b="1" i="0" u="none" strike="noStrike" kern="0" cap="none" spc="0" normalizeH="0" baseline="0" noProof="0" dirty="0" smtClean="0">
                <a:ln>
                  <a:noFill/>
                </a:ln>
                <a:solidFill>
                  <a:srgbClr val="3A601B"/>
                </a:solidFill>
                <a:effectLst/>
                <a:uLnTx/>
                <a:uFillTx/>
                <a:latin typeface="+mj-lt"/>
                <a:ea typeface="+mj-ea"/>
                <a:cs typeface="+mj-cs"/>
              </a:rPr>
              <a:t>Peat thickness (fig</a:t>
            </a:r>
            <a:r>
              <a:rPr kumimoji="1" lang="en-US" sz="3600" b="1" i="0" u="none" strike="noStrike" kern="0" cap="none" spc="0" normalizeH="0" noProof="0" dirty="0" smtClean="0">
                <a:ln>
                  <a:noFill/>
                </a:ln>
                <a:solidFill>
                  <a:srgbClr val="3A601B"/>
                </a:solidFill>
                <a:effectLst/>
                <a:uLnTx/>
                <a:uFillTx/>
                <a:latin typeface="+mj-lt"/>
                <a:ea typeface="+mj-ea"/>
                <a:cs typeface="+mj-cs"/>
              </a:rPr>
              <a:t> 2) </a:t>
            </a:r>
            <a:endParaRPr kumimoji="1" lang="en-US" sz="3600" b="1" i="0" u="none" strike="noStrike" kern="0" cap="none" spc="0" normalizeH="0" baseline="0" noProof="0" dirty="0">
              <a:ln>
                <a:noFill/>
              </a:ln>
              <a:solidFill>
                <a:srgbClr val="3A601B"/>
              </a:solidFill>
              <a:effectLst/>
              <a:uLnTx/>
              <a:uFillTx/>
              <a:latin typeface="+mj-lt"/>
              <a:ea typeface="+mj-ea"/>
              <a:cs typeface="+mj-cs"/>
            </a:endParaRPr>
          </a:p>
        </p:txBody>
      </p:sp>
      <p:sp>
        <p:nvSpPr>
          <p:cNvPr id="6" name="TextBox 5"/>
          <p:cNvSpPr txBox="1"/>
          <p:nvPr/>
        </p:nvSpPr>
        <p:spPr>
          <a:xfrm>
            <a:off x="956733" y="4358576"/>
            <a:ext cx="7893969"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buFontTx/>
              <a:buChar char="-"/>
            </a:pPr>
            <a:r>
              <a:rPr lang="en-US" dirty="0" smtClean="0">
                <a:solidFill>
                  <a:schemeClr val="tx1"/>
                </a:solidFill>
              </a:rPr>
              <a:t>Peat thickness is extremely important as it is highly permeable in the upper layers, with the hydraulic conductivity decreasing with depth by 2 orders of magnitude over a 20 cm depth, and it overlies less permeable mineral soil.</a:t>
            </a:r>
          </a:p>
          <a:p>
            <a:pPr>
              <a:buFontTx/>
              <a:buChar char="-"/>
            </a:pPr>
            <a:endParaRPr lang="en-US" dirty="0" smtClean="0">
              <a:solidFill>
                <a:schemeClr val="tx1"/>
              </a:solidFill>
            </a:endParaRPr>
          </a:p>
          <a:p>
            <a:pPr>
              <a:buFontTx/>
              <a:buChar char="-"/>
            </a:pPr>
            <a:r>
              <a:rPr lang="en-US" dirty="0" smtClean="0">
                <a:solidFill>
                  <a:schemeClr val="tx1"/>
                </a:solidFill>
              </a:rPr>
              <a:t> position of the frost table, and its change over the summer, is important as it is the major control on </a:t>
            </a:r>
            <a:r>
              <a:rPr lang="en-US" dirty="0" err="1" smtClean="0">
                <a:solidFill>
                  <a:schemeClr val="tx1"/>
                </a:solidFill>
              </a:rPr>
              <a:t>hillslope</a:t>
            </a:r>
            <a:r>
              <a:rPr lang="en-US" dirty="0" smtClean="0">
                <a:solidFill>
                  <a:schemeClr val="tx1"/>
                </a:solidFill>
              </a:rPr>
              <a:t> drainage.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574800" y="1251991"/>
            <a:ext cx="5527146" cy="5088484"/>
          </a:xfrm>
          <a:prstGeom prst="rect">
            <a:avLst/>
          </a:prstGeom>
          <a:noFill/>
          <a:ln w="9525">
            <a:noFill/>
            <a:miter lim="800000"/>
            <a:headEnd/>
            <a:tailEnd/>
          </a:ln>
        </p:spPr>
      </p:pic>
      <p:sp>
        <p:nvSpPr>
          <p:cNvPr id="3" name="Rectangle 4"/>
          <p:cNvSpPr txBox="1">
            <a:spLocks noChangeArrowheads="1"/>
          </p:cNvSpPr>
          <p:nvPr/>
        </p:nvSpPr>
        <p:spPr>
          <a:xfrm>
            <a:off x="770467" y="211666"/>
            <a:ext cx="8136466" cy="702733"/>
          </a:xfrm>
          <a:prstGeom prst="rect">
            <a:avLst/>
          </a:prstGeom>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600" b="1" i="0" u="none" strike="noStrike" kern="0" cap="none" spc="0" normalizeH="0" baseline="0" noProof="0" dirty="0" smtClean="0">
                <a:ln>
                  <a:noFill/>
                </a:ln>
                <a:solidFill>
                  <a:srgbClr val="3A601B"/>
                </a:solidFill>
                <a:effectLst/>
                <a:uLnTx/>
                <a:uFillTx/>
                <a:latin typeface="+mj-lt"/>
                <a:ea typeface="+mj-ea"/>
                <a:cs typeface="+mj-cs"/>
              </a:rPr>
              <a:t>Weekly</a:t>
            </a:r>
            <a:r>
              <a:rPr kumimoji="1" lang="en-US" sz="3600" b="1" i="0" u="none" strike="noStrike" kern="0" cap="none" spc="0" normalizeH="0" noProof="0" dirty="0" smtClean="0">
                <a:ln>
                  <a:noFill/>
                </a:ln>
                <a:solidFill>
                  <a:srgbClr val="3A601B"/>
                </a:solidFill>
                <a:effectLst/>
                <a:uLnTx/>
                <a:uFillTx/>
                <a:latin typeface="+mj-lt"/>
                <a:ea typeface="+mj-ea"/>
                <a:cs typeface="+mj-cs"/>
              </a:rPr>
              <a:t> averaged frequency distributions of thaw depth (Fig 9)</a:t>
            </a:r>
            <a:endParaRPr kumimoji="1" lang="en-US" sz="3600" b="1" i="0" u="none" strike="noStrike" kern="0" cap="none" spc="0" normalizeH="0" baseline="0" noProof="0" dirty="0">
              <a:ln>
                <a:noFill/>
              </a:ln>
              <a:solidFill>
                <a:srgbClr val="3A601B"/>
              </a:solidFill>
              <a:effectLst/>
              <a:uLnTx/>
              <a:uFillTx/>
              <a:latin typeface="+mj-lt"/>
              <a:ea typeface="+mj-ea"/>
              <a:cs typeface="+mj-cs"/>
            </a:endParaRPr>
          </a:p>
        </p:txBody>
      </p:sp>
      <p:sp>
        <p:nvSpPr>
          <p:cNvPr id="4" name="TextBox 3"/>
          <p:cNvSpPr txBox="1"/>
          <p:nvPr/>
        </p:nvSpPr>
        <p:spPr>
          <a:xfrm>
            <a:off x="2345267" y="3056467"/>
            <a:ext cx="1287532" cy="369332"/>
          </a:xfrm>
          <a:prstGeom prst="rect">
            <a:avLst/>
          </a:prstGeom>
          <a:noFill/>
        </p:spPr>
        <p:txBody>
          <a:bodyPr wrap="none" rtlCol="0">
            <a:spAutoFit/>
          </a:bodyPr>
          <a:lstStyle/>
          <a:p>
            <a:r>
              <a:rPr lang="en-US" dirty="0" smtClean="0">
                <a:solidFill>
                  <a:schemeClr val="tx1"/>
                </a:solidFill>
              </a:rPr>
              <a:t>May 24-31</a:t>
            </a:r>
          </a:p>
        </p:txBody>
      </p:sp>
      <p:sp>
        <p:nvSpPr>
          <p:cNvPr id="5" name="TextBox 4"/>
          <p:cNvSpPr txBox="1"/>
          <p:nvPr/>
        </p:nvSpPr>
        <p:spPr>
          <a:xfrm>
            <a:off x="4944534" y="3081867"/>
            <a:ext cx="1377300" cy="369332"/>
          </a:xfrm>
          <a:prstGeom prst="rect">
            <a:avLst/>
          </a:prstGeom>
          <a:noFill/>
        </p:spPr>
        <p:txBody>
          <a:bodyPr wrap="none" rtlCol="0">
            <a:spAutoFit/>
          </a:bodyPr>
          <a:lstStyle/>
          <a:p>
            <a:r>
              <a:rPr lang="en-US" dirty="0" smtClean="0">
                <a:solidFill>
                  <a:schemeClr val="tx1"/>
                </a:solidFill>
              </a:rPr>
              <a:t>June 17-23</a:t>
            </a:r>
          </a:p>
        </p:txBody>
      </p:sp>
      <p:sp>
        <p:nvSpPr>
          <p:cNvPr id="6" name="TextBox 5"/>
          <p:cNvSpPr txBox="1"/>
          <p:nvPr/>
        </p:nvSpPr>
        <p:spPr>
          <a:xfrm>
            <a:off x="2362200" y="5621867"/>
            <a:ext cx="1300356" cy="369332"/>
          </a:xfrm>
          <a:prstGeom prst="rect">
            <a:avLst/>
          </a:prstGeom>
          <a:noFill/>
        </p:spPr>
        <p:txBody>
          <a:bodyPr wrap="none" rtlCol="0">
            <a:spAutoFit/>
          </a:bodyPr>
          <a:lstStyle/>
          <a:p>
            <a:r>
              <a:rPr lang="en-US" dirty="0" smtClean="0">
                <a:solidFill>
                  <a:schemeClr val="tx1"/>
                </a:solidFill>
              </a:rPr>
              <a:t>July 15-22</a:t>
            </a:r>
          </a:p>
        </p:txBody>
      </p:sp>
      <p:sp>
        <p:nvSpPr>
          <p:cNvPr id="7" name="TextBox 6"/>
          <p:cNvSpPr txBox="1"/>
          <p:nvPr/>
        </p:nvSpPr>
        <p:spPr>
          <a:xfrm>
            <a:off x="4919133" y="5647266"/>
            <a:ext cx="1903085" cy="369332"/>
          </a:xfrm>
          <a:prstGeom prst="rect">
            <a:avLst/>
          </a:prstGeom>
          <a:noFill/>
        </p:spPr>
        <p:txBody>
          <a:bodyPr wrap="none" rtlCol="0">
            <a:spAutoFit/>
          </a:bodyPr>
          <a:lstStyle/>
          <a:p>
            <a:r>
              <a:rPr lang="en-US" dirty="0" smtClean="0">
                <a:solidFill>
                  <a:schemeClr val="tx1"/>
                </a:solidFill>
              </a:rPr>
              <a:t>September 9-13</a:t>
            </a:r>
          </a:p>
        </p:txBody>
      </p:sp>
      <p:sp>
        <p:nvSpPr>
          <p:cNvPr id="8" name="TextBox 7"/>
          <p:cNvSpPr txBox="1"/>
          <p:nvPr/>
        </p:nvSpPr>
        <p:spPr>
          <a:xfrm>
            <a:off x="3572933" y="6211669"/>
            <a:ext cx="3793067" cy="646331"/>
          </a:xfrm>
          <a:prstGeom prst="rect">
            <a:avLst/>
          </a:prstGeom>
          <a:noFill/>
        </p:spPr>
        <p:txBody>
          <a:bodyPr wrap="square" rtlCol="0">
            <a:spAutoFit/>
          </a:bodyPr>
          <a:lstStyle/>
          <a:p>
            <a:r>
              <a:rPr lang="en-US" dirty="0" smtClean="0">
                <a:solidFill>
                  <a:schemeClr val="tx1"/>
                </a:solidFill>
              </a:rPr>
              <a:t>Endrizzi, Quinton, Marsh. 2011. </a:t>
            </a:r>
            <a:r>
              <a:rPr lang="en-US" dirty="0" err="1" smtClean="0">
                <a:solidFill>
                  <a:schemeClr val="tx1"/>
                </a:solidFill>
              </a:rPr>
              <a:t>Cryosphere</a:t>
            </a:r>
            <a:r>
              <a:rPr lang="en-US" dirty="0" smtClean="0">
                <a:solidFill>
                  <a:schemeClr val="tx1"/>
                </a:solidFill>
              </a:rPr>
              <a:t> Discussion.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1015999" y="2065866"/>
            <a:ext cx="3810000" cy="3810000"/>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4766734" y="1955801"/>
            <a:ext cx="3810000" cy="3810000"/>
          </a:xfrm>
          <a:prstGeom prst="rect">
            <a:avLst/>
          </a:prstGeom>
          <a:noFill/>
          <a:ln w="9525">
            <a:noFill/>
            <a:miter lim="800000"/>
            <a:headEnd/>
            <a:tailEnd/>
          </a:ln>
        </p:spPr>
      </p:pic>
      <p:sp>
        <p:nvSpPr>
          <p:cNvPr id="4" name="TextBox 3"/>
          <p:cNvSpPr txBox="1"/>
          <p:nvPr/>
        </p:nvSpPr>
        <p:spPr>
          <a:xfrm>
            <a:off x="3572933" y="6211669"/>
            <a:ext cx="3793067" cy="646331"/>
          </a:xfrm>
          <a:prstGeom prst="rect">
            <a:avLst/>
          </a:prstGeom>
          <a:noFill/>
        </p:spPr>
        <p:txBody>
          <a:bodyPr wrap="square" rtlCol="0">
            <a:spAutoFit/>
          </a:bodyPr>
          <a:lstStyle/>
          <a:p>
            <a:r>
              <a:rPr lang="en-US" dirty="0" smtClean="0">
                <a:solidFill>
                  <a:schemeClr val="tx1"/>
                </a:solidFill>
              </a:rPr>
              <a:t>Endrizzi, Quinton, Marsh. 2011. </a:t>
            </a:r>
            <a:r>
              <a:rPr lang="en-US" dirty="0" err="1" smtClean="0">
                <a:solidFill>
                  <a:schemeClr val="tx1"/>
                </a:solidFill>
              </a:rPr>
              <a:t>Cryosphere</a:t>
            </a:r>
            <a:r>
              <a:rPr lang="en-US" dirty="0" smtClean="0">
                <a:solidFill>
                  <a:schemeClr val="tx1"/>
                </a:solidFill>
              </a:rPr>
              <a:t> Discussion.</a:t>
            </a:r>
          </a:p>
        </p:txBody>
      </p:sp>
      <p:sp>
        <p:nvSpPr>
          <p:cNvPr id="5" name="Rectangle 4"/>
          <p:cNvSpPr txBox="1">
            <a:spLocks noChangeArrowheads="1"/>
          </p:cNvSpPr>
          <p:nvPr/>
        </p:nvSpPr>
        <p:spPr>
          <a:xfrm>
            <a:off x="2175933" y="448734"/>
            <a:ext cx="6189134" cy="702733"/>
          </a:xfrm>
          <a:prstGeom prst="rect">
            <a:avLst/>
          </a:prstGeom>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600" b="1" i="0" u="none" strike="noStrike" kern="0" cap="none" spc="0" normalizeH="0" baseline="0" noProof="0" dirty="0" smtClean="0">
                <a:ln>
                  <a:noFill/>
                </a:ln>
                <a:solidFill>
                  <a:srgbClr val="3A601B"/>
                </a:solidFill>
                <a:effectLst/>
                <a:uLnTx/>
                <a:uFillTx/>
                <a:latin typeface="+mj-lt"/>
                <a:ea typeface="+mj-ea"/>
                <a:cs typeface="+mj-cs"/>
              </a:rPr>
              <a:t>End of Summer (Fig 3a,b)</a:t>
            </a:r>
            <a:r>
              <a:rPr kumimoji="1" lang="en-US" sz="3600" b="1" i="0" u="none" strike="noStrike" kern="0" cap="none" spc="0" normalizeH="0" noProof="0" dirty="0" smtClean="0">
                <a:ln>
                  <a:noFill/>
                </a:ln>
                <a:solidFill>
                  <a:srgbClr val="3A601B"/>
                </a:solidFill>
                <a:effectLst/>
                <a:uLnTx/>
                <a:uFillTx/>
                <a:latin typeface="+mj-lt"/>
                <a:ea typeface="+mj-ea"/>
                <a:cs typeface="+mj-cs"/>
              </a:rPr>
              <a:t> </a:t>
            </a:r>
            <a:endParaRPr kumimoji="1" lang="en-US" sz="3600" b="1" i="0" u="none" strike="noStrike" kern="0" cap="none" spc="0" normalizeH="0" baseline="0" noProof="0" dirty="0">
              <a:ln>
                <a:noFill/>
              </a:ln>
              <a:solidFill>
                <a:srgbClr val="3A601B"/>
              </a:solidFill>
              <a:effectLst/>
              <a:uLnTx/>
              <a:uFillTx/>
              <a:latin typeface="+mj-lt"/>
              <a:ea typeface="+mj-ea"/>
              <a:cs typeface="+mj-cs"/>
            </a:endParaRPr>
          </a:p>
        </p:txBody>
      </p:sp>
      <p:sp>
        <p:nvSpPr>
          <p:cNvPr id="6" name="TextBox 5"/>
          <p:cNvSpPr txBox="1"/>
          <p:nvPr/>
        </p:nvSpPr>
        <p:spPr>
          <a:xfrm>
            <a:off x="541867" y="1422399"/>
            <a:ext cx="8751114" cy="369332"/>
          </a:xfrm>
          <a:prstGeom prst="rect">
            <a:avLst/>
          </a:prstGeom>
          <a:noFill/>
        </p:spPr>
        <p:txBody>
          <a:bodyPr wrap="none" rtlCol="0">
            <a:spAutoFit/>
          </a:bodyPr>
          <a:lstStyle/>
          <a:p>
            <a:r>
              <a:rPr lang="en-US" dirty="0" smtClean="0">
                <a:solidFill>
                  <a:schemeClr val="tx1"/>
                </a:solidFill>
              </a:rPr>
              <a:t>Note that thaw depths are greatest in areas with the highest water table depth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914400" y="2032000"/>
            <a:ext cx="3810000" cy="381000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4783667" y="1930400"/>
            <a:ext cx="3810000" cy="3810000"/>
          </a:xfrm>
          <a:prstGeom prst="rect">
            <a:avLst/>
          </a:prstGeom>
          <a:noFill/>
          <a:ln w="9525">
            <a:noFill/>
            <a:miter lim="800000"/>
            <a:headEnd/>
            <a:tailEnd/>
          </a:ln>
        </p:spPr>
      </p:pic>
      <p:sp>
        <p:nvSpPr>
          <p:cNvPr id="4" name="Rectangle 4"/>
          <p:cNvSpPr txBox="1">
            <a:spLocks noChangeArrowheads="1"/>
          </p:cNvSpPr>
          <p:nvPr/>
        </p:nvSpPr>
        <p:spPr>
          <a:xfrm>
            <a:off x="228600" y="203201"/>
            <a:ext cx="8737600" cy="702733"/>
          </a:xfrm>
          <a:prstGeom prst="rect">
            <a:avLst/>
          </a:prstGeom>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600" b="1" i="0" u="none" strike="noStrike" kern="0" cap="none" spc="0" normalizeH="0" baseline="0" noProof="0" dirty="0" smtClean="0">
                <a:ln>
                  <a:noFill/>
                </a:ln>
                <a:solidFill>
                  <a:srgbClr val="3A601B"/>
                </a:solidFill>
                <a:effectLst/>
                <a:uLnTx/>
                <a:uFillTx/>
                <a:latin typeface="+mj-lt"/>
                <a:ea typeface="+mj-ea"/>
                <a:cs typeface="+mj-cs"/>
              </a:rPr>
              <a:t>Similar patterns of thaw depth earlier in the summer(Fig 4 a, b)</a:t>
            </a:r>
            <a:r>
              <a:rPr kumimoji="1" lang="en-US" sz="3600" b="1" i="0" u="none" strike="noStrike" kern="0" cap="none" spc="0" normalizeH="0" noProof="0" dirty="0" smtClean="0">
                <a:ln>
                  <a:noFill/>
                </a:ln>
                <a:solidFill>
                  <a:srgbClr val="3A601B"/>
                </a:solidFill>
                <a:effectLst/>
                <a:uLnTx/>
                <a:uFillTx/>
                <a:latin typeface="+mj-lt"/>
                <a:ea typeface="+mj-ea"/>
                <a:cs typeface="+mj-cs"/>
              </a:rPr>
              <a:t> </a:t>
            </a:r>
            <a:endParaRPr kumimoji="1" lang="en-US" sz="3600" b="1" i="0" u="none" strike="noStrike" kern="0" cap="none" spc="0" normalizeH="0" baseline="0" noProof="0" dirty="0">
              <a:ln>
                <a:noFill/>
              </a:ln>
              <a:solidFill>
                <a:srgbClr val="3A601B"/>
              </a:solidFill>
              <a:effectLst/>
              <a:uLnTx/>
              <a:uFillTx/>
              <a:latin typeface="+mj-lt"/>
              <a:ea typeface="+mj-ea"/>
              <a:cs typeface="+mj-cs"/>
            </a:endParaRPr>
          </a:p>
        </p:txBody>
      </p:sp>
      <p:sp>
        <p:nvSpPr>
          <p:cNvPr id="5" name="TextBox 4"/>
          <p:cNvSpPr txBox="1"/>
          <p:nvPr/>
        </p:nvSpPr>
        <p:spPr>
          <a:xfrm>
            <a:off x="1862666" y="1778001"/>
            <a:ext cx="1043876" cy="369332"/>
          </a:xfrm>
          <a:prstGeom prst="rect">
            <a:avLst/>
          </a:prstGeom>
          <a:noFill/>
        </p:spPr>
        <p:txBody>
          <a:bodyPr wrap="none" rtlCol="0">
            <a:spAutoFit/>
          </a:bodyPr>
          <a:lstStyle/>
          <a:p>
            <a:r>
              <a:rPr lang="en-US" dirty="0" smtClean="0">
                <a:solidFill>
                  <a:schemeClr val="tx1"/>
                </a:solidFill>
              </a:rPr>
              <a:t>June 28</a:t>
            </a:r>
          </a:p>
        </p:txBody>
      </p:sp>
      <p:sp>
        <p:nvSpPr>
          <p:cNvPr id="6" name="TextBox 5"/>
          <p:cNvSpPr txBox="1"/>
          <p:nvPr/>
        </p:nvSpPr>
        <p:spPr>
          <a:xfrm>
            <a:off x="5943600" y="1744133"/>
            <a:ext cx="889987" cy="369332"/>
          </a:xfrm>
          <a:prstGeom prst="rect">
            <a:avLst/>
          </a:prstGeom>
          <a:noFill/>
        </p:spPr>
        <p:txBody>
          <a:bodyPr wrap="none" rtlCol="0">
            <a:spAutoFit/>
          </a:bodyPr>
          <a:lstStyle/>
          <a:p>
            <a:r>
              <a:rPr lang="en-US" dirty="0" smtClean="0">
                <a:solidFill>
                  <a:schemeClr val="tx1"/>
                </a:solidFill>
              </a:rPr>
              <a:t>Aug. 2</a:t>
            </a:r>
          </a:p>
        </p:txBody>
      </p:sp>
      <p:sp>
        <p:nvSpPr>
          <p:cNvPr id="7" name="TextBox 6"/>
          <p:cNvSpPr txBox="1"/>
          <p:nvPr/>
        </p:nvSpPr>
        <p:spPr>
          <a:xfrm>
            <a:off x="3572933" y="6211669"/>
            <a:ext cx="3793067" cy="646331"/>
          </a:xfrm>
          <a:prstGeom prst="rect">
            <a:avLst/>
          </a:prstGeom>
          <a:noFill/>
        </p:spPr>
        <p:txBody>
          <a:bodyPr wrap="square" rtlCol="0">
            <a:spAutoFit/>
          </a:bodyPr>
          <a:lstStyle/>
          <a:p>
            <a:r>
              <a:rPr lang="en-US" dirty="0" smtClean="0">
                <a:solidFill>
                  <a:schemeClr val="tx1"/>
                </a:solidFill>
              </a:rPr>
              <a:t>Endrizzi, Quinton, Marsh. 2011. </a:t>
            </a:r>
            <a:r>
              <a:rPr lang="en-US" dirty="0" err="1" smtClean="0">
                <a:solidFill>
                  <a:schemeClr val="tx1"/>
                </a:solidFill>
              </a:rPr>
              <a:t>Cryosphere</a:t>
            </a:r>
            <a:r>
              <a:rPr lang="en-US" dirty="0" smtClean="0">
                <a:solidFill>
                  <a:schemeClr val="tx1"/>
                </a:solidFill>
              </a:rPr>
              <a:t> Discussion.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880534" y="1413933"/>
            <a:ext cx="3810000" cy="3810000"/>
          </a:xfrm>
          <a:prstGeom prst="rect">
            <a:avLst/>
          </a:prstGeom>
          <a:noFill/>
          <a:ln w="9525">
            <a:noFill/>
            <a:miter lim="800000"/>
            <a:headEnd/>
            <a:tailEnd/>
          </a:ln>
        </p:spPr>
      </p:pic>
      <p:sp>
        <p:nvSpPr>
          <p:cNvPr id="4" name="Rectangle 4"/>
          <p:cNvSpPr txBox="1">
            <a:spLocks noChangeArrowheads="1"/>
          </p:cNvSpPr>
          <p:nvPr/>
        </p:nvSpPr>
        <p:spPr>
          <a:xfrm>
            <a:off x="762001" y="143935"/>
            <a:ext cx="7755465" cy="702733"/>
          </a:xfrm>
          <a:prstGeom prst="rect">
            <a:avLst/>
          </a:prstGeom>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600" b="1" i="0" u="none" strike="noStrike" kern="0" cap="none" spc="0" normalizeH="0" baseline="0" noProof="0" dirty="0" smtClean="0">
                <a:ln>
                  <a:noFill/>
                </a:ln>
                <a:solidFill>
                  <a:srgbClr val="3A601B"/>
                </a:solidFill>
                <a:effectLst/>
                <a:uLnTx/>
                <a:uFillTx/>
                <a:latin typeface="+mj-lt"/>
                <a:ea typeface="+mj-ea"/>
                <a:cs typeface="+mj-cs"/>
              </a:rPr>
              <a:t>Role of ground heat flux </a:t>
            </a:r>
            <a:r>
              <a:rPr kumimoji="1" lang="en-US" sz="3600" b="1" i="0" u="none" strike="noStrike" kern="0" cap="none" spc="0" normalizeH="0" baseline="0" noProof="0" dirty="0" err="1" smtClean="0">
                <a:ln>
                  <a:noFill/>
                </a:ln>
                <a:solidFill>
                  <a:srgbClr val="3A601B"/>
                </a:solidFill>
                <a:effectLst/>
                <a:uLnTx/>
                <a:uFillTx/>
                <a:latin typeface="+mj-lt"/>
                <a:ea typeface="+mj-ea"/>
                <a:cs typeface="+mj-cs"/>
              </a:rPr>
              <a:t>vs</a:t>
            </a:r>
            <a:r>
              <a:rPr kumimoji="1" lang="en-US" sz="3600" b="1" i="0" u="none" strike="noStrike" kern="0" cap="none" spc="0" normalizeH="0" baseline="0" noProof="0" dirty="0" smtClean="0">
                <a:ln>
                  <a:noFill/>
                </a:ln>
                <a:solidFill>
                  <a:srgbClr val="3A601B"/>
                </a:solidFill>
                <a:effectLst/>
                <a:uLnTx/>
                <a:uFillTx/>
                <a:latin typeface="+mj-lt"/>
                <a:ea typeface="+mj-ea"/>
                <a:cs typeface="+mj-cs"/>
              </a:rPr>
              <a:t> short</a:t>
            </a:r>
            <a:r>
              <a:rPr lang="en-US" sz="3600" kern="0" dirty="0" smtClean="0">
                <a:solidFill>
                  <a:srgbClr val="3A601B"/>
                </a:solidFill>
                <a:latin typeface="+mj-lt"/>
                <a:ea typeface="+mj-ea"/>
                <a:cs typeface="+mj-cs"/>
              </a:rPr>
              <a:t>wave radiation</a:t>
            </a:r>
            <a:r>
              <a:rPr kumimoji="1" lang="en-US" sz="3600" b="1" i="0" u="none" strike="noStrike" kern="0" cap="none" spc="0" normalizeH="0" baseline="0" noProof="0" dirty="0" smtClean="0">
                <a:ln>
                  <a:noFill/>
                </a:ln>
                <a:solidFill>
                  <a:srgbClr val="3A601B"/>
                </a:solidFill>
                <a:effectLst/>
                <a:uLnTx/>
                <a:uFillTx/>
                <a:latin typeface="+mj-lt"/>
                <a:ea typeface="+mj-ea"/>
                <a:cs typeface="+mj-cs"/>
              </a:rPr>
              <a:t>(Fig 5 </a:t>
            </a:r>
            <a:r>
              <a:rPr kumimoji="1" lang="en-US" sz="3600" b="1" i="0" u="none" strike="noStrike" kern="0" cap="none" spc="0" normalizeH="0" baseline="0" noProof="0" dirty="0" err="1" smtClean="0">
                <a:ln>
                  <a:noFill/>
                </a:ln>
                <a:solidFill>
                  <a:srgbClr val="3A601B"/>
                </a:solidFill>
                <a:effectLst/>
                <a:uLnTx/>
                <a:uFillTx/>
                <a:latin typeface="+mj-lt"/>
                <a:ea typeface="+mj-ea"/>
                <a:cs typeface="+mj-cs"/>
              </a:rPr>
              <a:t>a,b</a:t>
            </a:r>
            <a:r>
              <a:rPr kumimoji="1" lang="en-US" sz="3600" b="1" i="0" u="none" strike="noStrike" kern="0" cap="none" spc="0" normalizeH="0" baseline="0" noProof="0" dirty="0" smtClean="0">
                <a:ln>
                  <a:noFill/>
                </a:ln>
                <a:solidFill>
                  <a:srgbClr val="3A601B"/>
                </a:solidFill>
                <a:effectLst/>
                <a:uLnTx/>
                <a:uFillTx/>
                <a:latin typeface="+mj-lt"/>
                <a:ea typeface="+mj-ea"/>
                <a:cs typeface="+mj-cs"/>
              </a:rPr>
              <a:t>)</a:t>
            </a:r>
            <a:endParaRPr kumimoji="1" lang="en-US" sz="3600" b="1" i="0" u="none" strike="noStrike" kern="0" cap="none" spc="0" normalizeH="0" baseline="0" noProof="0" dirty="0">
              <a:ln>
                <a:noFill/>
              </a:ln>
              <a:solidFill>
                <a:srgbClr val="3A601B"/>
              </a:solidFill>
              <a:effectLst/>
              <a:uLnTx/>
              <a:uFillTx/>
              <a:latin typeface="+mj-lt"/>
              <a:ea typeface="+mj-ea"/>
              <a:cs typeface="+mj-cs"/>
            </a:endParaRPr>
          </a:p>
        </p:txBody>
      </p:sp>
      <p:pic>
        <p:nvPicPr>
          <p:cNvPr id="16388" name="Picture 4"/>
          <p:cNvPicPr>
            <a:picLocks noChangeAspect="1" noChangeArrowheads="1"/>
          </p:cNvPicPr>
          <p:nvPr/>
        </p:nvPicPr>
        <p:blipFill>
          <a:blip r:embed="rId3" cstate="print"/>
          <a:srcRect/>
          <a:stretch>
            <a:fillRect/>
          </a:stretch>
        </p:blipFill>
        <p:spPr bwMode="auto">
          <a:xfrm>
            <a:off x="4699001" y="1422400"/>
            <a:ext cx="3810000" cy="3810000"/>
          </a:xfrm>
          <a:prstGeom prst="rect">
            <a:avLst/>
          </a:prstGeom>
          <a:noFill/>
          <a:ln w="9525">
            <a:noFill/>
            <a:miter lim="800000"/>
            <a:headEnd/>
            <a:tailEnd/>
          </a:ln>
        </p:spPr>
      </p:pic>
      <p:sp>
        <p:nvSpPr>
          <p:cNvPr id="6" name="TextBox 5"/>
          <p:cNvSpPr txBox="1"/>
          <p:nvPr/>
        </p:nvSpPr>
        <p:spPr>
          <a:xfrm>
            <a:off x="3141133" y="5858934"/>
            <a:ext cx="3394904" cy="369332"/>
          </a:xfrm>
          <a:prstGeom prst="rect">
            <a:avLst/>
          </a:prstGeom>
          <a:noFill/>
        </p:spPr>
        <p:txBody>
          <a:bodyPr wrap="none" rtlCol="0">
            <a:spAutoFit/>
          </a:bodyPr>
          <a:lstStyle/>
          <a:p>
            <a:r>
              <a:rPr lang="en-US" dirty="0" smtClean="0">
                <a:solidFill>
                  <a:schemeClr val="tx1"/>
                </a:solidFill>
              </a:rPr>
              <a:t>Average over simulation time</a:t>
            </a:r>
          </a:p>
        </p:txBody>
      </p:sp>
      <p:sp>
        <p:nvSpPr>
          <p:cNvPr id="7" name="TextBox 6"/>
          <p:cNvSpPr txBox="1"/>
          <p:nvPr/>
        </p:nvSpPr>
        <p:spPr>
          <a:xfrm>
            <a:off x="956733" y="5266268"/>
            <a:ext cx="3506088" cy="369332"/>
          </a:xfrm>
          <a:prstGeom prst="rect">
            <a:avLst/>
          </a:prstGeom>
          <a:noFill/>
        </p:spPr>
        <p:txBody>
          <a:bodyPr wrap="none" rtlCol="0">
            <a:spAutoFit/>
          </a:bodyPr>
          <a:lstStyle/>
          <a:p>
            <a:r>
              <a:rPr lang="en-US" dirty="0" smtClean="0">
                <a:solidFill>
                  <a:schemeClr val="tx1"/>
                </a:solidFill>
              </a:rPr>
              <a:t>Strongly related to thaw depth</a:t>
            </a:r>
          </a:p>
        </p:txBody>
      </p:sp>
      <p:sp>
        <p:nvSpPr>
          <p:cNvPr id="8" name="TextBox 7"/>
          <p:cNvSpPr txBox="1"/>
          <p:nvPr/>
        </p:nvSpPr>
        <p:spPr>
          <a:xfrm>
            <a:off x="4631267" y="5317066"/>
            <a:ext cx="4147289" cy="369332"/>
          </a:xfrm>
          <a:prstGeom prst="rect">
            <a:avLst/>
          </a:prstGeom>
          <a:noFill/>
        </p:spPr>
        <p:txBody>
          <a:bodyPr wrap="none" rtlCol="0">
            <a:spAutoFit/>
          </a:bodyPr>
          <a:lstStyle/>
          <a:p>
            <a:r>
              <a:rPr lang="en-US" dirty="0" smtClean="0">
                <a:solidFill>
                  <a:schemeClr val="tx1"/>
                </a:solidFill>
              </a:rPr>
              <a:t>No significant correlation with thaw </a:t>
            </a:r>
          </a:p>
        </p:txBody>
      </p:sp>
      <p:sp>
        <p:nvSpPr>
          <p:cNvPr id="9" name="TextBox 8"/>
          <p:cNvSpPr txBox="1"/>
          <p:nvPr/>
        </p:nvSpPr>
        <p:spPr>
          <a:xfrm>
            <a:off x="3572933" y="6211669"/>
            <a:ext cx="3793067" cy="646331"/>
          </a:xfrm>
          <a:prstGeom prst="rect">
            <a:avLst/>
          </a:prstGeom>
          <a:noFill/>
        </p:spPr>
        <p:txBody>
          <a:bodyPr wrap="square" rtlCol="0">
            <a:spAutoFit/>
          </a:bodyPr>
          <a:lstStyle/>
          <a:p>
            <a:r>
              <a:rPr lang="en-US" dirty="0" smtClean="0">
                <a:solidFill>
                  <a:schemeClr val="tx1"/>
                </a:solidFill>
              </a:rPr>
              <a:t>Endrizzi, Quinton, Marsh. 2011. </a:t>
            </a:r>
            <a:r>
              <a:rPr lang="en-US" dirty="0" err="1" smtClean="0">
                <a:solidFill>
                  <a:schemeClr val="tx1"/>
                </a:solidFill>
              </a:rPr>
              <a:t>Cryosphere</a:t>
            </a:r>
            <a:r>
              <a:rPr lang="en-US" dirty="0" smtClean="0">
                <a:solidFill>
                  <a:schemeClr val="tx1"/>
                </a:solidFill>
              </a:rPr>
              <a:t> Discussion.</a:t>
            </a:r>
          </a:p>
        </p:txBody>
      </p:sp>
      <p:sp>
        <p:nvSpPr>
          <p:cNvPr id="10" name="TextBox 9"/>
          <p:cNvSpPr txBox="1"/>
          <p:nvPr/>
        </p:nvSpPr>
        <p:spPr>
          <a:xfrm>
            <a:off x="1290918" y="1272989"/>
            <a:ext cx="2850776"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smtClean="0">
                <a:solidFill>
                  <a:schemeClr val="tx1"/>
                </a:solidFill>
              </a:rPr>
              <a:t>Sum of surface heat fluxes</a:t>
            </a:r>
            <a:endParaRPr lang="en-US" sz="1400" dirty="0" smtClean="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1151467" y="1676401"/>
            <a:ext cx="3810000" cy="3810000"/>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4995334" y="1634066"/>
            <a:ext cx="3810000" cy="3810000"/>
          </a:xfrm>
          <a:prstGeom prst="rect">
            <a:avLst/>
          </a:prstGeom>
          <a:noFill/>
          <a:ln w="9525">
            <a:noFill/>
            <a:miter lim="800000"/>
            <a:headEnd/>
            <a:tailEnd/>
          </a:ln>
        </p:spPr>
      </p:pic>
      <p:sp>
        <p:nvSpPr>
          <p:cNvPr id="4" name="Rectangle 4"/>
          <p:cNvSpPr txBox="1">
            <a:spLocks noChangeArrowheads="1"/>
          </p:cNvSpPr>
          <p:nvPr/>
        </p:nvSpPr>
        <p:spPr>
          <a:xfrm>
            <a:off x="1676399" y="127001"/>
            <a:ext cx="5528734" cy="702733"/>
          </a:xfrm>
          <a:prstGeom prst="rect">
            <a:avLst/>
          </a:prstGeom>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600" b="1" i="0" u="none" strike="noStrike" kern="0" cap="none" spc="0" normalizeH="0" baseline="0" noProof="0" dirty="0" smtClean="0">
                <a:ln>
                  <a:noFill/>
                </a:ln>
                <a:solidFill>
                  <a:srgbClr val="3A601B"/>
                </a:solidFill>
                <a:effectLst/>
                <a:uLnTx/>
                <a:uFillTx/>
                <a:latin typeface="+mj-lt"/>
                <a:ea typeface="+mj-ea"/>
                <a:cs typeface="+mj-cs"/>
              </a:rPr>
              <a:t>Surface</a:t>
            </a:r>
            <a:r>
              <a:rPr kumimoji="1" lang="en-US" sz="3600" b="1" i="0" u="none" strike="noStrike" kern="0" cap="none" spc="0" normalizeH="0" noProof="0" dirty="0" smtClean="0">
                <a:ln>
                  <a:noFill/>
                </a:ln>
                <a:solidFill>
                  <a:srgbClr val="3A601B"/>
                </a:solidFill>
                <a:effectLst/>
                <a:uLnTx/>
                <a:uFillTx/>
                <a:latin typeface="+mj-lt"/>
                <a:ea typeface="+mj-ea"/>
                <a:cs typeface="+mj-cs"/>
              </a:rPr>
              <a:t> water and temperature (Fig</a:t>
            </a:r>
            <a:r>
              <a:rPr kumimoji="1" lang="en-US" sz="3600" b="1" i="0" u="none" strike="noStrike" kern="0" cap="none" spc="0" normalizeH="0" baseline="0" noProof="0" dirty="0" smtClean="0">
                <a:ln>
                  <a:noFill/>
                </a:ln>
                <a:solidFill>
                  <a:srgbClr val="3A601B"/>
                </a:solidFill>
                <a:effectLst/>
                <a:uLnTx/>
                <a:uFillTx/>
                <a:latin typeface="+mj-lt"/>
                <a:ea typeface="+mj-ea"/>
                <a:cs typeface="+mj-cs"/>
              </a:rPr>
              <a:t> 6 </a:t>
            </a:r>
            <a:r>
              <a:rPr kumimoji="1" lang="en-US" sz="3600" b="1" i="0" u="none" strike="noStrike" kern="0" cap="none" spc="0" normalizeH="0" baseline="0" noProof="0" dirty="0" err="1" smtClean="0">
                <a:ln>
                  <a:noFill/>
                </a:ln>
                <a:solidFill>
                  <a:srgbClr val="3A601B"/>
                </a:solidFill>
                <a:effectLst/>
                <a:uLnTx/>
                <a:uFillTx/>
                <a:latin typeface="+mj-lt"/>
                <a:ea typeface="+mj-ea"/>
                <a:cs typeface="+mj-cs"/>
              </a:rPr>
              <a:t>a,b</a:t>
            </a:r>
            <a:r>
              <a:rPr kumimoji="1" lang="en-US" sz="3600" b="1" i="0" u="none" strike="noStrike" kern="0" cap="none" spc="0" normalizeH="0" baseline="0" noProof="0" dirty="0" smtClean="0">
                <a:ln>
                  <a:noFill/>
                </a:ln>
                <a:solidFill>
                  <a:srgbClr val="3A601B"/>
                </a:solidFill>
                <a:effectLst/>
                <a:uLnTx/>
                <a:uFillTx/>
                <a:latin typeface="+mj-lt"/>
                <a:ea typeface="+mj-ea"/>
                <a:cs typeface="+mj-cs"/>
              </a:rPr>
              <a:t>)</a:t>
            </a:r>
            <a:endParaRPr kumimoji="1" lang="en-US" sz="3600" b="1" i="0" u="none" strike="noStrike" kern="0" cap="none" spc="0" normalizeH="0" baseline="0" noProof="0" dirty="0">
              <a:ln>
                <a:noFill/>
              </a:ln>
              <a:solidFill>
                <a:srgbClr val="3A601B"/>
              </a:solidFill>
              <a:effectLst/>
              <a:uLnTx/>
              <a:uFillTx/>
              <a:latin typeface="+mj-lt"/>
              <a:ea typeface="+mj-ea"/>
              <a:cs typeface="+mj-cs"/>
            </a:endParaRPr>
          </a:p>
        </p:txBody>
      </p:sp>
      <p:sp>
        <p:nvSpPr>
          <p:cNvPr id="5" name="TextBox 4"/>
          <p:cNvSpPr txBox="1"/>
          <p:nvPr/>
        </p:nvSpPr>
        <p:spPr>
          <a:xfrm>
            <a:off x="3572933" y="6211669"/>
            <a:ext cx="3793067" cy="646331"/>
          </a:xfrm>
          <a:prstGeom prst="rect">
            <a:avLst/>
          </a:prstGeom>
          <a:noFill/>
        </p:spPr>
        <p:txBody>
          <a:bodyPr wrap="square" rtlCol="0">
            <a:spAutoFit/>
          </a:bodyPr>
          <a:lstStyle/>
          <a:p>
            <a:r>
              <a:rPr lang="en-US" dirty="0" smtClean="0">
                <a:solidFill>
                  <a:schemeClr val="tx1"/>
                </a:solidFill>
              </a:rPr>
              <a:t>Endrizzi, Quinton, Marsh. 2011. </a:t>
            </a:r>
            <a:r>
              <a:rPr lang="en-US" dirty="0" err="1" smtClean="0">
                <a:solidFill>
                  <a:schemeClr val="tx1"/>
                </a:solidFill>
              </a:rPr>
              <a:t>Cryosphere</a:t>
            </a:r>
            <a:r>
              <a:rPr lang="en-US" dirty="0" smtClean="0">
                <a:solidFill>
                  <a:schemeClr val="tx1"/>
                </a:solidFill>
              </a:rPr>
              <a:t> Discussion.</a:t>
            </a:r>
          </a:p>
        </p:txBody>
      </p:sp>
      <p:sp>
        <p:nvSpPr>
          <p:cNvPr id="6" name="TextBox 5"/>
          <p:cNvSpPr txBox="1"/>
          <p:nvPr/>
        </p:nvSpPr>
        <p:spPr>
          <a:xfrm>
            <a:off x="939800" y="5543749"/>
            <a:ext cx="3727091" cy="646331"/>
          </a:xfrm>
          <a:prstGeom prst="rect">
            <a:avLst/>
          </a:prstGeom>
          <a:noFill/>
        </p:spPr>
        <p:txBody>
          <a:bodyPr wrap="square" rtlCol="0">
            <a:spAutoFit/>
          </a:bodyPr>
          <a:lstStyle/>
          <a:p>
            <a:r>
              <a:rPr lang="en-US" dirty="0" smtClean="0">
                <a:solidFill>
                  <a:schemeClr val="tx1"/>
                </a:solidFill>
              </a:rPr>
              <a:t>Strongly related to water table depth</a:t>
            </a:r>
          </a:p>
        </p:txBody>
      </p:sp>
      <p:sp>
        <p:nvSpPr>
          <p:cNvPr id="7" name="TextBox 6"/>
          <p:cNvSpPr txBox="1"/>
          <p:nvPr/>
        </p:nvSpPr>
        <p:spPr>
          <a:xfrm>
            <a:off x="5132717" y="5480808"/>
            <a:ext cx="4011283" cy="646331"/>
          </a:xfrm>
          <a:prstGeom prst="rect">
            <a:avLst/>
          </a:prstGeom>
          <a:noFill/>
        </p:spPr>
        <p:txBody>
          <a:bodyPr wrap="square" rtlCol="0">
            <a:spAutoFit/>
          </a:bodyPr>
          <a:lstStyle/>
          <a:p>
            <a:r>
              <a:rPr lang="en-US" dirty="0" smtClean="0">
                <a:solidFill>
                  <a:schemeClr val="tx1"/>
                </a:solidFill>
              </a:rPr>
              <a:t>Soil temp. is negatively correlated to soil water. Wet areas are colder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694266" y="1380066"/>
            <a:ext cx="2743200" cy="2743200"/>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3555998" y="1346200"/>
            <a:ext cx="2743200" cy="2743200"/>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tretch>
            <a:fillRect/>
          </a:stretch>
        </p:blipFill>
        <p:spPr bwMode="auto">
          <a:xfrm>
            <a:off x="677332" y="4114800"/>
            <a:ext cx="2743200" cy="2743200"/>
          </a:xfrm>
          <a:prstGeom prst="rect">
            <a:avLst/>
          </a:prstGeom>
          <a:noFill/>
          <a:ln w="9525">
            <a:noFill/>
            <a:miter lim="800000"/>
            <a:headEnd/>
            <a:tailEnd/>
          </a:ln>
        </p:spPr>
      </p:pic>
      <p:pic>
        <p:nvPicPr>
          <p:cNvPr id="18437" name="Picture 5"/>
          <p:cNvPicPr>
            <a:picLocks noChangeAspect="1" noChangeArrowheads="1"/>
          </p:cNvPicPr>
          <p:nvPr/>
        </p:nvPicPr>
        <p:blipFill>
          <a:blip r:embed="rId6" cstate="print"/>
          <a:srcRect/>
          <a:stretch>
            <a:fillRect/>
          </a:stretch>
        </p:blipFill>
        <p:spPr bwMode="auto">
          <a:xfrm>
            <a:off x="3496734" y="4114800"/>
            <a:ext cx="2743200" cy="2743200"/>
          </a:xfrm>
          <a:prstGeom prst="rect">
            <a:avLst/>
          </a:prstGeom>
          <a:noFill/>
          <a:ln w="9525">
            <a:noFill/>
            <a:miter lim="800000"/>
            <a:headEnd/>
            <a:tailEnd/>
          </a:ln>
        </p:spPr>
      </p:pic>
      <p:sp>
        <p:nvSpPr>
          <p:cNvPr id="6" name="Rectangle 4"/>
          <p:cNvSpPr txBox="1">
            <a:spLocks noChangeArrowheads="1"/>
          </p:cNvSpPr>
          <p:nvPr/>
        </p:nvSpPr>
        <p:spPr>
          <a:xfrm>
            <a:off x="736600" y="228601"/>
            <a:ext cx="7924800" cy="702733"/>
          </a:xfrm>
          <a:prstGeom prst="rect">
            <a:avLst/>
          </a:prstGeom>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600" b="1" i="0" u="none" strike="noStrike" kern="0" cap="none" spc="0" normalizeH="0" baseline="0" noProof="0" dirty="0" smtClean="0">
                <a:ln>
                  <a:noFill/>
                </a:ln>
                <a:solidFill>
                  <a:srgbClr val="3A601B"/>
                </a:solidFill>
                <a:effectLst/>
                <a:uLnTx/>
                <a:uFillTx/>
                <a:latin typeface="+mj-lt"/>
                <a:ea typeface="+mj-ea"/>
                <a:cs typeface="+mj-cs"/>
              </a:rPr>
              <a:t>Surface heat fluxes(FIG 7 </a:t>
            </a:r>
            <a:r>
              <a:rPr kumimoji="1" lang="en-US" sz="3600" b="1" i="0" u="none" strike="noStrike" kern="0" cap="none" spc="0" normalizeH="0" baseline="0" noProof="0" dirty="0" err="1" smtClean="0">
                <a:ln>
                  <a:noFill/>
                </a:ln>
                <a:solidFill>
                  <a:srgbClr val="3A601B"/>
                </a:solidFill>
                <a:effectLst/>
                <a:uLnTx/>
                <a:uFillTx/>
                <a:latin typeface="+mj-lt"/>
                <a:ea typeface="+mj-ea"/>
                <a:cs typeface="+mj-cs"/>
              </a:rPr>
              <a:t>a,b,c,d</a:t>
            </a:r>
            <a:r>
              <a:rPr kumimoji="1" lang="en-US" sz="3600" b="1" i="0" u="none" strike="noStrike" kern="0" cap="none" spc="0" normalizeH="0" baseline="0" noProof="0" dirty="0" smtClean="0">
                <a:ln>
                  <a:noFill/>
                </a:ln>
                <a:solidFill>
                  <a:srgbClr val="3A601B"/>
                </a:solidFill>
                <a:effectLst/>
                <a:uLnTx/>
                <a:uFillTx/>
                <a:latin typeface="+mj-lt"/>
                <a:ea typeface="+mj-ea"/>
                <a:cs typeface="+mj-cs"/>
              </a:rPr>
              <a:t>)</a:t>
            </a:r>
            <a:endParaRPr kumimoji="1" lang="en-US" sz="3600" b="1" i="0" u="none" strike="noStrike" kern="0" cap="none" spc="0" normalizeH="0" baseline="0" noProof="0" dirty="0">
              <a:ln>
                <a:noFill/>
              </a:ln>
              <a:solidFill>
                <a:srgbClr val="3A601B"/>
              </a:solidFill>
              <a:effectLst/>
              <a:uLnTx/>
              <a:uFillTx/>
              <a:latin typeface="+mj-lt"/>
              <a:ea typeface="+mj-ea"/>
              <a:cs typeface="+mj-cs"/>
            </a:endParaRPr>
          </a:p>
        </p:txBody>
      </p:sp>
      <p:sp>
        <p:nvSpPr>
          <p:cNvPr id="7" name="TextBox 6"/>
          <p:cNvSpPr txBox="1"/>
          <p:nvPr/>
        </p:nvSpPr>
        <p:spPr>
          <a:xfrm>
            <a:off x="1348277" y="745384"/>
            <a:ext cx="6796656" cy="338554"/>
          </a:xfrm>
          <a:prstGeom prst="rect">
            <a:avLst/>
          </a:prstGeom>
          <a:noFill/>
        </p:spPr>
        <p:txBody>
          <a:bodyPr wrap="square" rtlCol="0">
            <a:spAutoFit/>
          </a:bodyPr>
          <a:lstStyle/>
          <a:p>
            <a:r>
              <a:rPr lang="en-US" sz="1600" dirty="0" smtClean="0">
                <a:solidFill>
                  <a:schemeClr val="tx1"/>
                </a:solidFill>
              </a:rPr>
              <a:t>Negative values are fluxes directed towards the atmosphere</a:t>
            </a:r>
          </a:p>
        </p:txBody>
      </p:sp>
      <p:sp>
        <p:nvSpPr>
          <p:cNvPr id="8" name="Rectangle 7"/>
          <p:cNvSpPr/>
          <p:nvPr/>
        </p:nvSpPr>
        <p:spPr>
          <a:xfrm>
            <a:off x="6222999" y="1656140"/>
            <a:ext cx="2785533" cy="4524315"/>
          </a:xfrm>
          <a:prstGeom prst="rect">
            <a:avLst/>
          </a:prstGeom>
        </p:spPr>
        <p:txBody>
          <a:bodyPr wrap="square">
            <a:spAutoFit/>
          </a:bodyPr>
          <a:lstStyle/>
          <a:p>
            <a:r>
              <a:rPr lang="en-US" sz="1600" dirty="0" smtClean="0">
                <a:solidFill>
                  <a:schemeClr val="tx1"/>
                </a:solidFill>
              </a:rPr>
              <a:t>The net result:</a:t>
            </a:r>
          </a:p>
          <a:p>
            <a:endParaRPr lang="en-US" sz="1600" dirty="0" smtClean="0">
              <a:solidFill>
                <a:schemeClr val="tx1"/>
              </a:solidFill>
            </a:endParaRPr>
          </a:p>
          <a:p>
            <a:pPr>
              <a:buFontTx/>
              <a:buChar char="-"/>
            </a:pPr>
            <a:r>
              <a:rPr lang="en-US" sz="1600" dirty="0" smtClean="0">
                <a:solidFill>
                  <a:schemeClr val="tx1"/>
                </a:solidFill>
              </a:rPr>
              <a:t>wetter areas have relatively low energy losses to the atmosphere, </a:t>
            </a:r>
          </a:p>
          <a:p>
            <a:pPr>
              <a:buFontTx/>
              <a:buChar char="-"/>
            </a:pPr>
            <a:endParaRPr lang="en-US" sz="1600" dirty="0" smtClean="0">
              <a:solidFill>
                <a:schemeClr val="tx1"/>
              </a:solidFill>
            </a:endParaRPr>
          </a:p>
          <a:p>
            <a:pPr>
              <a:buFontTx/>
              <a:buChar char="-"/>
            </a:pPr>
            <a:r>
              <a:rPr lang="en-US" sz="1600" dirty="0" smtClean="0">
                <a:solidFill>
                  <a:schemeClr val="tx1"/>
                </a:solidFill>
              </a:rPr>
              <a:t> this contributes to</a:t>
            </a:r>
          </a:p>
          <a:p>
            <a:r>
              <a:rPr lang="en-US" sz="1600" dirty="0" smtClean="0">
                <a:solidFill>
                  <a:schemeClr val="tx1"/>
                </a:solidFill>
              </a:rPr>
              <a:t>increase the rate of ground thaw. </a:t>
            </a:r>
          </a:p>
          <a:p>
            <a:endParaRPr lang="en-US" sz="1600" dirty="0" smtClean="0">
              <a:solidFill>
                <a:schemeClr val="tx1"/>
              </a:solidFill>
            </a:endParaRPr>
          </a:p>
          <a:p>
            <a:r>
              <a:rPr lang="en-US" sz="1600" dirty="0" smtClean="0">
                <a:solidFill>
                  <a:schemeClr val="tx1"/>
                </a:solidFill>
              </a:rPr>
              <a:t>- Subsurface lateral water flow, therefore, seems to</a:t>
            </a:r>
          </a:p>
          <a:p>
            <a:r>
              <a:rPr lang="en-US" sz="1600" dirty="0" smtClean="0">
                <a:solidFill>
                  <a:schemeClr val="tx1"/>
                </a:solidFill>
              </a:rPr>
              <a:t>completely control the spatial patterns of the ground heat flux, which, in turn, affects the</a:t>
            </a:r>
          </a:p>
          <a:p>
            <a:r>
              <a:rPr lang="en-US" sz="1600" dirty="0" smtClean="0">
                <a:solidFill>
                  <a:schemeClr val="tx1"/>
                </a:solidFill>
              </a:rPr>
              <a:t>spatial variability of ground thaw</a:t>
            </a:r>
            <a:endParaRPr lang="en-US" sz="1600"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6858000" y="2692400"/>
            <a:ext cx="2286000" cy="2624667"/>
          </a:xfrm>
          <a:prstGeom prst="rect">
            <a:avLst/>
          </a:prstGeom>
          <a:solidFill>
            <a:schemeClr val="bg2">
              <a:lumMod val="40000"/>
              <a:lumOff val="6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pic>
        <p:nvPicPr>
          <p:cNvPr id="19458" name="Picture 2"/>
          <p:cNvPicPr>
            <a:picLocks noChangeAspect="1" noChangeArrowheads="1"/>
          </p:cNvPicPr>
          <p:nvPr/>
        </p:nvPicPr>
        <p:blipFill>
          <a:blip r:embed="rId3" cstate="print"/>
          <a:srcRect/>
          <a:stretch>
            <a:fillRect/>
          </a:stretch>
        </p:blipFill>
        <p:spPr bwMode="auto">
          <a:xfrm>
            <a:off x="1142985" y="1481666"/>
            <a:ext cx="2743200" cy="2743200"/>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4089385" y="1532466"/>
            <a:ext cx="2743200" cy="2743200"/>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1151452" y="3886200"/>
            <a:ext cx="2743200" cy="2743200"/>
          </a:xfrm>
          <a:prstGeom prst="rect">
            <a:avLst/>
          </a:prstGeom>
          <a:noFill/>
          <a:ln w="9525">
            <a:noFill/>
            <a:miter lim="800000"/>
            <a:headEnd/>
            <a:tailEnd/>
          </a:ln>
        </p:spPr>
      </p:pic>
      <p:pic>
        <p:nvPicPr>
          <p:cNvPr id="19461" name="Picture 5"/>
          <p:cNvPicPr>
            <a:picLocks noChangeAspect="1" noChangeArrowheads="1"/>
          </p:cNvPicPr>
          <p:nvPr/>
        </p:nvPicPr>
        <p:blipFill>
          <a:blip r:embed="rId6" cstate="print"/>
          <a:srcRect/>
          <a:stretch>
            <a:fillRect/>
          </a:stretch>
        </p:blipFill>
        <p:spPr bwMode="auto">
          <a:xfrm>
            <a:off x="4004719" y="3928534"/>
            <a:ext cx="2743200" cy="2743200"/>
          </a:xfrm>
          <a:prstGeom prst="rect">
            <a:avLst/>
          </a:prstGeom>
          <a:noFill/>
          <a:ln w="9525">
            <a:noFill/>
            <a:miter lim="800000"/>
            <a:headEnd/>
            <a:tailEnd/>
          </a:ln>
        </p:spPr>
      </p:pic>
      <p:sp>
        <p:nvSpPr>
          <p:cNvPr id="6" name="Rectangle 4"/>
          <p:cNvSpPr txBox="1">
            <a:spLocks noChangeArrowheads="1"/>
          </p:cNvSpPr>
          <p:nvPr/>
        </p:nvSpPr>
        <p:spPr>
          <a:xfrm>
            <a:off x="186267" y="0"/>
            <a:ext cx="8788400" cy="702733"/>
          </a:xfrm>
          <a:prstGeom prst="rect">
            <a:avLst/>
          </a:prstGeom>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800" b="1" i="0" u="none" strike="noStrike" kern="0" cap="none" spc="0" normalizeH="0" baseline="0" noProof="0" dirty="0" smtClean="0">
                <a:ln>
                  <a:noFill/>
                </a:ln>
                <a:solidFill>
                  <a:srgbClr val="3A601B"/>
                </a:solidFill>
                <a:effectLst/>
                <a:uLnTx/>
                <a:uFillTx/>
                <a:latin typeface="+mj-lt"/>
                <a:ea typeface="+mj-ea"/>
                <a:cs typeface="+mj-cs"/>
              </a:rPr>
              <a:t>Relative importance of various processes in controlling</a:t>
            </a:r>
            <a:r>
              <a:rPr kumimoji="1" lang="en-US" sz="2800" b="1" i="0" u="none" strike="noStrike" kern="0" cap="none" spc="0" normalizeH="0" noProof="0" dirty="0" smtClean="0">
                <a:ln>
                  <a:noFill/>
                </a:ln>
                <a:solidFill>
                  <a:srgbClr val="3A601B"/>
                </a:solidFill>
                <a:effectLst/>
                <a:uLnTx/>
                <a:uFillTx/>
                <a:latin typeface="+mj-lt"/>
                <a:ea typeface="+mj-ea"/>
                <a:cs typeface="+mj-cs"/>
              </a:rPr>
              <a:t> </a:t>
            </a:r>
            <a:r>
              <a:rPr kumimoji="1" lang="en-US" sz="2800" b="1" i="0" u="none" strike="noStrike" kern="0" cap="none" spc="0" normalizeH="0" baseline="0" noProof="0" dirty="0" smtClean="0">
                <a:ln>
                  <a:noFill/>
                </a:ln>
                <a:solidFill>
                  <a:srgbClr val="3A601B"/>
                </a:solidFill>
                <a:effectLst/>
                <a:uLnTx/>
                <a:uFillTx/>
                <a:latin typeface="+mj-lt"/>
                <a:ea typeface="+mj-ea"/>
                <a:cs typeface="+mj-cs"/>
              </a:rPr>
              <a:t>end of summer thaw</a:t>
            </a:r>
            <a:r>
              <a:rPr kumimoji="1" lang="en-US" sz="2800" b="1" i="0" u="none" strike="noStrike" kern="0" cap="none" spc="0" normalizeH="0" noProof="0" dirty="0" smtClean="0">
                <a:ln>
                  <a:noFill/>
                </a:ln>
                <a:solidFill>
                  <a:srgbClr val="3A601B"/>
                </a:solidFill>
                <a:effectLst/>
                <a:uLnTx/>
                <a:uFillTx/>
                <a:latin typeface="+mj-lt"/>
                <a:ea typeface="+mj-ea"/>
                <a:cs typeface="+mj-cs"/>
              </a:rPr>
              <a:t> depth (Fig 8 </a:t>
            </a:r>
            <a:r>
              <a:rPr kumimoji="1" lang="en-US" sz="2800" b="1" i="0" u="none" strike="noStrike" kern="0" cap="none" spc="0" normalizeH="0" noProof="0" dirty="0" err="1" smtClean="0">
                <a:ln>
                  <a:noFill/>
                </a:ln>
                <a:solidFill>
                  <a:srgbClr val="3A601B"/>
                </a:solidFill>
                <a:effectLst/>
                <a:uLnTx/>
                <a:uFillTx/>
                <a:latin typeface="+mj-lt"/>
                <a:ea typeface="+mj-ea"/>
                <a:cs typeface="+mj-cs"/>
              </a:rPr>
              <a:t>a,b,c,d</a:t>
            </a:r>
            <a:r>
              <a:rPr kumimoji="1" lang="en-US" sz="2800" b="1" i="0" u="none" strike="noStrike" kern="0" cap="none" spc="0" normalizeH="0" noProof="0" dirty="0" smtClean="0">
                <a:ln>
                  <a:noFill/>
                </a:ln>
                <a:solidFill>
                  <a:srgbClr val="3A601B"/>
                </a:solidFill>
                <a:effectLst/>
                <a:uLnTx/>
                <a:uFillTx/>
                <a:latin typeface="+mj-lt"/>
                <a:ea typeface="+mj-ea"/>
                <a:cs typeface="+mj-cs"/>
              </a:rPr>
              <a:t>)</a:t>
            </a:r>
            <a:endParaRPr kumimoji="1" lang="en-US" sz="2800" b="1" i="0" u="none" strike="noStrike" kern="0" cap="none" spc="0" normalizeH="0" baseline="0" noProof="0" dirty="0">
              <a:ln>
                <a:noFill/>
              </a:ln>
              <a:solidFill>
                <a:srgbClr val="3A601B"/>
              </a:solidFill>
              <a:effectLst/>
              <a:uLnTx/>
              <a:uFillTx/>
              <a:latin typeface="+mj-lt"/>
              <a:ea typeface="+mj-ea"/>
              <a:cs typeface="+mj-cs"/>
            </a:endParaRPr>
          </a:p>
        </p:txBody>
      </p:sp>
      <p:sp>
        <p:nvSpPr>
          <p:cNvPr id="7" name="TextBox 6"/>
          <p:cNvSpPr txBox="1"/>
          <p:nvPr/>
        </p:nvSpPr>
        <p:spPr>
          <a:xfrm>
            <a:off x="118534" y="1634066"/>
            <a:ext cx="117686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smtClean="0">
                <a:solidFill>
                  <a:schemeClr val="tx1"/>
                </a:solidFill>
              </a:rPr>
              <a:t>No lateral subsurface flow</a:t>
            </a:r>
          </a:p>
        </p:txBody>
      </p:sp>
      <p:sp>
        <p:nvSpPr>
          <p:cNvPr id="8" name="TextBox 7"/>
          <p:cNvSpPr txBox="1"/>
          <p:nvPr/>
        </p:nvSpPr>
        <p:spPr>
          <a:xfrm>
            <a:off x="4665119" y="1320801"/>
            <a:ext cx="141393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smtClean="0">
                <a:solidFill>
                  <a:schemeClr val="tx1"/>
                </a:solidFill>
              </a:rPr>
              <a:t>No subsurface flow in partially frozen soil</a:t>
            </a:r>
          </a:p>
        </p:txBody>
      </p:sp>
      <p:sp>
        <p:nvSpPr>
          <p:cNvPr id="9" name="TextBox 8"/>
          <p:cNvSpPr txBox="1"/>
          <p:nvPr/>
        </p:nvSpPr>
        <p:spPr>
          <a:xfrm>
            <a:off x="0" y="4377267"/>
            <a:ext cx="1143000"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smtClean="0">
                <a:solidFill>
                  <a:schemeClr val="tx1"/>
                </a:solidFill>
              </a:rPr>
              <a:t>Uniform ground heat flux and spatially variable thermal conductivity</a:t>
            </a:r>
          </a:p>
        </p:txBody>
      </p:sp>
      <p:sp>
        <p:nvSpPr>
          <p:cNvPr id="10" name="TextBox 9"/>
          <p:cNvSpPr txBox="1"/>
          <p:nvPr/>
        </p:nvSpPr>
        <p:spPr>
          <a:xfrm>
            <a:off x="3733785" y="5842337"/>
            <a:ext cx="1647486"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smtClean="0">
                <a:solidFill>
                  <a:schemeClr val="tx1"/>
                </a:solidFill>
              </a:rPr>
              <a:t>Spatially variable ground heat flux and uniform thermal conductivity</a:t>
            </a:r>
          </a:p>
        </p:txBody>
      </p:sp>
      <p:pic>
        <p:nvPicPr>
          <p:cNvPr id="11" name="Picture 3"/>
          <p:cNvPicPr>
            <a:picLocks noChangeAspect="1" noChangeArrowheads="1"/>
          </p:cNvPicPr>
          <p:nvPr/>
        </p:nvPicPr>
        <p:blipFill>
          <a:blip r:embed="rId7" cstate="print"/>
          <a:srcRect/>
          <a:stretch>
            <a:fillRect/>
          </a:stretch>
        </p:blipFill>
        <p:spPr bwMode="auto">
          <a:xfrm>
            <a:off x="6874933" y="2980267"/>
            <a:ext cx="2159000" cy="2159000"/>
          </a:xfrm>
          <a:prstGeom prst="rect">
            <a:avLst/>
          </a:prstGeom>
          <a:noFill/>
          <a:ln w="9525">
            <a:noFill/>
            <a:miter lim="800000"/>
            <a:headEnd/>
            <a:tailEnd/>
          </a:ln>
        </p:spPr>
      </p:pic>
      <p:sp>
        <p:nvSpPr>
          <p:cNvPr id="12" name="TextBox 11"/>
          <p:cNvSpPr txBox="1"/>
          <p:nvPr/>
        </p:nvSpPr>
        <p:spPr>
          <a:xfrm>
            <a:off x="7205133" y="2675466"/>
            <a:ext cx="1697901" cy="369332"/>
          </a:xfrm>
          <a:prstGeom prst="rect">
            <a:avLst/>
          </a:prstGeom>
          <a:noFill/>
        </p:spPr>
        <p:txBody>
          <a:bodyPr wrap="none" rtlCol="0">
            <a:spAutoFit/>
          </a:bodyPr>
          <a:lstStyle/>
          <a:p>
            <a:r>
              <a:rPr lang="en-US" dirty="0" smtClean="0">
                <a:solidFill>
                  <a:schemeClr val="tx1"/>
                </a:solidFill>
              </a:rPr>
              <a:t>All Processes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MACKENZIE_DELTA_TV_080527_L1-3_P181-205_COLOUR_NEAR_INFRARED_MOSAIC_GSD4"/>
          <p:cNvPicPr>
            <a:picLocks noChangeAspect="1" noChangeArrowheads="1"/>
          </p:cNvPicPr>
          <p:nvPr/>
        </p:nvPicPr>
        <p:blipFill>
          <a:blip r:embed="rId2" cstate="print"/>
          <a:srcRect/>
          <a:stretch>
            <a:fillRect/>
          </a:stretch>
        </p:blipFill>
        <p:spPr bwMode="auto">
          <a:xfrm>
            <a:off x="0" y="-1"/>
            <a:ext cx="9144000" cy="6877049"/>
          </a:xfrm>
          <a:prstGeom prst="rect">
            <a:avLst/>
          </a:prstGeom>
          <a:noFill/>
        </p:spPr>
      </p:pic>
      <p:sp>
        <p:nvSpPr>
          <p:cNvPr id="2" name="TextBox 1"/>
          <p:cNvSpPr txBox="1"/>
          <p:nvPr/>
        </p:nvSpPr>
        <p:spPr>
          <a:xfrm>
            <a:off x="110066" y="118534"/>
            <a:ext cx="4602542" cy="584775"/>
          </a:xfrm>
          <a:prstGeom prst="rect">
            <a:avLst/>
          </a:prstGeom>
          <a:noFill/>
        </p:spPr>
        <p:txBody>
          <a:bodyPr wrap="none" rtlCol="0">
            <a:spAutoFit/>
          </a:bodyPr>
          <a:lstStyle/>
          <a:p>
            <a:r>
              <a:rPr lang="en-US" sz="3200" dirty="0" smtClean="0">
                <a:latin typeface="+mj-lt"/>
                <a:ea typeface="+mj-ea"/>
                <a:cs typeface="+mj-cs"/>
              </a:rPr>
              <a:t>5. Improved Prediction</a:t>
            </a:r>
            <a:endParaRPr lang="en-US" sz="3200" dirty="0">
              <a:latin typeface="+mj-lt"/>
              <a:ea typeface="+mj-ea"/>
              <a:cs typeface="+mj-cs"/>
            </a:endParaRPr>
          </a:p>
        </p:txBody>
      </p:sp>
      <p:sp>
        <p:nvSpPr>
          <p:cNvPr id="3" name="TextBox 2"/>
          <p:cNvSpPr txBox="1"/>
          <p:nvPr/>
        </p:nvSpPr>
        <p:spPr>
          <a:xfrm>
            <a:off x="135467" y="745067"/>
            <a:ext cx="4245586" cy="1477328"/>
          </a:xfrm>
          <a:prstGeom prst="rect">
            <a:avLst/>
          </a:prstGeom>
          <a:noFill/>
        </p:spPr>
        <p:txBody>
          <a:bodyPr wrap="none" rtlCol="0">
            <a:spAutoFit/>
          </a:bodyPr>
          <a:lstStyle/>
          <a:p>
            <a:r>
              <a:rPr lang="en-US" dirty="0" smtClean="0"/>
              <a:t>Testing and validation of IP3 models:</a:t>
            </a:r>
          </a:p>
          <a:p>
            <a:endParaRPr lang="en-US" dirty="0" smtClean="0"/>
          </a:p>
          <a:p>
            <a:pPr>
              <a:buFontTx/>
              <a:buChar char="-"/>
            </a:pPr>
            <a:r>
              <a:rPr lang="en-US" dirty="0" smtClean="0"/>
              <a:t> CLASS</a:t>
            </a:r>
          </a:p>
          <a:p>
            <a:pPr>
              <a:buFontTx/>
              <a:buChar char="-"/>
            </a:pPr>
            <a:endParaRPr lang="en-US" dirty="0" smtClean="0"/>
          </a:p>
          <a:p>
            <a:pPr>
              <a:buFontTx/>
              <a:buChar char="-"/>
            </a:pPr>
            <a:r>
              <a:rPr lang="en-US" dirty="0" smtClean="0"/>
              <a:t> MESH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6266" y="440267"/>
            <a:ext cx="2258952" cy="584775"/>
          </a:xfrm>
          <a:prstGeom prst="rect">
            <a:avLst/>
          </a:prstGeom>
          <a:noFill/>
        </p:spPr>
        <p:txBody>
          <a:bodyPr wrap="none" rtlCol="0">
            <a:spAutoFit/>
          </a:bodyPr>
          <a:lstStyle/>
          <a:p>
            <a:r>
              <a:rPr lang="en-US" sz="3200" dirty="0" smtClean="0">
                <a:solidFill>
                  <a:srgbClr val="3A601B"/>
                </a:solidFill>
                <a:latin typeface="+mj-lt"/>
                <a:ea typeface="+mj-ea"/>
                <a:cs typeface="+mj-cs"/>
              </a:rPr>
              <a:t>5.1 CLASS</a:t>
            </a:r>
            <a:endParaRPr lang="en-US" sz="3200" dirty="0">
              <a:solidFill>
                <a:srgbClr val="3A601B"/>
              </a:solidFill>
              <a:latin typeface="+mj-lt"/>
              <a:ea typeface="+mj-ea"/>
              <a:cs typeface="+mj-cs"/>
            </a:endParaRPr>
          </a:p>
        </p:txBody>
      </p:sp>
      <p:sp>
        <p:nvSpPr>
          <p:cNvPr id="3" name="TextBox 2"/>
          <p:cNvSpPr txBox="1"/>
          <p:nvPr/>
        </p:nvSpPr>
        <p:spPr>
          <a:xfrm>
            <a:off x="5587998" y="1523999"/>
            <a:ext cx="3276601" cy="1200329"/>
          </a:xfrm>
          <a:prstGeom prst="rect">
            <a:avLst/>
          </a:prstGeom>
          <a:noFill/>
        </p:spPr>
        <p:txBody>
          <a:bodyPr wrap="square" rtlCol="0">
            <a:spAutoFit/>
          </a:bodyPr>
          <a:lstStyle/>
          <a:p>
            <a:r>
              <a:rPr lang="en-US" dirty="0" smtClean="0">
                <a:solidFill>
                  <a:schemeClr val="tx1"/>
                </a:solidFill>
              </a:rPr>
              <a:t>Marsh, Paul Bartlett, Murray Mackay and Trevor Lantz. 2010. Hydrological Processes. </a:t>
            </a:r>
          </a:p>
        </p:txBody>
      </p:sp>
      <p:pic>
        <p:nvPicPr>
          <p:cNvPr id="22530" name="Picture 2"/>
          <p:cNvPicPr>
            <a:picLocks noChangeAspect="1" noChangeArrowheads="1"/>
          </p:cNvPicPr>
          <p:nvPr/>
        </p:nvPicPr>
        <p:blipFill>
          <a:blip r:embed="rId2" cstate="print"/>
          <a:srcRect/>
          <a:stretch>
            <a:fillRect/>
          </a:stretch>
        </p:blipFill>
        <p:spPr bwMode="auto">
          <a:xfrm>
            <a:off x="118531" y="154100"/>
            <a:ext cx="5343257" cy="6703900"/>
          </a:xfrm>
          <a:prstGeom prst="rect">
            <a:avLst/>
          </a:prstGeom>
          <a:noFill/>
          <a:ln w="9525">
            <a:noFill/>
            <a:miter lim="800000"/>
            <a:headEnd/>
            <a:tailEnd/>
          </a:ln>
        </p:spPr>
      </p:pic>
      <p:sp>
        <p:nvSpPr>
          <p:cNvPr id="5" name="TextBox 4"/>
          <p:cNvSpPr txBox="1"/>
          <p:nvPr/>
        </p:nvSpPr>
        <p:spPr>
          <a:xfrm>
            <a:off x="5596467" y="3327400"/>
            <a:ext cx="3547533" cy="2031325"/>
          </a:xfrm>
          <a:prstGeom prst="rect">
            <a:avLst/>
          </a:prstGeom>
          <a:noFill/>
        </p:spPr>
        <p:txBody>
          <a:bodyPr wrap="square" rtlCol="0">
            <a:spAutoFit/>
          </a:bodyPr>
          <a:lstStyle/>
          <a:p>
            <a:r>
              <a:rPr lang="en-US" dirty="0" smtClean="0">
                <a:solidFill>
                  <a:schemeClr val="tx1"/>
                </a:solidFill>
              </a:rPr>
              <a:t>As with </a:t>
            </a:r>
            <a:r>
              <a:rPr lang="en-US" dirty="0" err="1" smtClean="0">
                <a:solidFill>
                  <a:schemeClr val="tx1"/>
                </a:solidFill>
              </a:rPr>
              <a:t>GEOtop</a:t>
            </a:r>
            <a:r>
              <a:rPr lang="en-US" dirty="0" smtClean="0">
                <a:solidFill>
                  <a:schemeClr val="tx1"/>
                </a:solidFill>
              </a:rPr>
              <a:t>, CLASS was able to reasonably model the fluxes of energy.</a:t>
            </a:r>
          </a:p>
          <a:p>
            <a:endParaRPr lang="en-US" dirty="0" smtClean="0">
              <a:solidFill>
                <a:schemeClr val="tx1"/>
              </a:solidFill>
            </a:endParaRPr>
          </a:p>
          <a:p>
            <a:r>
              <a:rPr lang="en-US" dirty="0" smtClean="0">
                <a:solidFill>
                  <a:schemeClr val="tx1"/>
                </a:solidFill>
              </a:rPr>
              <a:t>- One of the main problems is how to consider the bending/unbending of shrubs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38" name="Rectangle 50"/>
          <p:cNvSpPr>
            <a:spLocks noChangeArrowheads="1"/>
          </p:cNvSpPr>
          <p:nvPr/>
        </p:nvSpPr>
        <p:spPr bwMode="auto">
          <a:xfrm>
            <a:off x="0" y="736600"/>
            <a:ext cx="3716338" cy="368300"/>
          </a:xfrm>
          <a:prstGeom prst="rect">
            <a:avLst/>
          </a:prstGeom>
          <a:solidFill>
            <a:schemeClr val="bg1"/>
          </a:solidFill>
          <a:ln w="9525" algn="ctr">
            <a:noFill/>
            <a:miter lim="800000"/>
            <a:headEnd/>
            <a:tailEnd/>
          </a:ln>
          <a:effectLst/>
        </p:spPr>
        <p:txBody>
          <a:bodyPr wrap="none" lIns="36000" rIns="0" anchor="ctr">
            <a:spAutoFit/>
          </a:bodyPr>
          <a:lstStyle/>
          <a:p>
            <a:endParaRPr lang="en-US"/>
          </a:p>
        </p:txBody>
      </p:sp>
      <p:pic>
        <p:nvPicPr>
          <p:cNvPr id="140325" name="Picture 37"/>
          <p:cNvPicPr>
            <a:picLocks noChangeAspect="1" noChangeArrowheads="1"/>
          </p:cNvPicPr>
          <p:nvPr/>
        </p:nvPicPr>
        <p:blipFill>
          <a:blip r:embed="rId3" cstate="print"/>
          <a:srcRect/>
          <a:stretch>
            <a:fillRect/>
          </a:stretch>
        </p:blipFill>
        <p:spPr bwMode="auto">
          <a:xfrm>
            <a:off x="0" y="895350"/>
            <a:ext cx="5781675" cy="5962650"/>
          </a:xfrm>
          <a:prstGeom prst="rect">
            <a:avLst/>
          </a:prstGeom>
          <a:solidFill>
            <a:srgbClr val="FF0000"/>
          </a:solidFill>
          <a:ln w="9525">
            <a:noFill/>
            <a:miter lim="800000"/>
            <a:headEnd/>
            <a:tailEnd/>
          </a:ln>
          <a:effectLst/>
        </p:spPr>
      </p:pic>
      <p:sp>
        <p:nvSpPr>
          <p:cNvPr id="140290" name="Rectangle 2"/>
          <p:cNvSpPr>
            <a:spLocks noGrp="1" noChangeArrowheads="1"/>
          </p:cNvSpPr>
          <p:nvPr>
            <p:ph type="title"/>
          </p:nvPr>
        </p:nvSpPr>
        <p:spPr>
          <a:xfrm>
            <a:off x="0" y="0"/>
            <a:ext cx="5305425" cy="1143000"/>
          </a:xfrm>
        </p:spPr>
        <p:txBody>
          <a:bodyPr/>
          <a:lstStyle/>
          <a:p>
            <a:r>
              <a:rPr lang="en-US" sz="3200"/>
              <a:t>2. Study area and Env. Canada field observations</a:t>
            </a:r>
          </a:p>
        </p:txBody>
      </p:sp>
      <p:pic>
        <p:nvPicPr>
          <p:cNvPr id="140294" name="Picture 6" descr="Delta_landsat_colourcorrected_stitch_cropped"/>
          <p:cNvPicPr>
            <a:picLocks noChangeAspect="1" noChangeArrowheads="1"/>
          </p:cNvPicPr>
          <p:nvPr/>
        </p:nvPicPr>
        <p:blipFill>
          <a:blip r:embed="rId4" cstate="print"/>
          <a:srcRect/>
          <a:stretch>
            <a:fillRect/>
          </a:stretch>
        </p:blipFill>
        <p:spPr bwMode="auto">
          <a:xfrm>
            <a:off x="5462588" y="0"/>
            <a:ext cx="3681412" cy="6858000"/>
          </a:xfrm>
          <a:prstGeom prst="rect">
            <a:avLst/>
          </a:prstGeom>
          <a:noFill/>
        </p:spPr>
      </p:pic>
      <p:sp>
        <p:nvSpPr>
          <p:cNvPr id="140297" name="Rectangle 9"/>
          <p:cNvSpPr>
            <a:spLocks noChangeArrowheads="1"/>
          </p:cNvSpPr>
          <p:nvPr/>
        </p:nvSpPr>
        <p:spPr bwMode="auto">
          <a:xfrm>
            <a:off x="1808163" y="1884363"/>
            <a:ext cx="215900" cy="307975"/>
          </a:xfrm>
          <a:prstGeom prst="rect">
            <a:avLst/>
          </a:prstGeom>
          <a:noFill/>
          <a:ln w="25400" algn="ctr">
            <a:solidFill>
              <a:srgbClr val="FF0000"/>
            </a:solidFill>
            <a:miter lim="800000"/>
            <a:headEnd/>
            <a:tailEnd/>
          </a:ln>
          <a:effectLst/>
        </p:spPr>
        <p:txBody>
          <a:bodyPr wrap="none" anchor="ctr"/>
          <a:lstStyle/>
          <a:p>
            <a:endParaRPr lang="en-US"/>
          </a:p>
        </p:txBody>
      </p:sp>
      <p:sp>
        <p:nvSpPr>
          <p:cNvPr id="140298" name="Line 10"/>
          <p:cNvSpPr>
            <a:spLocks noChangeShapeType="1"/>
          </p:cNvSpPr>
          <p:nvPr/>
        </p:nvSpPr>
        <p:spPr bwMode="auto">
          <a:xfrm flipV="1">
            <a:off x="1801813" y="0"/>
            <a:ext cx="3706812" cy="1890713"/>
          </a:xfrm>
          <a:prstGeom prst="line">
            <a:avLst/>
          </a:prstGeom>
          <a:noFill/>
          <a:ln w="38100">
            <a:solidFill>
              <a:srgbClr val="FF0000"/>
            </a:solidFill>
            <a:round/>
            <a:headEnd/>
            <a:tailEnd type="triangle" w="med" len="med"/>
          </a:ln>
          <a:effectLst/>
        </p:spPr>
        <p:txBody>
          <a:bodyPr anchor="ctr"/>
          <a:lstStyle/>
          <a:p>
            <a:endParaRPr lang="en-US"/>
          </a:p>
        </p:txBody>
      </p:sp>
      <p:sp>
        <p:nvSpPr>
          <p:cNvPr id="140301" name="Line 13"/>
          <p:cNvSpPr>
            <a:spLocks noChangeShapeType="1"/>
          </p:cNvSpPr>
          <p:nvPr/>
        </p:nvSpPr>
        <p:spPr bwMode="auto">
          <a:xfrm>
            <a:off x="1806575" y="2176463"/>
            <a:ext cx="3844925" cy="4681537"/>
          </a:xfrm>
          <a:prstGeom prst="line">
            <a:avLst/>
          </a:prstGeom>
          <a:noFill/>
          <a:ln w="38100">
            <a:solidFill>
              <a:srgbClr val="FF0000"/>
            </a:solidFill>
            <a:round/>
            <a:headEnd/>
            <a:tailEnd type="triangle" w="med" len="med"/>
          </a:ln>
          <a:effectLst/>
        </p:spPr>
        <p:txBody>
          <a:bodyPr anchor="ctr"/>
          <a:lstStyle/>
          <a:p>
            <a:endParaRPr lang="en-US"/>
          </a:p>
        </p:txBody>
      </p:sp>
      <p:sp>
        <p:nvSpPr>
          <p:cNvPr id="140310" name="Rectangle 22"/>
          <p:cNvSpPr>
            <a:spLocks noChangeArrowheads="1"/>
          </p:cNvSpPr>
          <p:nvPr/>
        </p:nvSpPr>
        <p:spPr bwMode="auto">
          <a:xfrm>
            <a:off x="7956550" y="1412875"/>
            <a:ext cx="71438" cy="73025"/>
          </a:xfrm>
          <a:prstGeom prst="rect">
            <a:avLst/>
          </a:prstGeom>
          <a:solidFill>
            <a:srgbClr val="FF0000"/>
          </a:solidFill>
          <a:ln w="9525" algn="ctr">
            <a:noFill/>
            <a:miter lim="800000"/>
            <a:headEnd/>
            <a:tailEnd/>
          </a:ln>
          <a:effectLst/>
        </p:spPr>
        <p:txBody>
          <a:bodyPr wrap="none" anchor="ctr"/>
          <a:lstStyle/>
          <a:p>
            <a:endParaRPr lang="en-US"/>
          </a:p>
        </p:txBody>
      </p:sp>
      <p:sp>
        <p:nvSpPr>
          <p:cNvPr id="140311" name="Rectangle 23"/>
          <p:cNvSpPr>
            <a:spLocks noChangeArrowheads="1"/>
          </p:cNvSpPr>
          <p:nvPr/>
        </p:nvSpPr>
        <p:spPr bwMode="auto">
          <a:xfrm>
            <a:off x="7524750" y="5013325"/>
            <a:ext cx="71438" cy="73025"/>
          </a:xfrm>
          <a:prstGeom prst="rect">
            <a:avLst/>
          </a:prstGeom>
          <a:solidFill>
            <a:srgbClr val="FF0000"/>
          </a:solidFill>
          <a:ln w="9525" algn="ctr">
            <a:noFill/>
            <a:miter lim="800000"/>
            <a:headEnd/>
            <a:tailEnd/>
          </a:ln>
          <a:effectLst/>
        </p:spPr>
        <p:txBody>
          <a:bodyPr wrap="none" anchor="ctr"/>
          <a:lstStyle/>
          <a:p>
            <a:endParaRPr lang="en-US"/>
          </a:p>
        </p:txBody>
      </p:sp>
      <p:sp>
        <p:nvSpPr>
          <p:cNvPr id="140312" name="Rectangle 24"/>
          <p:cNvSpPr>
            <a:spLocks noChangeArrowheads="1"/>
          </p:cNvSpPr>
          <p:nvPr/>
        </p:nvSpPr>
        <p:spPr bwMode="auto">
          <a:xfrm>
            <a:off x="8675688" y="4149725"/>
            <a:ext cx="71437" cy="73025"/>
          </a:xfrm>
          <a:prstGeom prst="rect">
            <a:avLst/>
          </a:prstGeom>
          <a:solidFill>
            <a:srgbClr val="FF0000"/>
          </a:solidFill>
          <a:ln w="9525" algn="ctr">
            <a:noFill/>
            <a:miter lim="800000"/>
            <a:headEnd/>
            <a:tailEnd/>
          </a:ln>
          <a:effectLst/>
        </p:spPr>
        <p:txBody>
          <a:bodyPr wrap="none" anchor="ctr"/>
          <a:lstStyle/>
          <a:p>
            <a:endParaRPr lang="en-US"/>
          </a:p>
        </p:txBody>
      </p:sp>
      <p:sp>
        <p:nvSpPr>
          <p:cNvPr id="140313" name="Rectangle 25"/>
          <p:cNvSpPr>
            <a:spLocks noChangeArrowheads="1"/>
          </p:cNvSpPr>
          <p:nvPr/>
        </p:nvSpPr>
        <p:spPr bwMode="auto">
          <a:xfrm>
            <a:off x="8459788" y="6784975"/>
            <a:ext cx="71437" cy="73025"/>
          </a:xfrm>
          <a:prstGeom prst="rect">
            <a:avLst/>
          </a:prstGeom>
          <a:solidFill>
            <a:srgbClr val="FF0000"/>
          </a:solidFill>
          <a:ln w="9525" algn="ctr">
            <a:noFill/>
            <a:miter lim="800000"/>
            <a:headEnd/>
            <a:tailEnd/>
          </a:ln>
          <a:effectLst/>
        </p:spPr>
        <p:txBody>
          <a:bodyPr wrap="none" anchor="ctr"/>
          <a:lstStyle/>
          <a:p>
            <a:endParaRPr lang="en-US"/>
          </a:p>
        </p:txBody>
      </p:sp>
      <p:sp>
        <p:nvSpPr>
          <p:cNvPr id="140314" name="Rectangle 26"/>
          <p:cNvSpPr>
            <a:spLocks noChangeArrowheads="1"/>
          </p:cNvSpPr>
          <p:nvPr/>
        </p:nvSpPr>
        <p:spPr bwMode="auto">
          <a:xfrm>
            <a:off x="9072563" y="6381750"/>
            <a:ext cx="71437" cy="73025"/>
          </a:xfrm>
          <a:prstGeom prst="rect">
            <a:avLst/>
          </a:prstGeom>
          <a:solidFill>
            <a:srgbClr val="FF0000"/>
          </a:solidFill>
          <a:ln w="9525" algn="ctr">
            <a:noFill/>
            <a:miter lim="800000"/>
            <a:headEnd/>
            <a:tailEnd/>
          </a:ln>
          <a:effectLst/>
        </p:spPr>
        <p:txBody>
          <a:bodyPr wrap="none" anchor="ctr"/>
          <a:lstStyle/>
          <a:p>
            <a:endParaRPr lang="en-US"/>
          </a:p>
        </p:txBody>
      </p:sp>
      <p:sp>
        <p:nvSpPr>
          <p:cNvPr id="140315" name="Text Box 27"/>
          <p:cNvSpPr txBox="1">
            <a:spLocks noChangeArrowheads="1"/>
          </p:cNvSpPr>
          <p:nvPr/>
        </p:nvSpPr>
        <p:spPr bwMode="auto">
          <a:xfrm rot="2869867">
            <a:off x="6882606" y="762794"/>
            <a:ext cx="1379538" cy="336550"/>
          </a:xfrm>
          <a:prstGeom prst="rect">
            <a:avLst/>
          </a:prstGeom>
          <a:noFill/>
          <a:ln w="9525" algn="ctr">
            <a:noFill/>
            <a:miter lim="800000"/>
            <a:headEnd/>
            <a:tailEnd/>
          </a:ln>
          <a:effectLst/>
        </p:spPr>
        <p:txBody>
          <a:bodyPr wrap="none">
            <a:spAutoFit/>
          </a:bodyPr>
          <a:lstStyle/>
          <a:p>
            <a:pPr marL="533400" indent="-533400" defTabSz="762000"/>
            <a:r>
              <a:rPr lang="en-US" sz="1600"/>
              <a:t>Tuktoyaktuk</a:t>
            </a:r>
          </a:p>
        </p:txBody>
      </p:sp>
      <p:sp>
        <p:nvSpPr>
          <p:cNvPr id="140316" name="Text Box 28"/>
          <p:cNvSpPr txBox="1">
            <a:spLocks noChangeArrowheads="1"/>
          </p:cNvSpPr>
          <p:nvPr/>
        </p:nvSpPr>
        <p:spPr bwMode="auto">
          <a:xfrm>
            <a:off x="8364538" y="3846513"/>
            <a:ext cx="771525" cy="336550"/>
          </a:xfrm>
          <a:prstGeom prst="rect">
            <a:avLst/>
          </a:prstGeom>
          <a:noFill/>
          <a:ln w="9525" algn="ctr">
            <a:noFill/>
            <a:miter lim="800000"/>
            <a:headEnd/>
            <a:tailEnd/>
          </a:ln>
          <a:effectLst/>
        </p:spPr>
        <p:txBody>
          <a:bodyPr wrap="none">
            <a:spAutoFit/>
          </a:bodyPr>
          <a:lstStyle/>
          <a:p>
            <a:pPr marL="533400" indent="-533400" defTabSz="762000"/>
            <a:r>
              <a:rPr lang="en-US" sz="1600">
                <a:solidFill>
                  <a:schemeClr val="tx1"/>
                </a:solidFill>
              </a:rPr>
              <a:t>Inuvik</a:t>
            </a:r>
          </a:p>
        </p:txBody>
      </p:sp>
      <p:sp>
        <p:nvSpPr>
          <p:cNvPr id="140317" name="Text Box 29"/>
          <p:cNvSpPr txBox="1">
            <a:spLocks noChangeArrowheads="1"/>
          </p:cNvSpPr>
          <p:nvPr/>
        </p:nvSpPr>
        <p:spPr bwMode="auto">
          <a:xfrm>
            <a:off x="6694488" y="4868863"/>
            <a:ext cx="895350" cy="336550"/>
          </a:xfrm>
          <a:prstGeom prst="rect">
            <a:avLst/>
          </a:prstGeom>
          <a:noFill/>
          <a:ln w="9525" algn="ctr">
            <a:noFill/>
            <a:miter lim="800000"/>
            <a:headEnd/>
            <a:tailEnd/>
          </a:ln>
          <a:effectLst/>
        </p:spPr>
        <p:txBody>
          <a:bodyPr wrap="none">
            <a:spAutoFit/>
          </a:bodyPr>
          <a:lstStyle/>
          <a:p>
            <a:pPr marL="533400" indent="-533400" defTabSz="762000"/>
            <a:r>
              <a:rPr lang="en-US" sz="1600">
                <a:solidFill>
                  <a:schemeClr val="tx1"/>
                </a:solidFill>
              </a:rPr>
              <a:t>Aklavik</a:t>
            </a:r>
          </a:p>
        </p:txBody>
      </p:sp>
      <p:sp>
        <p:nvSpPr>
          <p:cNvPr id="140318" name="Text Box 30"/>
          <p:cNvSpPr txBox="1">
            <a:spLocks noChangeArrowheads="1"/>
          </p:cNvSpPr>
          <p:nvPr/>
        </p:nvSpPr>
        <p:spPr bwMode="auto">
          <a:xfrm>
            <a:off x="6877050" y="6521450"/>
            <a:ext cx="1584325" cy="336550"/>
          </a:xfrm>
          <a:prstGeom prst="rect">
            <a:avLst/>
          </a:prstGeom>
          <a:noFill/>
          <a:ln w="9525" algn="ctr">
            <a:noFill/>
            <a:miter lim="800000"/>
            <a:headEnd/>
            <a:tailEnd/>
          </a:ln>
          <a:effectLst/>
        </p:spPr>
        <p:txBody>
          <a:bodyPr wrap="none">
            <a:spAutoFit/>
          </a:bodyPr>
          <a:lstStyle/>
          <a:p>
            <a:pPr marL="533400" indent="-533400" defTabSz="762000"/>
            <a:r>
              <a:rPr lang="en-US" sz="1600">
                <a:solidFill>
                  <a:schemeClr val="tx1"/>
                </a:solidFill>
              </a:rPr>
              <a:t>Ft. McPherson</a:t>
            </a:r>
          </a:p>
        </p:txBody>
      </p:sp>
      <p:sp>
        <p:nvSpPr>
          <p:cNvPr id="140319" name="Text Box 31"/>
          <p:cNvSpPr txBox="1">
            <a:spLocks noChangeArrowheads="1"/>
          </p:cNvSpPr>
          <p:nvPr/>
        </p:nvSpPr>
        <p:spPr bwMode="auto">
          <a:xfrm>
            <a:off x="7835900" y="6218238"/>
            <a:ext cx="1312863" cy="336550"/>
          </a:xfrm>
          <a:prstGeom prst="rect">
            <a:avLst/>
          </a:prstGeom>
          <a:noFill/>
          <a:ln w="9525" algn="ctr">
            <a:noFill/>
            <a:miter lim="800000"/>
            <a:headEnd/>
            <a:tailEnd/>
          </a:ln>
          <a:effectLst/>
        </p:spPr>
        <p:txBody>
          <a:bodyPr wrap="none">
            <a:spAutoFit/>
          </a:bodyPr>
          <a:lstStyle/>
          <a:p>
            <a:pPr marL="533400" indent="-533400" defTabSz="762000"/>
            <a:r>
              <a:rPr lang="en-US" sz="1600">
                <a:solidFill>
                  <a:schemeClr val="tx1"/>
                </a:solidFill>
              </a:rPr>
              <a:t>Tsigehtchic</a:t>
            </a:r>
          </a:p>
        </p:txBody>
      </p:sp>
      <p:sp>
        <p:nvSpPr>
          <p:cNvPr id="140320" name="Freeform 32"/>
          <p:cNvSpPr>
            <a:spLocks/>
          </p:cNvSpPr>
          <p:nvPr/>
        </p:nvSpPr>
        <p:spPr bwMode="auto">
          <a:xfrm rot="-1374029">
            <a:off x="5780088" y="1665288"/>
            <a:ext cx="3068637" cy="5370512"/>
          </a:xfrm>
          <a:custGeom>
            <a:avLst/>
            <a:gdLst/>
            <a:ahLst/>
            <a:cxnLst>
              <a:cxn ang="0">
                <a:pos x="240" y="1248"/>
              </a:cxn>
              <a:cxn ang="0">
                <a:pos x="576" y="1632"/>
              </a:cxn>
              <a:cxn ang="0">
                <a:pos x="672" y="2064"/>
              </a:cxn>
              <a:cxn ang="0">
                <a:pos x="672" y="2304"/>
              </a:cxn>
              <a:cxn ang="0">
                <a:pos x="672" y="2640"/>
              </a:cxn>
              <a:cxn ang="0">
                <a:pos x="816" y="2976"/>
              </a:cxn>
              <a:cxn ang="0">
                <a:pos x="960" y="3024"/>
              </a:cxn>
              <a:cxn ang="0">
                <a:pos x="1296" y="2784"/>
              </a:cxn>
              <a:cxn ang="0">
                <a:pos x="1440" y="2640"/>
              </a:cxn>
              <a:cxn ang="0">
                <a:pos x="1488" y="2448"/>
              </a:cxn>
              <a:cxn ang="0">
                <a:pos x="1584" y="2208"/>
              </a:cxn>
              <a:cxn ang="0">
                <a:pos x="1776" y="2064"/>
              </a:cxn>
              <a:cxn ang="0">
                <a:pos x="1680" y="2064"/>
              </a:cxn>
              <a:cxn ang="0">
                <a:pos x="1584" y="1968"/>
              </a:cxn>
              <a:cxn ang="0">
                <a:pos x="1632" y="1776"/>
              </a:cxn>
              <a:cxn ang="0">
                <a:pos x="1584" y="1536"/>
              </a:cxn>
              <a:cxn ang="0">
                <a:pos x="1392" y="1248"/>
              </a:cxn>
              <a:cxn ang="0">
                <a:pos x="1152" y="864"/>
              </a:cxn>
              <a:cxn ang="0">
                <a:pos x="1056" y="720"/>
              </a:cxn>
              <a:cxn ang="0">
                <a:pos x="1296" y="576"/>
              </a:cxn>
              <a:cxn ang="0">
                <a:pos x="1344" y="384"/>
              </a:cxn>
              <a:cxn ang="0">
                <a:pos x="1488" y="288"/>
              </a:cxn>
              <a:cxn ang="0">
                <a:pos x="1296" y="336"/>
              </a:cxn>
              <a:cxn ang="0">
                <a:pos x="1200" y="528"/>
              </a:cxn>
              <a:cxn ang="0">
                <a:pos x="1008" y="528"/>
              </a:cxn>
              <a:cxn ang="0">
                <a:pos x="912" y="336"/>
              </a:cxn>
              <a:cxn ang="0">
                <a:pos x="1008" y="192"/>
              </a:cxn>
              <a:cxn ang="0">
                <a:pos x="1152" y="144"/>
              </a:cxn>
              <a:cxn ang="0">
                <a:pos x="1056" y="0"/>
              </a:cxn>
              <a:cxn ang="0">
                <a:pos x="816" y="48"/>
              </a:cxn>
              <a:cxn ang="0">
                <a:pos x="624" y="192"/>
              </a:cxn>
              <a:cxn ang="0">
                <a:pos x="432" y="336"/>
              </a:cxn>
              <a:cxn ang="0">
                <a:pos x="288" y="480"/>
              </a:cxn>
              <a:cxn ang="0">
                <a:pos x="240" y="672"/>
              </a:cxn>
              <a:cxn ang="0">
                <a:pos x="96" y="768"/>
              </a:cxn>
              <a:cxn ang="0">
                <a:pos x="48" y="912"/>
              </a:cxn>
              <a:cxn ang="0">
                <a:pos x="48" y="1104"/>
              </a:cxn>
            </a:cxnLst>
            <a:rect l="0" t="0" r="r" b="b"/>
            <a:pathLst>
              <a:path w="1776" h="3024">
                <a:moveTo>
                  <a:pt x="48" y="1104"/>
                </a:moveTo>
                <a:lnTo>
                  <a:pt x="240" y="1248"/>
                </a:lnTo>
                <a:lnTo>
                  <a:pt x="480" y="1440"/>
                </a:lnTo>
                <a:lnTo>
                  <a:pt x="576" y="1632"/>
                </a:lnTo>
                <a:lnTo>
                  <a:pt x="720" y="1968"/>
                </a:lnTo>
                <a:lnTo>
                  <a:pt x="672" y="2064"/>
                </a:lnTo>
                <a:lnTo>
                  <a:pt x="672" y="2160"/>
                </a:lnTo>
                <a:lnTo>
                  <a:pt x="672" y="2304"/>
                </a:lnTo>
                <a:lnTo>
                  <a:pt x="672" y="2496"/>
                </a:lnTo>
                <a:lnTo>
                  <a:pt x="672" y="2640"/>
                </a:lnTo>
                <a:lnTo>
                  <a:pt x="720" y="2832"/>
                </a:lnTo>
                <a:lnTo>
                  <a:pt x="816" y="2976"/>
                </a:lnTo>
                <a:lnTo>
                  <a:pt x="864" y="2928"/>
                </a:lnTo>
                <a:lnTo>
                  <a:pt x="960" y="3024"/>
                </a:lnTo>
                <a:lnTo>
                  <a:pt x="1104" y="2880"/>
                </a:lnTo>
                <a:lnTo>
                  <a:pt x="1296" y="2784"/>
                </a:lnTo>
                <a:lnTo>
                  <a:pt x="1440" y="2784"/>
                </a:lnTo>
                <a:lnTo>
                  <a:pt x="1440" y="2640"/>
                </a:lnTo>
                <a:lnTo>
                  <a:pt x="1440" y="2496"/>
                </a:lnTo>
                <a:lnTo>
                  <a:pt x="1488" y="2448"/>
                </a:lnTo>
                <a:lnTo>
                  <a:pt x="1488" y="2304"/>
                </a:lnTo>
                <a:lnTo>
                  <a:pt x="1584" y="2208"/>
                </a:lnTo>
                <a:lnTo>
                  <a:pt x="1632" y="2160"/>
                </a:lnTo>
                <a:lnTo>
                  <a:pt x="1776" y="2064"/>
                </a:lnTo>
                <a:lnTo>
                  <a:pt x="1776" y="1968"/>
                </a:lnTo>
                <a:lnTo>
                  <a:pt x="1680" y="2064"/>
                </a:lnTo>
                <a:lnTo>
                  <a:pt x="1584" y="2064"/>
                </a:lnTo>
                <a:lnTo>
                  <a:pt x="1584" y="1968"/>
                </a:lnTo>
                <a:lnTo>
                  <a:pt x="1584" y="1872"/>
                </a:lnTo>
                <a:lnTo>
                  <a:pt x="1632" y="1776"/>
                </a:lnTo>
                <a:lnTo>
                  <a:pt x="1584" y="1632"/>
                </a:lnTo>
                <a:lnTo>
                  <a:pt x="1584" y="1536"/>
                </a:lnTo>
                <a:lnTo>
                  <a:pt x="1488" y="1440"/>
                </a:lnTo>
                <a:lnTo>
                  <a:pt x="1392" y="1248"/>
                </a:lnTo>
                <a:lnTo>
                  <a:pt x="1200" y="1008"/>
                </a:lnTo>
                <a:lnTo>
                  <a:pt x="1152" y="864"/>
                </a:lnTo>
                <a:lnTo>
                  <a:pt x="1056" y="816"/>
                </a:lnTo>
                <a:lnTo>
                  <a:pt x="1056" y="720"/>
                </a:lnTo>
                <a:cubicBezTo>
                  <a:pt x="1198" y="578"/>
                  <a:pt x="1103" y="633"/>
                  <a:pt x="1199" y="633"/>
                </a:cubicBezTo>
                <a:lnTo>
                  <a:pt x="1296" y="576"/>
                </a:lnTo>
                <a:lnTo>
                  <a:pt x="1344" y="480"/>
                </a:lnTo>
                <a:lnTo>
                  <a:pt x="1344" y="384"/>
                </a:lnTo>
                <a:lnTo>
                  <a:pt x="1488" y="384"/>
                </a:lnTo>
                <a:lnTo>
                  <a:pt x="1488" y="288"/>
                </a:lnTo>
                <a:lnTo>
                  <a:pt x="1392" y="288"/>
                </a:lnTo>
                <a:lnTo>
                  <a:pt x="1296" y="336"/>
                </a:lnTo>
                <a:lnTo>
                  <a:pt x="1248" y="432"/>
                </a:lnTo>
                <a:lnTo>
                  <a:pt x="1200" y="528"/>
                </a:lnTo>
                <a:lnTo>
                  <a:pt x="1104" y="528"/>
                </a:lnTo>
                <a:lnTo>
                  <a:pt x="1008" y="528"/>
                </a:lnTo>
                <a:lnTo>
                  <a:pt x="912" y="480"/>
                </a:lnTo>
                <a:lnTo>
                  <a:pt x="912" y="336"/>
                </a:lnTo>
                <a:lnTo>
                  <a:pt x="912" y="240"/>
                </a:lnTo>
                <a:lnTo>
                  <a:pt x="1008" y="192"/>
                </a:lnTo>
                <a:lnTo>
                  <a:pt x="1104" y="192"/>
                </a:lnTo>
                <a:lnTo>
                  <a:pt x="1152" y="144"/>
                </a:lnTo>
                <a:lnTo>
                  <a:pt x="1104" y="96"/>
                </a:lnTo>
                <a:lnTo>
                  <a:pt x="1056" y="0"/>
                </a:lnTo>
                <a:lnTo>
                  <a:pt x="912" y="48"/>
                </a:lnTo>
                <a:lnTo>
                  <a:pt x="816" y="48"/>
                </a:lnTo>
                <a:lnTo>
                  <a:pt x="672" y="96"/>
                </a:lnTo>
                <a:lnTo>
                  <a:pt x="624" y="192"/>
                </a:lnTo>
                <a:lnTo>
                  <a:pt x="528" y="240"/>
                </a:lnTo>
                <a:lnTo>
                  <a:pt x="432" y="336"/>
                </a:lnTo>
                <a:lnTo>
                  <a:pt x="384" y="384"/>
                </a:lnTo>
                <a:lnTo>
                  <a:pt x="288" y="480"/>
                </a:lnTo>
                <a:lnTo>
                  <a:pt x="240" y="528"/>
                </a:lnTo>
                <a:lnTo>
                  <a:pt x="240" y="672"/>
                </a:lnTo>
                <a:lnTo>
                  <a:pt x="192" y="720"/>
                </a:lnTo>
                <a:lnTo>
                  <a:pt x="96" y="768"/>
                </a:lnTo>
                <a:lnTo>
                  <a:pt x="48" y="816"/>
                </a:lnTo>
                <a:lnTo>
                  <a:pt x="48" y="912"/>
                </a:lnTo>
                <a:lnTo>
                  <a:pt x="0" y="1008"/>
                </a:lnTo>
                <a:lnTo>
                  <a:pt x="48" y="1104"/>
                </a:lnTo>
                <a:close/>
              </a:path>
            </a:pathLst>
          </a:custGeom>
          <a:noFill/>
          <a:ln w="73025" cap="rnd" cmpd="sng">
            <a:solidFill>
              <a:schemeClr val="tx1"/>
            </a:solidFill>
            <a:prstDash val="sysDot"/>
            <a:round/>
            <a:headEnd/>
            <a:tailEnd/>
          </a:ln>
          <a:effectLst/>
        </p:spPr>
        <p:txBody>
          <a:bodyPr wrap="none" anchor="ctr"/>
          <a:lstStyle/>
          <a:p>
            <a:endParaRPr lang="en-US"/>
          </a:p>
        </p:txBody>
      </p:sp>
      <p:sp>
        <p:nvSpPr>
          <p:cNvPr id="140329" name="Text Box 41"/>
          <p:cNvSpPr txBox="1">
            <a:spLocks noChangeArrowheads="1"/>
          </p:cNvSpPr>
          <p:nvPr/>
        </p:nvSpPr>
        <p:spPr bwMode="auto">
          <a:xfrm>
            <a:off x="8310563" y="2925763"/>
            <a:ext cx="849312" cy="579437"/>
          </a:xfrm>
          <a:prstGeom prst="rect">
            <a:avLst/>
          </a:prstGeom>
          <a:noFill/>
          <a:ln w="9525" algn="ctr">
            <a:noFill/>
            <a:miter lim="800000"/>
            <a:headEnd/>
            <a:tailEnd/>
          </a:ln>
          <a:effectLst/>
        </p:spPr>
        <p:txBody>
          <a:bodyPr wrap="none" lIns="36000" rIns="0">
            <a:spAutoFit/>
          </a:bodyPr>
          <a:lstStyle/>
          <a:p>
            <a:pPr marL="533400" indent="-533400" defTabSz="762000"/>
            <a:r>
              <a:rPr lang="en-US" sz="3200">
                <a:solidFill>
                  <a:schemeClr val="tx1"/>
                </a:solidFill>
                <a:effectLst>
                  <a:outerShdw blurRad="38100" dist="38100" dir="2700000" algn="tl">
                    <a:srgbClr val="C0C0C0"/>
                  </a:outerShdw>
                </a:effectLst>
              </a:rPr>
              <a:t>TVC</a:t>
            </a:r>
          </a:p>
        </p:txBody>
      </p:sp>
      <p:sp>
        <p:nvSpPr>
          <p:cNvPr id="140335" name="Rectangle 47"/>
          <p:cNvSpPr>
            <a:spLocks noChangeArrowheads="1"/>
          </p:cNvSpPr>
          <p:nvPr/>
        </p:nvSpPr>
        <p:spPr bwMode="auto">
          <a:xfrm rot="-2732123">
            <a:off x="8008937" y="3101976"/>
            <a:ext cx="358775" cy="273050"/>
          </a:xfrm>
          <a:prstGeom prst="rect">
            <a:avLst/>
          </a:prstGeom>
          <a:solidFill>
            <a:srgbClr val="FF0000">
              <a:alpha val="30000"/>
            </a:srgbClr>
          </a:solidFill>
          <a:ln w="9525" algn="ctr">
            <a:solidFill>
              <a:srgbClr val="000000"/>
            </a:solidFill>
            <a:miter lim="800000"/>
            <a:headEnd/>
            <a:tailEnd/>
          </a:ln>
          <a:effectLst/>
        </p:spPr>
        <p:txBody>
          <a:bodyPr lIns="36000" rIns="0" anchor="ctr">
            <a:spAutoFit/>
          </a:bodyPr>
          <a:lstStyle/>
          <a:p>
            <a:endParaRPr lang="en-US"/>
          </a:p>
        </p:txBody>
      </p:sp>
      <p:sp>
        <p:nvSpPr>
          <p:cNvPr id="140336" name="Text Box 48"/>
          <p:cNvSpPr txBox="1">
            <a:spLocks noChangeArrowheads="1"/>
          </p:cNvSpPr>
          <p:nvPr/>
        </p:nvSpPr>
        <p:spPr bwMode="auto">
          <a:xfrm rot="-2691200">
            <a:off x="5310188" y="862013"/>
            <a:ext cx="1446212" cy="366712"/>
          </a:xfrm>
          <a:prstGeom prst="rect">
            <a:avLst/>
          </a:prstGeom>
          <a:noFill/>
          <a:ln w="9525" algn="ctr">
            <a:noFill/>
            <a:miter lim="800000"/>
            <a:headEnd/>
            <a:tailEnd/>
          </a:ln>
          <a:effectLst/>
        </p:spPr>
        <p:txBody>
          <a:bodyPr wrap="none" lIns="36000" rIns="0">
            <a:spAutoFit/>
          </a:bodyPr>
          <a:lstStyle/>
          <a:p>
            <a:pPr marL="533400" indent="-533400" defTabSz="762000"/>
            <a:r>
              <a:rPr lang="en-US"/>
              <a:t>Beaufort Sea</a:t>
            </a:r>
          </a:p>
        </p:txBody>
      </p:sp>
      <p:sp>
        <p:nvSpPr>
          <p:cNvPr id="140337" name="Text Box 49"/>
          <p:cNvSpPr txBox="1">
            <a:spLocks noChangeArrowheads="1"/>
          </p:cNvSpPr>
          <p:nvPr/>
        </p:nvSpPr>
        <p:spPr bwMode="auto">
          <a:xfrm>
            <a:off x="5707063" y="5314950"/>
            <a:ext cx="1316037" cy="641350"/>
          </a:xfrm>
          <a:prstGeom prst="rect">
            <a:avLst/>
          </a:prstGeom>
          <a:solidFill>
            <a:schemeClr val="tx1"/>
          </a:solidFill>
          <a:ln w="9525" algn="ctr">
            <a:noFill/>
            <a:miter lim="800000"/>
            <a:headEnd/>
            <a:tailEnd/>
          </a:ln>
          <a:effectLst/>
        </p:spPr>
        <p:txBody>
          <a:bodyPr lIns="36000" rIns="0">
            <a:spAutoFit/>
          </a:bodyPr>
          <a:lstStyle/>
          <a:p>
            <a:pPr defTabSz="762000"/>
            <a:r>
              <a:rPr lang="en-US"/>
              <a:t>TVC – Trail Valley Ck</a:t>
            </a:r>
          </a:p>
        </p:txBody>
      </p:sp>
      <p:sp>
        <p:nvSpPr>
          <p:cNvPr id="24" name="TextBox 23"/>
          <p:cNvSpPr txBox="1"/>
          <p:nvPr/>
        </p:nvSpPr>
        <p:spPr>
          <a:xfrm>
            <a:off x="4140201" y="1092200"/>
            <a:ext cx="1261534"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solidFill>
                  <a:schemeClr val="tx1"/>
                </a:solidFill>
              </a:rPr>
              <a:t>Most northerly IP3 study sites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09600" y="0"/>
            <a:ext cx="7659687" cy="1066800"/>
          </a:xfrm>
          <a:noFill/>
          <a:ln/>
        </p:spPr>
        <p:txBody>
          <a:bodyPr/>
          <a:lstStyle/>
          <a:p>
            <a:pPr defTabSz="914400">
              <a:lnSpc>
                <a:spcPts val="3200"/>
              </a:lnSpc>
            </a:pPr>
            <a:r>
              <a:rPr lang="en-US" b="1" dirty="0" smtClean="0">
                <a:latin typeface="Arial" pitchFamily="34" charset="0"/>
                <a:cs typeface="Arial" pitchFamily="34" charset="0"/>
              </a:rPr>
              <a:t>5.2 MESH</a:t>
            </a:r>
            <a:endParaRPr lang="en-US" dirty="0">
              <a:latin typeface="Arial" pitchFamily="34" charset="0"/>
              <a:cs typeface="Arial" pitchFamily="34" charset="0"/>
            </a:endParaRPr>
          </a:p>
        </p:txBody>
      </p:sp>
      <p:sp>
        <p:nvSpPr>
          <p:cNvPr id="350211" name="Rectangle 3"/>
          <p:cNvSpPr>
            <a:spLocks noGrp="1" noChangeArrowheads="1"/>
          </p:cNvSpPr>
          <p:nvPr>
            <p:ph type="body" idx="1"/>
          </p:nvPr>
        </p:nvSpPr>
        <p:spPr>
          <a:xfrm>
            <a:off x="872066" y="1371600"/>
            <a:ext cx="8271933" cy="5334000"/>
          </a:xfrm>
          <a:noFill/>
          <a:ln/>
        </p:spPr>
        <p:txBody>
          <a:bodyPr/>
          <a:lstStyle/>
          <a:p>
            <a:pPr defTabSz="914400">
              <a:lnSpc>
                <a:spcPct val="120000"/>
              </a:lnSpc>
            </a:pPr>
            <a:r>
              <a:rPr lang="en-US" sz="1800" dirty="0" smtClean="0">
                <a:latin typeface="Arial" charset="0"/>
              </a:rPr>
              <a:t>MESH version 1.3 was run for TVC from May 1</a:t>
            </a:r>
            <a:r>
              <a:rPr lang="en-US" sz="1800" baseline="30000" dirty="0" smtClean="0">
                <a:latin typeface="Arial" charset="0"/>
              </a:rPr>
              <a:t>st</a:t>
            </a:r>
            <a:r>
              <a:rPr lang="en-US" sz="1800" dirty="0" smtClean="0">
                <a:latin typeface="Arial" charset="0"/>
              </a:rPr>
              <a:t> to Sep 30</a:t>
            </a:r>
            <a:r>
              <a:rPr lang="en-US" sz="1800" baseline="30000" dirty="0" smtClean="0">
                <a:latin typeface="Arial" charset="0"/>
              </a:rPr>
              <a:t>th</a:t>
            </a:r>
            <a:r>
              <a:rPr lang="en-US" sz="1800" dirty="0" smtClean="0">
                <a:latin typeface="Arial" charset="0"/>
              </a:rPr>
              <a:t> for 1996 to 2006</a:t>
            </a:r>
          </a:p>
          <a:p>
            <a:pPr defTabSz="914400">
              <a:lnSpc>
                <a:spcPct val="120000"/>
              </a:lnSpc>
            </a:pPr>
            <a:r>
              <a:rPr lang="en-US" sz="1800" dirty="0" smtClean="0">
                <a:latin typeface="Arial" charset="0"/>
              </a:rPr>
              <a:t>Model was run at resolution of 1 km</a:t>
            </a:r>
          </a:p>
          <a:p>
            <a:pPr defTabSz="914400">
              <a:lnSpc>
                <a:spcPct val="120000"/>
              </a:lnSpc>
            </a:pPr>
            <a:r>
              <a:rPr lang="en-US" sz="1800" dirty="0" smtClean="0">
                <a:latin typeface="Arial" charset="0"/>
              </a:rPr>
              <a:t>Initial base case runs were carried out using “traditional” vegetation based land cover classes tundra, shrub tundra, forest, water</a:t>
            </a:r>
          </a:p>
          <a:p>
            <a:pPr defTabSz="914400">
              <a:lnSpc>
                <a:spcPct val="120000"/>
              </a:lnSpc>
            </a:pPr>
            <a:endParaRPr lang="en-US" sz="1800" dirty="0" smtClean="0">
              <a:latin typeface="Arial" pitchFamily="34" charset="0"/>
              <a:cs typeface="Arial" pitchFamily="34" charset="0"/>
            </a:endParaRPr>
          </a:p>
          <a:p>
            <a:pPr defTabSz="914400">
              <a:lnSpc>
                <a:spcPct val="120000"/>
              </a:lnSpc>
            </a:pPr>
            <a:r>
              <a:rPr lang="en-US" sz="1800" dirty="0" smtClean="0">
                <a:latin typeface="Arial" pitchFamily="34" charset="0"/>
                <a:cs typeface="Arial" pitchFamily="34" charset="0"/>
              </a:rPr>
              <a:t>Will not show calibration runs, or runs for all years as these have been shown previously. </a:t>
            </a:r>
          </a:p>
          <a:p>
            <a:pPr defTabSz="914400">
              <a:lnSpc>
                <a:spcPct val="120000"/>
              </a:lnSpc>
            </a:pPr>
            <a:endParaRPr lang="en-US" sz="2400" dirty="0" smtClean="0">
              <a:latin typeface="Arial" pitchFamily="34" charset="0"/>
              <a:cs typeface="Arial" pitchFamily="34" charset="0"/>
            </a:endParaRPr>
          </a:p>
          <a:p>
            <a:pPr defTabSz="914400">
              <a:lnSpc>
                <a:spcPct val="120000"/>
              </a:lnSpc>
            </a:pPr>
            <a:endParaRPr lang="en-US" sz="2400" dirty="0" smtClean="0">
              <a:latin typeface="Arial" charset="0"/>
            </a:endParaRPr>
          </a:p>
          <a:p>
            <a:pPr defTabSz="914400">
              <a:lnSpc>
                <a:spcPct val="120000"/>
              </a:lnSpc>
            </a:pPr>
            <a:endParaRPr lang="en-US" sz="2400" dirty="0" smtClean="0">
              <a:latin typeface="Arial" charset="0"/>
            </a:endParaRPr>
          </a:p>
          <a:p>
            <a:pPr defTabSz="914400">
              <a:lnSpc>
                <a:spcPct val="120000"/>
              </a:lnSpc>
            </a:pPr>
            <a:endParaRPr lang="en-US" sz="2400" dirty="0" smtClean="0">
              <a:latin typeface="Arial" charset="0"/>
            </a:endParaRPr>
          </a:p>
          <a:p>
            <a:pPr defTabSz="914400">
              <a:lnSpc>
                <a:spcPct val="120000"/>
              </a:lnSpc>
            </a:pPr>
            <a:endParaRPr lang="en-US" sz="2400" dirty="0">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533400" y="304800"/>
            <a:ext cx="7659687" cy="1066800"/>
          </a:xfrm>
          <a:noFill/>
          <a:ln/>
        </p:spPr>
        <p:txBody>
          <a:bodyPr/>
          <a:lstStyle/>
          <a:p>
            <a:pPr defTabSz="914400">
              <a:lnSpc>
                <a:spcPts val="3200"/>
              </a:lnSpc>
            </a:pPr>
            <a:r>
              <a:rPr lang="en-US" b="1" dirty="0" smtClean="0">
                <a:latin typeface="Arial" pitchFamily="34" charset="0"/>
                <a:cs typeface="Arial" pitchFamily="34" charset="0"/>
              </a:rPr>
              <a:t>MESH Model Run “Snow GRUs” </a:t>
            </a:r>
            <a:endParaRPr lang="en-US" dirty="0">
              <a:latin typeface="Arial" pitchFamily="34" charset="0"/>
              <a:cs typeface="Arial" pitchFamily="34" charset="0"/>
            </a:endParaRPr>
          </a:p>
        </p:txBody>
      </p:sp>
      <p:sp>
        <p:nvSpPr>
          <p:cNvPr id="350211" name="Rectangle 3"/>
          <p:cNvSpPr>
            <a:spLocks noGrp="1" noChangeArrowheads="1"/>
          </p:cNvSpPr>
          <p:nvPr>
            <p:ph type="body" idx="1"/>
          </p:nvPr>
        </p:nvSpPr>
        <p:spPr>
          <a:xfrm>
            <a:off x="762000" y="1371600"/>
            <a:ext cx="7543800" cy="3886200"/>
          </a:xfrm>
          <a:noFill/>
          <a:ln/>
        </p:spPr>
        <p:txBody>
          <a:bodyPr/>
          <a:lstStyle/>
          <a:p>
            <a:pPr defTabSz="914400">
              <a:lnSpc>
                <a:spcPct val="120000"/>
              </a:lnSpc>
            </a:pPr>
            <a:r>
              <a:rPr lang="en-US" sz="2200" dirty="0" smtClean="0">
                <a:latin typeface="Arial" pitchFamily="34" charset="0"/>
                <a:cs typeface="Arial" pitchFamily="34" charset="0"/>
              </a:rPr>
              <a:t>To better capture end of winter snow cover variability, topography based GRUs were added </a:t>
            </a:r>
          </a:p>
          <a:p>
            <a:pPr defTabSz="914400">
              <a:lnSpc>
                <a:spcPct val="120000"/>
              </a:lnSpc>
            </a:pPr>
            <a:r>
              <a:rPr lang="en-US" sz="2200" dirty="0" smtClean="0">
                <a:latin typeface="Arial" pitchFamily="34" charset="0"/>
                <a:cs typeface="Arial" pitchFamily="34" charset="0"/>
              </a:rPr>
              <a:t>Added were:</a:t>
            </a:r>
          </a:p>
          <a:p>
            <a:pPr defTabSz="914400">
              <a:buNone/>
            </a:pPr>
            <a:r>
              <a:rPr lang="en-US" sz="2200" dirty="0" smtClean="0">
                <a:solidFill>
                  <a:srgbClr val="FFC000"/>
                </a:solidFill>
                <a:latin typeface="Arial" pitchFamily="34" charset="0"/>
                <a:cs typeface="Arial" pitchFamily="34" charset="0"/>
              </a:rPr>
              <a:t>	</a:t>
            </a:r>
            <a:r>
              <a:rPr lang="en-US" sz="2200" dirty="0" smtClean="0">
                <a:solidFill>
                  <a:schemeClr val="accent2">
                    <a:lumMod val="75000"/>
                  </a:schemeClr>
                </a:solidFill>
                <a:latin typeface="Arial" pitchFamily="34" charset="0"/>
                <a:cs typeface="Arial" pitchFamily="34" charset="0"/>
              </a:rPr>
              <a:t>-  windswept tundra and </a:t>
            </a:r>
          </a:p>
          <a:p>
            <a:pPr defTabSz="914400">
              <a:buNone/>
            </a:pPr>
            <a:r>
              <a:rPr lang="en-US" sz="2200" dirty="0" smtClean="0">
                <a:solidFill>
                  <a:schemeClr val="accent2">
                    <a:lumMod val="75000"/>
                  </a:schemeClr>
                </a:solidFill>
                <a:latin typeface="Arial" pitchFamily="34" charset="0"/>
                <a:cs typeface="Arial" pitchFamily="34" charset="0"/>
              </a:rPr>
              <a:t>	-  snow drifts</a:t>
            </a:r>
          </a:p>
          <a:p>
            <a:pPr defTabSz="914400">
              <a:lnSpc>
                <a:spcPct val="120000"/>
              </a:lnSpc>
            </a:pPr>
            <a:r>
              <a:rPr lang="en-US" sz="2200" dirty="0" smtClean="0">
                <a:latin typeface="Arial" pitchFamily="34" charset="0"/>
                <a:cs typeface="Arial" pitchFamily="34" charset="0"/>
              </a:rPr>
              <a:t>All GRUs receive the same energy inputs but have a  different end of winter snow cover</a:t>
            </a:r>
          </a:p>
          <a:p>
            <a:pPr defTabSz="914400">
              <a:lnSpc>
                <a:spcPct val="120000"/>
              </a:lnSpc>
              <a:buNone/>
            </a:pPr>
            <a:endParaRPr lang="en-US" sz="2200" dirty="0" smtClean="0">
              <a:latin typeface="Arial" pitchFamily="34" charset="0"/>
              <a:cs typeface="Arial" pitchFamily="34" charset="0"/>
            </a:endParaRPr>
          </a:p>
          <a:p>
            <a:pPr defTabSz="914400">
              <a:lnSpc>
                <a:spcPct val="120000"/>
              </a:lnSpc>
            </a:pPr>
            <a:endParaRPr lang="en-US" sz="2400" dirty="0" smtClean="0">
              <a:latin typeface="Arial" pitchFamily="34" charset="0"/>
              <a:cs typeface="Arial" pitchFamily="34" charset="0"/>
            </a:endParaRPr>
          </a:p>
          <a:p>
            <a:pPr defTabSz="914400">
              <a:lnSpc>
                <a:spcPct val="120000"/>
              </a:lnSpc>
            </a:pPr>
            <a:endParaRPr lang="en-US" sz="2400" dirty="0" smtClean="0">
              <a:latin typeface="Arial" charset="0"/>
            </a:endParaRPr>
          </a:p>
          <a:p>
            <a:pPr defTabSz="914400">
              <a:lnSpc>
                <a:spcPct val="120000"/>
              </a:lnSpc>
            </a:pPr>
            <a:endParaRPr lang="en-US" sz="2400" dirty="0" smtClean="0">
              <a:latin typeface="Arial" charset="0"/>
            </a:endParaRPr>
          </a:p>
          <a:p>
            <a:pPr defTabSz="914400">
              <a:lnSpc>
                <a:spcPct val="120000"/>
              </a:lnSpc>
            </a:pPr>
            <a:endParaRPr lang="en-US" sz="2400" dirty="0" smtClean="0">
              <a:latin typeface="Arial" charset="0"/>
            </a:endParaRPr>
          </a:p>
          <a:p>
            <a:pPr defTabSz="914400">
              <a:lnSpc>
                <a:spcPct val="120000"/>
              </a:lnSpc>
            </a:pPr>
            <a:endParaRPr lang="en-US" sz="2400" dirty="0">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09600" y="228600"/>
            <a:ext cx="7659687" cy="1066800"/>
          </a:xfrm>
          <a:noFill/>
          <a:ln/>
        </p:spPr>
        <p:txBody>
          <a:bodyPr/>
          <a:lstStyle/>
          <a:p>
            <a:pPr defTabSz="914400">
              <a:lnSpc>
                <a:spcPts val="3200"/>
              </a:lnSpc>
            </a:pPr>
            <a:r>
              <a:rPr lang="en-US" b="1" dirty="0" smtClean="0">
                <a:latin typeface="Arial" pitchFamily="34" charset="0"/>
                <a:cs typeface="Arial" pitchFamily="34" charset="0"/>
              </a:rPr>
              <a:t>MESH Model Run “Energy GRUs” </a:t>
            </a:r>
            <a:endParaRPr lang="en-US" dirty="0">
              <a:latin typeface="Arial" pitchFamily="34" charset="0"/>
              <a:cs typeface="Arial" pitchFamily="34" charset="0"/>
            </a:endParaRPr>
          </a:p>
        </p:txBody>
      </p:sp>
      <p:sp>
        <p:nvSpPr>
          <p:cNvPr id="350211" name="Rectangle 3"/>
          <p:cNvSpPr>
            <a:spLocks noGrp="1" noChangeArrowheads="1"/>
          </p:cNvSpPr>
          <p:nvPr>
            <p:ph type="body" idx="1"/>
          </p:nvPr>
        </p:nvSpPr>
        <p:spPr>
          <a:xfrm>
            <a:off x="762000" y="1371600"/>
            <a:ext cx="7543800" cy="4724400"/>
          </a:xfrm>
          <a:noFill/>
          <a:ln/>
        </p:spPr>
        <p:txBody>
          <a:bodyPr/>
          <a:lstStyle/>
          <a:p>
            <a:pPr defTabSz="914400">
              <a:lnSpc>
                <a:spcPct val="120000"/>
              </a:lnSpc>
            </a:pPr>
            <a:r>
              <a:rPr lang="en-US" sz="2200" dirty="0" smtClean="0">
                <a:latin typeface="Arial" pitchFamily="34" charset="0"/>
                <a:cs typeface="Arial" pitchFamily="34" charset="0"/>
              </a:rPr>
              <a:t>Finally, GRUs were chosen according to land cover type and slope orientation to improve the energy, especially solar radiation, input</a:t>
            </a:r>
          </a:p>
          <a:p>
            <a:pPr defTabSz="914400">
              <a:lnSpc>
                <a:spcPct val="120000"/>
              </a:lnSpc>
            </a:pPr>
            <a:r>
              <a:rPr lang="en-US" sz="2200" dirty="0" smtClean="0">
                <a:latin typeface="Arial" pitchFamily="34" charset="0"/>
                <a:cs typeface="Arial" pitchFamily="34" charset="0"/>
              </a:rPr>
              <a:t>Added were:</a:t>
            </a:r>
          </a:p>
          <a:p>
            <a:pPr defTabSz="914400">
              <a:buNone/>
            </a:pPr>
            <a:r>
              <a:rPr lang="en-US" sz="2200" dirty="0" smtClean="0">
                <a:solidFill>
                  <a:srgbClr val="FFC000"/>
                </a:solidFill>
                <a:latin typeface="Arial" pitchFamily="34" charset="0"/>
                <a:cs typeface="Arial" pitchFamily="34" charset="0"/>
              </a:rPr>
              <a:t>	-  north facing tundra slopes and </a:t>
            </a:r>
          </a:p>
          <a:p>
            <a:pPr defTabSz="914400">
              <a:buNone/>
            </a:pPr>
            <a:r>
              <a:rPr lang="en-US" sz="2200" dirty="0" smtClean="0">
                <a:solidFill>
                  <a:srgbClr val="FFC000"/>
                </a:solidFill>
                <a:latin typeface="Arial" pitchFamily="34" charset="0"/>
                <a:cs typeface="Arial" pitchFamily="34" charset="0"/>
              </a:rPr>
              <a:t>	-  south facing tundra slopes</a:t>
            </a:r>
          </a:p>
          <a:p>
            <a:pPr defTabSz="914400">
              <a:lnSpc>
                <a:spcPct val="120000"/>
              </a:lnSpc>
            </a:pPr>
            <a:r>
              <a:rPr lang="en-US" sz="2200" dirty="0" smtClean="0">
                <a:latin typeface="Arial" pitchFamily="34" charset="0"/>
                <a:cs typeface="Arial" pitchFamily="34" charset="0"/>
              </a:rPr>
              <a:t>The added GRUs receive the same end of winter snow cover inputs as the tundra GRU but different solar radiation inputs</a:t>
            </a:r>
          </a:p>
          <a:p>
            <a:pPr defTabSz="914400">
              <a:lnSpc>
                <a:spcPct val="120000"/>
              </a:lnSpc>
            </a:pPr>
            <a:endParaRPr lang="en-US" sz="2400" dirty="0" smtClean="0">
              <a:latin typeface="Arial" pitchFamily="34" charset="0"/>
              <a:cs typeface="Arial" pitchFamily="34" charset="0"/>
            </a:endParaRPr>
          </a:p>
          <a:p>
            <a:pPr defTabSz="914400">
              <a:lnSpc>
                <a:spcPct val="120000"/>
              </a:lnSpc>
            </a:pPr>
            <a:endParaRPr lang="en-US" sz="2400" dirty="0" smtClean="0">
              <a:latin typeface="Arial" charset="0"/>
            </a:endParaRPr>
          </a:p>
          <a:p>
            <a:pPr defTabSz="914400">
              <a:lnSpc>
                <a:spcPct val="120000"/>
              </a:lnSpc>
            </a:pPr>
            <a:endParaRPr lang="en-US" sz="2400" dirty="0" smtClean="0">
              <a:latin typeface="Arial" charset="0"/>
            </a:endParaRPr>
          </a:p>
          <a:p>
            <a:pPr defTabSz="914400">
              <a:lnSpc>
                <a:spcPct val="120000"/>
              </a:lnSpc>
            </a:pPr>
            <a:endParaRPr lang="en-US" sz="2400" dirty="0" smtClean="0">
              <a:latin typeface="Arial" charset="0"/>
            </a:endParaRPr>
          </a:p>
          <a:p>
            <a:pPr defTabSz="914400">
              <a:lnSpc>
                <a:spcPct val="120000"/>
              </a:lnSpc>
            </a:pPr>
            <a:endParaRPr lang="en-US" sz="2400" dirty="0">
              <a:latin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0"/>
          <p:cNvGrpSpPr/>
          <p:nvPr/>
        </p:nvGrpSpPr>
        <p:grpSpPr>
          <a:xfrm>
            <a:off x="245533" y="1574800"/>
            <a:ext cx="9262533" cy="3361267"/>
            <a:chOff x="169502" y="50800"/>
            <a:chExt cx="9354855" cy="3361267"/>
          </a:xfrm>
        </p:grpSpPr>
        <p:graphicFrame>
          <p:nvGraphicFramePr>
            <p:cNvPr id="462875" name="Object 27"/>
            <p:cNvGraphicFramePr>
              <a:graphicFrameLocks noChangeAspect="1"/>
            </p:cNvGraphicFramePr>
            <p:nvPr/>
          </p:nvGraphicFramePr>
          <p:xfrm>
            <a:off x="169502" y="59267"/>
            <a:ext cx="5007056" cy="3352800"/>
          </p:xfrm>
          <a:graphic>
            <a:graphicData uri="http://schemas.openxmlformats.org/presentationml/2006/ole">
              <p:oleObj spid="_x0000_s8194" name="SPW 10.0 Graph" r:id="rId4" imgW="6101640" imgH="4086360" progId="SigmaPlotGraphicObject.10">
                <p:embed/>
              </p:oleObj>
            </a:graphicData>
          </a:graphic>
        </p:graphicFrame>
        <p:graphicFrame>
          <p:nvGraphicFramePr>
            <p:cNvPr id="462876" name="Object 28"/>
            <p:cNvGraphicFramePr>
              <a:graphicFrameLocks noChangeAspect="1"/>
            </p:cNvGraphicFramePr>
            <p:nvPr/>
          </p:nvGraphicFramePr>
          <p:xfrm>
            <a:off x="4517301" y="50800"/>
            <a:ext cx="5007056" cy="3352800"/>
          </p:xfrm>
          <a:graphic>
            <a:graphicData uri="http://schemas.openxmlformats.org/presentationml/2006/ole">
              <p:oleObj spid="_x0000_s8195" name="SPW 10.0 Graph" r:id="rId5" imgW="6101640" imgH="4086360" progId="SigmaPlotGraphicObject.10">
                <p:embed/>
              </p:oleObj>
            </a:graphicData>
          </a:graphic>
        </p:graphicFrame>
      </p:grpSp>
      <p:sp>
        <p:nvSpPr>
          <p:cNvPr id="12" name="Titel 1"/>
          <p:cNvSpPr txBox="1">
            <a:spLocks/>
          </p:cNvSpPr>
          <p:nvPr/>
        </p:nvSpPr>
        <p:spPr bwMode="auto">
          <a:xfrm>
            <a:off x="457200" y="152400"/>
            <a:ext cx="7772400" cy="914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ctr" defTabSz="7620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Arial" pitchFamily="34" charset="0"/>
                <a:ea typeface="+mj-ea"/>
                <a:cs typeface="Arial" pitchFamily="34" charset="0"/>
              </a:rPr>
              <a:t>Model Runs with Energy GRUs</a:t>
            </a:r>
            <a:endParaRPr kumimoji="0" lang="en-US" sz="2800" b="1" i="0" u="none" strike="noStrike" kern="0" cap="none" spc="0" normalizeH="0" baseline="0" noProof="0" dirty="0">
              <a:ln>
                <a:noFill/>
              </a:ln>
              <a:solidFill>
                <a:srgbClr val="C00000"/>
              </a:solidFill>
              <a:effectLst/>
              <a:uLnTx/>
              <a:uFillTx/>
              <a:latin typeface="Arial" pitchFamily="34" charset="0"/>
              <a:ea typeface="+mj-ea"/>
              <a:cs typeface="Arial" pitchFamily="34" charset="0"/>
            </a:endParaRPr>
          </a:p>
        </p:txBody>
      </p:sp>
      <p:sp>
        <p:nvSpPr>
          <p:cNvPr id="17" name="Rechteck 16"/>
          <p:cNvSpPr/>
          <p:nvPr/>
        </p:nvSpPr>
        <p:spPr>
          <a:xfrm>
            <a:off x="685800" y="1219200"/>
            <a:ext cx="8229600" cy="978729"/>
          </a:xfrm>
          <a:prstGeom prst="rect">
            <a:avLst/>
          </a:prstGeom>
        </p:spPr>
        <p:txBody>
          <a:bodyPr wrap="square">
            <a:spAutoFit/>
          </a:bodyPr>
          <a:lstStyle/>
          <a:p>
            <a:pPr marL="342900" lvl="0" indent="-342900">
              <a:lnSpc>
                <a:spcPct val="120000"/>
              </a:lnSpc>
              <a:spcBef>
                <a:spcPct val="20000"/>
              </a:spcBef>
              <a:buFontTx/>
              <a:buChar char="•"/>
              <a:defRPr/>
            </a:pPr>
            <a:r>
              <a:rPr lang="en-US" kern="0" dirty="0" smtClean="0">
                <a:latin typeface="Arial" pitchFamily="34" charset="0"/>
                <a:cs typeface="Arial" pitchFamily="34" charset="0"/>
              </a:rPr>
              <a:t>Generally: Little change in runoff, some added runoff early in the melt (1999) and around the peak (1996)</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7772400" cy="1143000"/>
          </a:xfrm>
        </p:spPr>
        <p:txBody>
          <a:bodyPr/>
          <a:lstStyle/>
          <a:p>
            <a:r>
              <a:rPr lang="en-US" b="1" dirty="0" smtClean="0">
                <a:solidFill>
                  <a:srgbClr val="C00000"/>
                </a:solidFill>
                <a:latin typeface="Arial" pitchFamily="34" charset="0"/>
                <a:cs typeface="Arial" pitchFamily="34" charset="0"/>
              </a:rPr>
              <a:t>Basin Average SCA with Energy GRUs</a:t>
            </a:r>
            <a:endParaRPr lang="en-US" b="1" dirty="0">
              <a:solidFill>
                <a:srgbClr val="C00000"/>
              </a:solidFill>
              <a:latin typeface="Arial" pitchFamily="34" charset="0"/>
              <a:cs typeface="Arial" pitchFamily="34" charset="0"/>
            </a:endParaRPr>
          </a:p>
        </p:txBody>
      </p:sp>
      <p:graphicFrame>
        <p:nvGraphicFramePr>
          <p:cNvPr id="475142" name="Object 6"/>
          <p:cNvGraphicFramePr>
            <a:graphicFrameLocks noChangeAspect="1"/>
          </p:cNvGraphicFramePr>
          <p:nvPr/>
        </p:nvGraphicFramePr>
        <p:xfrm>
          <a:off x="152399" y="1676400"/>
          <a:ext cx="4809067" cy="3429000"/>
        </p:xfrm>
        <a:graphic>
          <a:graphicData uri="http://schemas.openxmlformats.org/presentationml/2006/ole">
            <p:oleObj spid="_x0000_s9218" name="SPW 10.0 Graph" r:id="rId3" imgW="5861160" imgH="4086360" progId="SigmaPlotGraphicObject.10">
              <p:embed/>
            </p:oleObj>
          </a:graphicData>
        </a:graphic>
      </p:graphicFrame>
      <p:graphicFrame>
        <p:nvGraphicFramePr>
          <p:cNvPr id="475143" name="Object 7"/>
          <p:cNvGraphicFramePr>
            <a:graphicFrameLocks noChangeAspect="1"/>
          </p:cNvGraphicFramePr>
          <p:nvPr/>
        </p:nvGraphicFramePr>
        <p:xfrm>
          <a:off x="4225638" y="1676400"/>
          <a:ext cx="4918362" cy="3428999"/>
        </p:xfrm>
        <a:graphic>
          <a:graphicData uri="http://schemas.openxmlformats.org/presentationml/2006/ole">
            <p:oleObj spid="_x0000_s9219" name="SPW 10.0 Graph" r:id="rId4" imgW="5861160" imgH="4086360" progId="SigmaPlotGraphicObject.10">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925" name="Rectangle 101"/>
          <p:cNvSpPr>
            <a:spLocks noChangeArrowheads="1"/>
          </p:cNvSpPr>
          <p:nvPr/>
        </p:nvSpPr>
        <p:spPr bwMode="auto">
          <a:xfrm>
            <a:off x="0" y="5099050"/>
            <a:ext cx="9144000" cy="0"/>
          </a:xfrm>
          <a:prstGeom prst="rect">
            <a:avLst/>
          </a:prstGeom>
          <a:noFill/>
          <a:ln w="9525">
            <a:noFill/>
            <a:miter lim="800000"/>
            <a:headEnd/>
            <a:tailEnd/>
          </a:ln>
          <a:effectLst/>
        </p:spPr>
        <p:txBody>
          <a:bodyPr wrap="none" anchor="ctr">
            <a:spAutoFit/>
          </a:bodyPr>
          <a:lstStyle/>
          <a:p>
            <a:pPr eaLnBrk="1" hangingPunct="1"/>
            <a:endParaRPr lang="en-US" sz="1800">
              <a:latin typeface="Arial" charset="0"/>
            </a:endParaRPr>
          </a:p>
        </p:txBody>
      </p:sp>
      <p:sp>
        <p:nvSpPr>
          <p:cNvPr id="461926" name="Rectangle 102"/>
          <p:cNvSpPr>
            <a:spLocks noChangeArrowheads="1"/>
          </p:cNvSpPr>
          <p:nvPr/>
        </p:nvSpPr>
        <p:spPr bwMode="auto">
          <a:xfrm>
            <a:off x="685800" y="160867"/>
            <a:ext cx="7688262" cy="1143000"/>
          </a:xfrm>
          <a:prstGeom prst="rect">
            <a:avLst/>
          </a:prstGeom>
          <a:noFill/>
          <a:ln w="9525">
            <a:noFill/>
            <a:miter lim="800000"/>
            <a:headEnd/>
            <a:tailEnd/>
          </a:ln>
          <a:effectLst/>
        </p:spPr>
        <p:txBody>
          <a:bodyPr lIns="92075" tIns="46038" rIns="92075" bIns="46038" anchor="ctr"/>
          <a:lstStyle/>
          <a:p>
            <a:pPr algn="ctr" defTabSz="762000"/>
            <a:r>
              <a:rPr lang="en-US" sz="2800" b="1" dirty="0">
                <a:solidFill>
                  <a:schemeClr val="tx1"/>
                </a:solidFill>
                <a:latin typeface="Arial" charset="0"/>
              </a:rPr>
              <a:t>Spatial Variability (</a:t>
            </a:r>
            <a:r>
              <a:rPr lang="en-US" sz="2800" b="1" dirty="0" smtClean="0">
                <a:solidFill>
                  <a:schemeClr val="tx1"/>
                </a:solidFill>
                <a:latin typeface="Arial" charset="0"/>
              </a:rPr>
              <a:t>SCA) (1996)</a:t>
            </a:r>
            <a:endParaRPr lang="en-US" sz="2800" b="1" dirty="0">
              <a:solidFill>
                <a:schemeClr val="tx1"/>
              </a:solidFill>
              <a:latin typeface="Arial" charset="0"/>
            </a:endParaRPr>
          </a:p>
        </p:txBody>
      </p:sp>
      <p:graphicFrame>
        <p:nvGraphicFramePr>
          <p:cNvPr id="5" name="Tabelle 4"/>
          <p:cNvGraphicFramePr>
            <a:graphicFrameLocks noGrp="1"/>
          </p:cNvGraphicFramePr>
          <p:nvPr/>
        </p:nvGraphicFramePr>
        <p:xfrm>
          <a:off x="304800" y="1524000"/>
          <a:ext cx="8381997" cy="4724401"/>
        </p:xfrm>
        <a:graphic>
          <a:graphicData uri="http://schemas.openxmlformats.org/drawingml/2006/table">
            <a:tbl>
              <a:tblPr/>
              <a:tblGrid>
                <a:gridCol w="1151613"/>
                <a:gridCol w="903798"/>
                <a:gridCol w="903798"/>
                <a:gridCol w="903798"/>
                <a:gridCol w="903798"/>
                <a:gridCol w="903798"/>
                <a:gridCol w="903798"/>
                <a:gridCol w="903798"/>
                <a:gridCol w="903798"/>
              </a:tblGrid>
              <a:tr h="401420">
                <a:tc rowSpan="2">
                  <a:txBody>
                    <a:bodyPr/>
                    <a:lstStyle/>
                    <a:p>
                      <a:pPr algn="ctr" rtl="0" fontAlgn="ctr"/>
                      <a:r>
                        <a:rPr lang="de-DE" sz="1800" b="0" i="0" u="none" strike="noStrike" dirty="0">
                          <a:solidFill>
                            <a:schemeClr val="bg1"/>
                          </a:solidFill>
                          <a:latin typeface="Arial"/>
                        </a:rPr>
                        <a:t> </a:t>
                      </a:r>
                    </a:p>
                  </a:txBody>
                  <a:tcPr marL="6361" marR="6361" marT="6361" marB="0" anchor="ctr">
                    <a:lnL>
                      <a:noFill/>
                    </a:lnL>
                    <a:lnR>
                      <a:noFill/>
                    </a:lnR>
                    <a:lnT w="19050" cap="flat" cmpd="sng" algn="ctr">
                      <a:solidFill>
                        <a:srgbClr val="000000"/>
                      </a:solidFill>
                      <a:prstDash val="solid"/>
                      <a:round/>
                      <a:headEnd type="none" w="med" len="med"/>
                      <a:tailEnd type="none" w="med" len="med"/>
                    </a:lnT>
                    <a:lnB>
                      <a:noFill/>
                    </a:lnB>
                  </a:tcPr>
                </a:tc>
                <a:tc rowSpan="2" gridSpan="2">
                  <a:txBody>
                    <a:bodyPr/>
                    <a:lstStyle/>
                    <a:p>
                      <a:pPr algn="l" rtl="0" fontAlgn="ctr"/>
                      <a:r>
                        <a:rPr lang="de-DE" sz="1800" b="0" i="0" u="none" strike="noStrike" dirty="0" err="1">
                          <a:solidFill>
                            <a:schemeClr val="tx1"/>
                          </a:solidFill>
                          <a:latin typeface="Arial"/>
                        </a:rPr>
                        <a:t>Observed</a:t>
                      </a:r>
                      <a:r>
                        <a:rPr lang="de-DE" sz="1800" b="0" i="0" u="none" strike="noStrike" dirty="0">
                          <a:solidFill>
                            <a:schemeClr val="tx1"/>
                          </a:solidFill>
                          <a:latin typeface="Arial"/>
                        </a:rPr>
                        <a:t> SCA</a:t>
                      </a:r>
                    </a:p>
                  </a:txBody>
                  <a:tcPr marL="76333" marR="6361" marT="6361" marB="0" anchor="ctr">
                    <a:lnL>
                      <a:noFill/>
                    </a:lnL>
                    <a:lnR>
                      <a:noFill/>
                    </a:lnR>
                    <a:lnT w="19050" cap="flat" cmpd="sng" algn="ctr">
                      <a:solidFill>
                        <a:srgbClr val="000000"/>
                      </a:solidFill>
                      <a:prstDash val="solid"/>
                      <a:round/>
                      <a:headEnd type="none" w="med" len="med"/>
                      <a:tailEnd type="none" w="med" len="med"/>
                    </a:lnT>
                    <a:lnB>
                      <a:noFill/>
                    </a:lnB>
                  </a:tcPr>
                </a:tc>
                <a:tc rowSpan="2" hMerge="1">
                  <a:txBody>
                    <a:bodyPr/>
                    <a:lstStyle/>
                    <a:p>
                      <a:endParaRPr lang="de-DE"/>
                    </a:p>
                  </a:txBody>
                  <a:tcPr/>
                </a:tc>
                <a:tc gridSpan="2">
                  <a:txBody>
                    <a:bodyPr/>
                    <a:lstStyle/>
                    <a:p>
                      <a:pPr algn="ctr" rtl="0" fontAlgn="ctr"/>
                      <a:r>
                        <a:rPr lang="de-DE" sz="1800" b="0" i="0" u="none" strike="noStrike" dirty="0" err="1">
                          <a:solidFill>
                            <a:schemeClr val="tx1"/>
                          </a:solidFill>
                          <a:latin typeface="Arial"/>
                        </a:rPr>
                        <a:t>Modelled</a:t>
                      </a:r>
                      <a:r>
                        <a:rPr lang="de-DE" sz="1800" b="0" i="0" u="none" strike="noStrike" dirty="0">
                          <a:solidFill>
                            <a:schemeClr val="tx1"/>
                          </a:solidFill>
                          <a:latin typeface="Arial"/>
                        </a:rPr>
                        <a:t> SCA</a:t>
                      </a:r>
                    </a:p>
                  </a:txBody>
                  <a:tcPr marL="6361" marR="6361" marT="6361" marB="0" anchor="ctr">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de-DE"/>
                    </a:p>
                  </a:txBody>
                  <a:tcPr/>
                </a:tc>
                <a:tc gridSpan="2">
                  <a:txBody>
                    <a:bodyPr/>
                    <a:lstStyle/>
                    <a:p>
                      <a:pPr algn="ctr" rtl="0" fontAlgn="ctr"/>
                      <a:r>
                        <a:rPr lang="de-DE" sz="1800" b="0" i="0" u="none" strike="noStrike" dirty="0" err="1">
                          <a:solidFill>
                            <a:schemeClr val="tx1"/>
                          </a:solidFill>
                          <a:latin typeface="Arial"/>
                        </a:rPr>
                        <a:t>Modelled</a:t>
                      </a:r>
                      <a:r>
                        <a:rPr lang="de-DE" sz="1800" b="0" i="0" u="none" strike="noStrike" dirty="0">
                          <a:solidFill>
                            <a:schemeClr val="tx1"/>
                          </a:solidFill>
                          <a:latin typeface="Arial"/>
                        </a:rPr>
                        <a:t> SCA </a:t>
                      </a:r>
                    </a:p>
                  </a:txBody>
                  <a:tcPr marL="6361" marR="6361" marT="6361" marB="0" anchor="ctr">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de-DE"/>
                    </a:p>
                  </a:txBody>
                  <a:tcPr/>
                </a:tc>
                <a:tc gridSpan="2">
                  <a:txBody>
                    <a:bodyPr/>
                    <a:lstStyle/>
                    <a:p>
                      <a:pPr algn="ctr" rtl="0" fontAlgn="ctr"/>
                      <a:r>
                        <a:rPr lang="de-DE" sz="1800" b="0" i="0" u="none" strike="noStrike" dirty="0" err="1">
                          <a:solidFill>
                            <a:schemeClr val="tx1"/>
                          </a:solidFill>
                          <a:latin typeface="Arial"/>
                        </a:rPr>
                        <a:t>Modelled</a:t>
                      </a:r>
                      <a:r>
                        <a:rPr lang="de-DE" sz="1800" b="0" i="0" u="none" strike="noStrike" dirty="0">
                          <a:solidFill>
                            <a:schemeClr val="tx1"/>
                          </a:solidFill>
                          <a:latin typeface="Arial"/>
                        </a:rPr>
                        <a:t> SCA </a:t>
                      </a:r>
                    </a:p>
                  </a:txBody>
                  <a:tcPr marL="6361" marR="6361" marT="6361" marB="0" anchor="ctr">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de-DE"/>
                    </a:p>
                  </a:txBody>
                  <a:tcPr/>
                </a:tc>
              </a:tr>
              <a:tr h="782252">
                <a:tc vMerge="1">
                  <a:txBody>
                    <a:bodyPr/>
                    <a:lstStyle/>
                    <a:p>
                      <a:endParaRPr lang="de-DE"/>
                    </a:p>
                  </a:txBody>
                  <a:tcPr/>
                </a:tc>
                <a:tc gridSpan="2" vMerge="1">
                  <a:txBody>
                    <a:bodyPr/>
                    <a:lstStyle/>
                    <a:p>
                      <a:endParaRPr lang="de-DE"/>
                    </a:p>
                  </a:txBody>
                  <a:tcPr/>
                </a:tc>
                <a:tc hMerge="1" vMerge="1">
                  <a:txBody>
                    <a:bodyPr/>
                    <a:lstStyle/>
                    <a:p>
                      <a:endParaRPr lang="de-DE"/>
                    </a:p>
                  </a:txBody>
                  <a:tcPr/>
                </a:tc>
                <a:tc gridSpan="2">
                  <a:txBody>
                    <a:bodyPr/>
                    <a:lstStyle/>
                    <a:p>
                      <a:pPr algn="ctr" rtl="0" fontAlgn="ctr"/>
                      <a:r>
                        <a:rPr lang="de-DE" sz="1800" b="0" i="0" u="none" strike="noStrike" dirty="0">
                          <a:solidFill>
                            <a:schemeClr val="tx1"/>
                          </a:solidFill>
                          <a:latin typeface="Arial"/>
                        </a:rPr>
                        <a:t> Base Case </a:t>
                      </a:r>
                    </a:p>
                  </a:txBody>
                  <a:tcPr marL="6361" marR="6361" marT="6361" marB="0" anchor="ctr">
                    <a:lnL>
                      <a:noFill/>
                    </a:lnL>
                    <a:lnR>
                      <a:noFill/>
                    </a:lnR>
                    <a:lnT>
                      <a:noFill/>
                    </a:lnT>
                    <a:lnB>
                      <a:noFill/>
                    </a:lnB>
                  </a:tcPr>
                </a:tc>
                <a:tc hMerge="1">
                  <a:txBody>
                    <a:bodyPr/>
                    <a:lstStyle/>
                    <a:p>
                      <a:endParaRPr lang="de-DE"/>
                    </a:p>
                  </a:txBody>
                  <a:tcPr/>
                </a:tc>
                <a:tc gridSpan="2">
                  <a:txBody>
                    <a:bodyPr/>
                    <a:lstStyle/>
                    <a:p>
                      <a:pPr algn="ctr" rtl="0" fontAlgn="ctr"/>
                      <a:r>
                        <a:rPr lang="de-DE" sz="1800" b="0" i="0" u="none" strike="noStrike" dirty="0" err="1">
                          <a:solidFill>
                            <a:schemeClr val="tx1"/>
                          </a:solidFill>
                          <a:latin typeface="Arial"/>
                        </a:rPr>
                        <a:t>with</a:t>
                      </a:r>
                      <a:r>
                        <a:rPr lang="de-DE" sz="1800" b="0" i="0" u="none" strike="noStrike" dirty="0">
                          <a:solidFill>
                            <a:schemeClr val="tx1"/>
                          </a:solidFill>
                          <a:latin typeface="Arial"/>
                        </a:rPr>
                        <a:t> Snow GRUs</a:t>
                      </a:r>
                    </a:p>
                  </a:txBody>
                  <a:tcPr marL="6361" marR="6361" marT="6361" marB="0" anchor="ctr">
                    <a:lnL>
                      <a:noFill/>
                    </a:lnL>
                    <a:lnR>
                      <a:noFill/>
                    </a:lnR>
                    <a:lnT>
                      <a:noFill/>
                    </a:lnT>
                    <a:lnB>
                      <a:noFill/>
                    </a:lnB>
                  </a:tcPr>
                </a:tc>
                <a:tc hMerge="1">
                  <a:txBody>
                    <a:bodyPr/>
                    <a:lstStyle/>
                    <a:p>
                      <a:endParaRPr lang="de-DE"/>
                    </a:p>
                  </a:txBody>
                  <a:tcPr/>
                </a:tc>
                <a:tc gridSpan="2">
                  <a:txBody>
                    <a:bodyPr/>
                    <a:lstStyle/>
                    <a:p>
                      <a:pPr algn="ctr" rtl="0" fontAlgn="ctr"/>
                      <a:r>
                        <a:rPr lang="de-DE" sz="1800" b="0" i="0" u="none" strike="noStrike" dirty="0" err="1">
                          <a:solidFill>
                            <a:schemeClr val="tx1"/>
                          </a:solidFill>
                          <a:latin typeface="Arial"/>
                        </a:rPr>
                        <a:t>with</a:t>
                      </a:r>
                      <a:r>
                        <a:rPr lang="de-DE" sz="1800" b="0" i="0" u="none" strike="noStrike" dirty="0">
                          <a:solidFill>
                            <a:schemeClr val="tx1"/>
                          </a:solidFill>
                          <a:latin typeface="Arial"/>
                        </a:rPr>
                        <a:t> </a:t>
                      </a:r>
                      <a:r>
                        <a:rPr lang="de-DE" sz="1800" b="0" i="0" u="none" strike="noStrike" dirty="0" err="1">
                          <a:solidFill>
                            <a:schemeClr val="tx1"/>
                          </a:solidFill>
                          <a:latin typeface="Arial"/>
                        </a:rPr>
                        <a:t>Energy</a:t>
                      </a:r>
                      <a:r>
                        <a:rPr lang="de-DE" sz="1800" b="0" i="0" u="none" strike="noStrike" dirty="0">
                          <a:solidFill>
                            <a:schemeClr val="tx1"/>
                          </a:solidFill>
                          <a:latin typeface="Arial"/>
                        </a:rPr>
                        <a:t> GRUs</a:t>
                      </a:r>
                    </a:p>
                  </a:txBody>
                  <a:tcPr marL="6361" marR="6361" marT="6361" marB="0" anchor="ctr">
                    <a:lnL>
                      <a:noFill/>
                    </a:lnL>
                    <a:lnR>
                      <a:noFill/>
                    </a:lnR>
                    <a:lnT>
                      <a:noFill/>
                    </a:lnT>
                    <a:lnB>
                      <a:noFill/>
                    </a:lnB>
                  </a:tcPr>
                </a:tc>
                <a:tc hMerge="1">
                  <a:txBody>
                    <a:bodyPr/>
                    <a:lstStyle/>
                    <a:p>
                      <a:endParaRPr lang="de-DE"/>
                    </a:p>
                  </a:txBody>
                  <a:tcPr/>
                </a:tc>
              </a:tr>
              <a:tr h="391127">
                <a:tc>
                  <a:txBody>
                    <a:bodyPr/>
                    <a:lstStyle/>
                    <a:p>
                      <a:pPr algn="ctr" rtl="0" fontAlgn="ctr"/>
                      <a:r>
                        <a:rPr lang="de-DE" sz="1800" b="0" i="0" u="none" strike="noStrike" dirty="0">
                          <a:solidFill>
                            <a:schemeClr val="tx1"/>
                          </a:solidFill>
                          <a:latin typeface="Arial"/>
                        </a:rPr>
                        <a:t>Date</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AVG</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Range</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AVG</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Range</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AVG</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Range</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AVG</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Range</a:t>
                      </a:r>
                    </a:p>
                  </a:txBody>
                  <a:tcPr marL="6361" marR="6361" marT="6361" marB="0" anchor="ctr">
                    <a:lnL>
                      <a:noFill/>
                    </a:lnL>
                    <a:lnR>
                      <a:noFill/>
                    </a:lnR>
                    <a:lnT>
                      <a:noFill/>
                    </a:lnT>
                    <a:lnB>
                      <a:noFill/>
                    </a:lnB>
                    <a:solidFill>
                      <a:srgbClr val="85FFE0"/>
                    </a:solidFill>
                  </a:tcPr>
                </a:tc>
              </a:tr>
              <a:tr h="401420">
                <a:tc>
                  <a:txBody>
                    <a:bodyPr/>
                    <a:lstStyle/>
                    <a:p>
                      <a:pPr algn="ctr" rtl="0" fontAlgn="ctr"/>
                      <a:r>
                        <a:rPr lang="de-DE" sz="1800" b="0" i="0" u="none" strike="noStrike">
                          <a:solidFill>
                            <a:schemeClr val="tx1"/>
                          </a:solidFill>
                          <a:latin typeface="Arial"/>
                        </a:rPr>
                        <a:t> </a:t>
                      </a:r>
                    </a:p>
                  </a:txBody>
                  <a:tcPr marL="6361" marR="6361" marT="636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de-DE" sz="1800" b="0" i="0" u="none" strike="noStrike" dirty="0">
                          <a:solidFill>
                            <a:schemeClr val="tx1"/>
                          </a:solidFill>
                          <a:latin typeface="Arial"/>
                        </a:rPr>
                        <a:t>%</a:t>
                      </a:r>
                    </a:p>
                  </a:txBody>
                  <a:tcPr marL="6361" marR="6361" marT="636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de-DE" sz="1800" b="0" i="0" u="none" strike="noStrike" dirty="0">
                          <a:solidFill>
                            <a:schemeClr val="tx1"/>
                          </a:solidFill>
                          <a:latin typeface="Arial"/>
                        </a:rPr>
                        <a:t>%</a:t>
                      </a:r>
                    </a:p>
                  </a:txBody>
                  <a:tcPr marL="6361" marR="6361" marT="6361" marB="0" anchor="ctr">
                    <a:lnL>
                      <a:noFill/>
                    </a:lnL>
                    <a:lnR>
                      <a:noFill/>
                    </a:lnR>
                    <a:lnT>
                      <a:noFill/>
                    </a:lnT>
                    <a:lnB w="12700" cap="flat" cmpd="sng" algn="ctr">
                      <a:solidFill>
                        <a:srgbClr val="000000"/>
                      </a:solidFill>
                      <a:prstDash val="solid"/>
                      <a:round/>
                      <a:headEnd type="none" w="med" len="med"/>
                      <a:tailEnd type="none" w="med" len="med"/>
                    </a:lnB>
                    <a:solidFill>
                      <a:srgbClr val="85FFE0"/>
                    </a:solidFill>
                  </a:tcPr>
                </a:tc>
                <a:tc>
                  <a:txBody>
                    <a:bodyPr/>
                    <a:lstStyle/>
                    <a:p>
                      <a:pPr algn="ctr" rtl="0" fontAlgn="ctr"/>
                      <a:r>
                        <a:rPr lang="de-DE" sz="1800" b="0" i="0" u="none" strike="noStrike" dirty="0">
                          <a:solidFill>
                            <a:schemeClr val="accent2">
                              <a:lumMod val="75000"/>
                            </a:schemeClr>
                          </a:solidFill>
                          <a:latin typeface="Arial"/>
                        </a:rPr>
                        <a:t>%</a:t>
                      </a:r>
                    </a:p>
                  </a:txBody>
                  <a:tcPr marL="6361" marR="6361" marT="636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de-DE" sz="1800" b="0" i="0" u="none" strike="noStrike" dirty="0">
                          <a:solidFill>
                            <a:schemeClr val="tx1"/>
                          </a:solidFill>
                          <a:latin typeface="Arial"/>
                        </a:rPr>
                        <a:t>%</a:t>
                      </a:r>
                    </a:p>
                  </a:txBody>
                  <a:tcPr marL="6361" marR="6361" marT="6361" marB="0" anchor="ctr">
                    <a:lnL>
                      <a:noFill/>
                    </a:lnL>
                    <a:lnR>
                      <a:noFill/>
                    </a:lnR>
                    <a:lnT>
                      <a:noFill/>
                    </a:lnT>
                    <a:lnB w="12700" cap="flat" cmpd="sng" algn="ctr">
                      <a:solidFill>
                        <a:srgbClr val="000000"/>
                      </a:solidFill>
                      <a:prstDash val="solid"/>
                      <a:round/>
                      <a:headEnd type="none" w="med" len="med"/>
                      <a:tailEnd type="none" w="med" len="med"/>
                    </a:lnB>
                    <a:solidFill>
                      <a:srgbClr val="85FFE0"/>
                    </a:solidFill>
                  </a:tcPr>
                </a:tc>
                <a:tc>
                  <a:txBody>
                    <a:bodyPr/>
                    <a:lstStyle/>
                    <a:p>
                      <a:pPr algn="ctr" rtl="0" fontAlgn="ctr"/>
                      <a:r>
                        <a:rPr lang="de-DE" sz="1800" b="0" i="0" u="none" strike="noStrike" dirty="0">
                          <a:solidFill>
                            <a:schemeClr val="accent2">
                              <a:lumMod val="75000"/>
                            </a:schemeClr>
                          </a:solidFill>
                          <a:latin typeface="Arial"/>
                        </a:rPr>
                        <a:t>%</a:t>
                      </a:r>
                    </a:p>
                  </a:txBody>
                  <a:tcPr marL="6361" marR="6361" marT="636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de-DE" sz="1800" b="0" i="0" u="none" strike="noStrike" dirty="0">
                          <a:solidFill>
                            <a:schemeClr val="tx1"/>
                          </a:solidFill>
                          <a:latin typeface="Arial"/>
                        </a:rPr>
                        <a:t>%</a:t>
                      </a:r>
                    </a:p>
                  </a:txBody>
                  <a:tcPr marL="6361" marR="6361" marT="6361" marB="0" anchor="ctr">
                    <a:lnL>
                      <a:noFill/>
                    </a:lnL>
                    <a:lnR>
                      <a:noFill/>
                    </a:lnR>
                    <a:lnT>
                      <a:noFill/>
                    </a:lnT>
                    <a:lnB w="12700" cap="flat" cmpd="sng" algn="ctr">
                      <a:solidFill>
                        <a:srgbClr val="000000"/>
                      </a:solidFill>
                      <a:prstDash val="solid"/>
                      <a:round/>
                      <a:headEnd type="none" w="med" len="med"/>
                      <a:tailEnd type="none" w="med" len="med"/>
                    </a:lnB>
                    <a:solidFill>
                      <a:srgbClr val="85FFE0"/>
                    </a:solidFill>
                  </a:tcPr>
                </a:tc>
                <a:tc>
                  <a:txBody>
                    <a:bodyPr/>
                    <a:lstStyle/>
                    <a:p>
                      <a:pPr algn="ctr" rtl="0" fontAlgn="ctr"/>
                      <a:r>
                        <a:rPr lang="de-DE" sz="1800" b="0" i="0" u="none" strike="noStrike" dirty="0">
                          <a:solidFill>
                            <a:schemeClr val="accent2">
                              <a:lumMod val="75000"/>
                            </a:schemeClr>
                          </a:solidFill>
                          <a:latin typeface="Arial"/>
                        </a:rPr>
                        <a:t>%</a:t>
                      </a:r>
                    </a:p>
                  </a:txBody>
                  <a:tcPr marL="6361" marR="6361" marT="636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de-DE" sz="1800" b="0" i="0" u="none" strike="noStrike" dirty="0">
                          <a:solidFill>
                            <a:schemeClr val="tx1"/>
                          </a:solidFill>
                          <a:latin typeface="Arial"/>
                        </a:rPr>
                        <a:t>%</a:t>
                      </a:r>
                    </a:p>
                  </a:txBody>
                  <a:tcPr marL="6361" marR="6361" marT="6361" marB="0" anchor="ctr">
                    <a:lnL>
                      <a:noFill/>
                    </a:lnL>
                    <a:lnR>
                      <a:noFill/>
                    </a:lnR>
                    <a:lnT>
                      <a:noFill/>
                    </a:lnT>
                    <a:lnB w="12700" cap="flat" cmpd="sng" algn="ctr">
                      <a:solidFill>
                        <a:srgbClr val="000000"/>
                      </a:solidFill>
                      <a:prstDash val="solid"/>
                      <a:round/>
                      <a:headEnd type="none" w="med" len="med"/>
                      <a:tailEnd type="none" w="med" len="med"/>
                    </a:lnB>
                    <a:solidFill>
                      <a:srgbClr val="85FFE0"/>
                    </a:solidFill>
                  </a:tcPr>
                </a:tc>
              </a:tr>
              <a:tr h="391127">
                <a:tc>
                  <a:txBody>
                    <a:bodyPr/>
                    <a:lstStyle/>
                    <a:p>
                      <a:pPr algn="l" fontAlgn="ctr"/>
                      <a:r>
                        <a:rPr lang="de-DE" sz="1800" b="0" i="0" u="none" strike="noStrike">
                          <a:solidFill>
                            <a:schemeClr val="tx1"/>
                          </a:solidFill>
                          <a:latin typeface="Arial"/>
                        </a:rPr>
                        <a:t> </a:t>
                      </a:r>
                    </a:p>
                  </a:txBody>
                  <a:tcPr marL="76333" marR="6361" marT="636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de-DE" sz="1800" b="0" i="0" u="none" strike="noStrike" dirty="0">
                          <a:solidFill>
                            <a:schemeClr val="tx1"/>
                          </a:solidFill>
                          <a:latin typeface="Arial"/>
                        </a:rPr>
                        <a:t> </a:t>
                      </a:r>
                    </a:p>
                  </a:txBody>
                  <a:tcPr marL="76333" marR="6361" marT="636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de-DE" sz="1800" b="0" i="0" u="none" strike="noStrike" dirty="0">
                          <a:solidFill>
                            <a:schemeClr val="tx1"/>
                          </a:solidFill>
                          <a:latin typeface="Arial"/>
                        </a:rPr>
                        <a:t> </a:t>
                      </a:r>
                    </a:p>
                  </a:txBody>
                  <a:tcPr marL="76333" marR="6361" marT="6361" marB="0" anchor="ctr">
                    <a:lnL>
                      <a:noFill/>
                    </a:lnL>
                    <a:lnR>
                      <a:noFill/>
                    </a:lnR>
                    <a:lnT w="12700" cap="flat" cmpd="sng" algn="ctr">
                      <a:solidFill>
                        <a:srgbClr val="000000"/>
                      </a:solidFill>
                      <a:prstDash val="solid"/>
                      <a:round/>
                      <a:headEnd type="none" w="med" len="med"/>
                      <a:tailEnd type="none" w="med" len="med"/>
                    </a:lnT>
                    <a:lnB>
                      <a:noFill/>
                    </a:lnB>
                    <a:solidFill>
                      <a:srgbClr val="85FFE0"/>
                    </a:solidFill>
                  </a:tcPr>
                </a:tc>
                <a:tc>
                  <a:txBody>
                    <a:bodyPr/>
                    <a:lstStyle/>
                    <a:p>
                      <a:pPr algn="l" fontAlgn="ctr"/>
                      <a:r>
                        <a:rPr lang="de-DE" sz="1800" b="0" i="0" u="none" strike="noStrike" dirty="0">
                          <a:solidFill>
                            <a:schemeClr val="accent2">
                              <a:lumMod val="75000"/>
                            </a:schemeClr>
                          </a:solidFill>
                          <a:latin typeface="Arial"/>
                        </a:rPr>
                        <a:t> </a:t>
                      </a:r>
                    </a:p>
                  </a:txBody>
                  <a:tcPr marL="76333" marR="6361" marT="636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de-DE" sz="1800" b="0" i="0" u="none" strike="noStrike" dirty="0">
                          <a:solidFill>
                            <a:schemeClr val="tx1"/>
                          </a:solidFill>
                          <a:latin typeface="Arial"/>
                        </a:rPr>
                        <a:t> </a:t>
                      </a:r>
                    </a:p>
                  </a:txBody>
                  <a:tcPr marL="76333" marR="6361" marT="6361" marB="0" anchor="ctr">
                    <a:lnL>
                      <a:noFill/>
                    </a:lnL>
                    <a:lnR>
                      <a:noFill/>
                    </a:lnR>
                    <a:lnT w="12700" cap="flat" cmpd="sng" algn="ctr">
                      <a:solidFill>
                        <a:srgbClr val="000000"/>
                      </a:solidFill>
                      <a:prstDash val="solid"/>
                      <a:round/>
                      <a:headEnd type="none" w="med" len="med"/>
                      <a:tailEnd type="none" w="med" len="med"/>
                    </a:lnT>
                    <a:lnB>
                      <a:noFill/>
                    </a:lnB>
                    <a:solidFill>
                      <a:srgbClr val="85FFE0"/>
                    </a:solidFill>
                  </a:tcPr>
                </a:tc>
                <a:tc>
                  <a:txBody>
                    <a:bodyPr/>
                    <a:lstStyle/>
                    <a:p>
                      <a:pPr algn="l" fontAlgn="ctr"/>
                      <a:r>
                        <a:rPr lang="de-DE" sz="1800" b="0" i="0" u="none" strike="noStrike" dirty="0">
                          <a:solidFill>
                            <a:schemeClr val="accent2">
                              <a:lumMod val="75000"/>
                            </a:schemeClr>
                          </a:solidFill>
                          <a:latin typeface="Arial"/>
                        </a:rPr>
                        <a:t> </a:t>
                      </a:r>
                    </a:p>
                  </a:txBody>
                  <a:tcPr marL="76333" marR="6361" marT="636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de-DE" sz="1800" b="0" i="0" u="none" strike="noStrike" dirty="0">
                          <a:solidFill>
                            <a:schemeClr val="tx1"/>
                          </a:solidFill>
                          <a:latin typeface="Arial"/>
                        </a:rPr>
                        <a:t> </a:t>
                      </a:r>
                    </a:p>
                  </a:txBody>
                  <a:tcPr marL="76333" marR="6361" marT="6361" marB="0" anchor="ctr">
                    <a:lnL>
                      <a:noFill/>
                    </a:lnL>
                    <a:lnR>
                      <a:noFill/>
                    </a:lnR>
                    <a:lnT w="12700" cap="flat" cmpd="sng" algn="ctr">
                      <a:solidFill>
                        <a:srgbClr val="000000"/>
                      </a:solidFill>
                      <a:prstDash val="solid"/>
                      <a:round/>
                      <a:headEnd type="none" w="med" len="med"/>
                      <a:tailEnd type="none" w="med" len="med"/>
                    </a:lnT>
                    <a:lnB>
                      <a:noFill/>
                    </a:lnB>
                    <a:solidFill>
                      <a:srgbClr val="85FFE0"/>
                    </a:solidFill>
                  </a:tcPr>
                </a:tc>
                <a:tc>
                  <a:txBody>
                    <a:bodyPr/>
                    <a:lstStyle/>
                    <a:p>
                      <a:pPr algn="l" fontAlgn="ctr"/>
                      <a:r>
                        <a:rPr lang="de-DE" sz="1800" b="0" i="0" u="none" strike="noStrike" dirty="0">
                          <a:solidFill>
                            <a:schemeClr val="accent2">
                              <a:lumMod val="75000"/>
                            </a:schemeClr>
                          </a:solidFill>
                          <a:latin typeface="Arial"/>
                        </a:rPr>
                        <a:t> </a:t>
                      </a:r>
                    </a:p>
                  </a:txBody>
                  <a:tcPr marL="76333" marR="6361" marT="636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de-DE" sz="1800" b="0" i="0" u="none" strike="noStrike" dirty="0">
                          <a:solidFill>
                            <a:schemeClr val="tx1"/>
                          </a:solidFill>
                          <a:latin typeface="Arial"/>
                        </a:rPr>
                        <a:t> </a:t>
                      </a:r>
                    </a:p>
                  </a:txBody>
                  <a:tcPr marL="76333" marR="6361" marT="6361" marB="0" anchor="ctr">
                    <a:lnL>
                      <a:noFill/>
                    </a:lnL>
                    <a:lnR>
                      <a:noFill/>
                    </a:lnR>
                    <a:lnT w="12700" cap="flat" cmpd="sng" algn="ctr">
                      <a:solidFill>
                        <a:srgbClr val="000000"/>
                      </a:solidFill>
                      <a:prstDash val="solid"/>
                      <a:round/>
                      <a:headEnd type="none" w="med" len="med"/>
                      <a:tailEnd type="none" w="med" len="med"/>
                    </a:lnT>
                    <a:lnB>
                      <a:noFill/>
                    </a:lnB>
                    <a:solidFill>
                      <a:srgbClr val="85FFE0"/>
                    </a:solidFill>
                  </a:tcPr>
                </a:tc>
              </a:tr>
              <a:tr h="391127">
                <a:tc>
                  <a:txBody>
                    <a:bodyPr/>
                    <a:lstStyle/>
                    <a:p>
                      <a:pPr algn="ctr" rtl="0" fontAlgn="ctr"/>
                      <a:r>
                        <a:rPr lang="de-DE" sz="1800" b="0" i="0" u="none" strike="noStrike">
                          <a:solidFill>
                            <a:schemeClr val="tx1"/>
                          </a:solidFill>
                          <a:latin typeface="Arial"/>
                        </a:rPr>
                        <a:t>23-May</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90</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45</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95</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12</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91</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16</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87</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21</a:t>
                      </a:r>
                    </a:p>
                  </a:txBody>
                  <a:tcPr marL="6361" marR="6361" marT="6361" marB="0" anchor="ctr">
                    <a:lnL>
                      <a:noFill/>
                    </a:lnL>
                    <a:lnR>
                      <a:noFill/>
                    </a:lnR>
                    <a:lnT>
                      <a:noFill/>
                    </a:lnT>
                    <a:lnB>
                      <a:noFill/>
                    </a:lnB>
                    <a:solidFill>
                      <a:srgbClr val="85FFE0"/>
                    </a:solidFill>
                  </a:tcPr>
                </a:tc>
              </a:tr>
              <a:tr h="391127">
                <a:tc>
                  <a:txBody>
                    <a:bodyPr/>
                    <a:lstStyle/>
                    <a:p>
                      <a:pPr algn="ctr" rtl="0" fontAlgn="ctr"/>
                      <a:r>
                        <a:rPr lang="de-DE" sz="1800" b="0" i="0" u="none" strike="noStrike">
                          <a:solidFill>
                            <a:schemeClr val="tx1"/>
                          </a:solidFill>
                          <a:latin typeface="Arial"/>
                        </a:rPr>
                        <a:t>25-May</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62</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75</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65</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35</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62</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49</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62</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50</a:t>
                      </a:r>
                    </a:p>
                  </a:txBody>
                  <a:tcPr marL="6361" marR="6361" marT="6361" marB="0" anchor="ctr">
                    <a:lnL>
                      <a:noFill/>
                    </a:lnL>
                    <a:lnR>
                      <a:noFill/>
                    </a:lnR>
                    <a:lnT>
                      <a:noFill/>
                    </a:lnT>
                    <a:lnB>
                      <a:noFill/>
                    </a:lnB>
                    <a:solidFill>
                      <a:srgbClr val="85FFE0"/>
                    </a:solidFill>
                  </a:tcPr>
                </a:tc>
              </a:tr>
              <a:tr h="391127">
                <a:tc>
                  <a:txBody>
                    <a:bodyPr/>
                    <a:lstStyle/>
                    <a:p>
                      <a:pPr algn="ctr" rtl="0" fontAlgn="ctr"/>
                      <a:r>
                        <a:rPr lang="de-DE" sz="1800" b="0" i="0" u="none" strike="noStrike">
                          <a:solidFill>
                            <a:schemeClr val="tx1"/>
                          </a:solidFill>
                          <a:latin typeface="Arial"/>
                        </a:rPr>
                        <a:t>28-May</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40</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76</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38</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47</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40</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60</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43</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65</a:t>
                      </a:r>
                    </a:p>
                  </a:txBody>
                  <a:tcPr marL="6361" marR="6361" marT="6361" marB="0" anchor="ctr">
                    <a:lnL>
                      <a:noFill/>
                    </a:lnL>
                    <a:lnR>
                      <a:noFill/>
                    </a:lnR>
                    <a:lnT>
                      <a:noFill/>
                    </a:lnT>
                    <a:lnB>
                      <a:noFill/>
                    </a:lnB>
                    <a:solidFill>
                      <a:srgbClr val="85FFE0"/>
                    </a:solidFill>
                  </a:tcPr>
                </a:tc>
              </a:tr>
              <a:tr h="391127">
                <a:tc>
                  <a:txBody>
                    <a:bodyPr/>
                    <a:lstStyle/>
                    <a:p>
                      <a:pPr algn="ctr" rtl="0" fontAlgn="ctr"/>
                      <a:r>
                        <a:rPr lang="de-DE" sz="1800" b="0" i="0" u="none" strike="noStrike">
                          <a:solidFill>
                            <a:schemeClr val="tx1"/>
                          </a:solidFill>
                          <a:latin typeface="Arial"/>
                        </a:rPr>
                        <a:t>01. Jun</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14</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38</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8</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22</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16</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38</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18</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43</a:t>
                      </a:r>
                    </a:p>
                  </a:txBody>
                  <a:tcPr marL="6361" marR="6361" marT="6361" marB="0" anchor="ctr">
                    <a:lnL>
                      <a:noFill/>
                    </a:lnL>
                    <a:lnR>
                      <a:noFill/>
                    </a:lnR>
                    <a:lnT>
                      <a:noFill/>
                    </a:lnT>
                    <a:lnB>
                      <a:noFill/>
                    </a:lnB>
                    <a:solidFill>
                      <a:srgbClr val="85FFE0"/>
                    </a:solidFill>
                  </a:tcPr>
                </a:tc>
              </a:tr>
              <a:tr h="391127">
                <a:tc>
                  <a:txBody>
                    <a:bodyPr/>
                    <a:lstStyle/>
                    <a:p>
                      <a:pPr algn="ctr" rtl="0" fontAlgn="ctr"/>
                      <a:r>
                        <a:rPr lang="de-DE" sz="1800" b="0" i="0" u="none" strike="noStrike">
                          <a:solidFill>
                            <a:schemeClr val="tx1"/>
                          </a:solidFill>
                          <a:latin typeface="Arial"/>
                        </a:rPr>
                        <a:t>05. Jun</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11</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32</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3</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8</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10</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26</a:t>
                      </a:r>
                    </a:p>
                  </a:txBody>
                  <a:tcPr marL="6361" marR="6361" marT="6361" marB="0" anchor="ctr">
                    <a:lnL>
                      <a:noFill/>
                    </a:lnL>
                    <a:lnR>
                      <a:noFill/>
                    </a:lnR>
                    <a:lnT>
                      <a:noFill/>
                    </a:lnT>
                    <a:lnB>
                      <a:noFill/>
                    </a:lnB>
                    <a:solidFill>
                      <a:srgbClr val="85FFE0"/>
                    </a:solidFill>
                  </a:tcPr>
                </a:tc>
                <a:tc>
                  <a:txBody>
                    <a:bodyPr/>
                    <a:lstStyle/>
                    <a:p>
                      <a:pPr algn="ctr" rtl="0" fontAlgn="ctr"/>
                      <a:r>
                        <a:rPr lang="de-DE" sz="1800" b="0" i="0" u="none" strike="noStrike" dirty="0">
                          <a:solidFill>
                            <a:schemeClr val="accent2">
                              <a:lumMod val="75000"/>
                            </a:schemeClr>
                          </a:solidFill>
                          <a:latin typeface="Arial"/>
                        </a:rPr>
                        <a:t>10</a:t>
                      </a:r>
                    </a:p>
                  </a:txBody>
                  <a:tcPr marL="6361" marR="6361" marT="6361" marB="0" anchor="ctr">
                    <a:lnL>
                      <a:noFill/>
                    </a:lnL>
                    <a:lnR>
                      <a:noFill/>
                    </a:lnR>
                    <a:lnT>
                      <a:noFill/>
                    </a:lnT>
                    <a:lnB>
                      <a:noFill/>
                    </a:lnB>
                  </a:tcPr>
                </a:tc>
                <a:tc>
                  <a:txBody>
                    <a:bodyPr/>
                    <a:lstStyle/>
                    <a:p>
                      <a:pPr algn="ctr" rtl="0" fontAlgn="ctr"/>
                      <a:r>
                        <a:rPr lang="de-DE" sz="1800" b="0" i="0" u="none" strike="noStrike" dirty="0">
                          <a:solidFill>
                            <a:schemeClr val="tx1"/>
                          </a:solidFill>
                          <a:latin typeface="Arial"/>
                        </a:rPr>
                        <a:t>28</a:t>
                      </a:r>
                    </a:p>
                  </a:txBody>
                  <a:tcPr marL="6361" marR="6361" marT="6361" marB="0" anchor="ctr">
                    <a:lnL>
                      <a:noFill/>
                    </a:lnL>
                    <a:lnR>
                      <a:noFill/>
                    </a:lnR>
                    <a:lnT>
                      <a:noFill/>
                    </a:lnT>
                    <a:lnB>
                      <a:noFill/>
                    </a:lnB>
                    <a:solidFill>
                      <a:srgbClr val="85FFE0"/>
                    </a:solidFill>
                  </a:tcPr>
                </a:tc>
              </a:tr>
              <a:tr h="401420">
                <a:tc>
                  <a:txBody>
                    <a:bodyPr/>
                    <a:lstStyle/>
                    <a:p>
                      <a:pPr algn="ctr" rtl="0" fontAlgn="ctr"/>
                      <a:r>
                        <a:rPr lang="de-DE" sz="1800" b="0" i="0" u="none" strike="noStrike">
                          <a:solidFill>
                            <a:schemeClr val="tx1"/>
                          </a:solidFill>
                          <a:latin typeface="Arial"/>
                        </a:rPr>
                        <a:t>08. Jun</a:t>
                      </a:r>
                    </a:p>
                  </a:txBody>
                  <a:tcPr marL="6361" marR="6361" marT="6361"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rtl="0" fontAlgn="ctr"/>
                      <a:r>
                        <a:rPr lang="de-DE" sz="1800" b="0" i="0" u="none" strike="noStrike" dirty="0">
                          <a:solidFill>
                            <a:schemeClr val="tx1"/>
                          </a:solidFill>
                          <a:latin typeface="Arial"/>
                        </a:rPr>
                        <a:t>4</a:t>
                      </a:r>
                    </a:p>
                  </a:txBody>
                  <a:tcPr marL="6361" marR="6361" marT="6361"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rtl="0" fontAlgn="ctr"/>
                      <a:r>
                        <a:rPr lang="de-DE" sz="1800" b="0" i="0" u="none" strike="noStrike" dirty="0">
                          <a:solidFill>
                            <a:schemeClr val="tx1"/>
                          </a:solidFill>
                          <a:latin typeface="Arial"/>
                        </a:rPr>
                        <a:t>15</a:t>
                      </a:r>
                    </a:p>
                  </a:txBody>
                  <a:tcPr marL="6361" marR="6361" marT="6361" marB="0" anchor="ctr">
                    <a:lnL>
                      <a:noFill/>
                    </a:lnL>
                    <a:lnR>
                      <a:noFill/>
                    </a:lnR>
                    <a:lnT>
                      <a:noFill/>
                    </a:lnT>
                    <a:lnB w="19050" cap="flat" cmpd="sng" algn="ctr">
                      <a:solidFill>
                        <a:srgbClr val="000000"/>
                      </a:solidFill>
                      <a:prstDash val="solid"/>
                      <a:round/>
                      <a:headEnd type="none" w="med" len="med"/>
                      <a:tailEnd type="none" w="med" len="med"/>
                    </a:lnB>
                    <a:solidFill>
                      <a:srgbClr val="85FFE0"/>
                    </a:solidFill>
                  </a:tcPr>
                </a:tc>
                <a:tc>
                  <a:txBody>
                    <a:bodyPr/>
                    <a:lstStyle/>
                    <a:p>
                      <a:pPr algn="ctr" rtl="0" fontAlgn="ctr"/>
                      <a:r>
                        <a:rPr lang="de-DE" sz="1800" b="0" i="0" u="none" strike="noStrike" dirty="0">
                          <a:solidFill>
                            <a:schemeClr val="accent2">
                              <a:lumMod val="75000"/>
                            </a:schemeClr>
                          </a:solidFill>
                          <a:latin typeface="Arial"/>
                        </a:rPr>
                        <a:t>0</a:t>
                      </a:r>
                    </a:p>
                  </a:txBody>
                  <a:tcPr marL="6361" marR="6361" marT="6361"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rtl="0" fontAlgn="ctr"/>
                      <a:r>
                        <a:rPr lang="de-DE" sz="1800" b="0" i="0" u="none" strike="noStrike" dirty="0">
                          <a:solidFill>
                            <a:schemeClr val="tx1"/>
                          </a:solidFill>
                          <a:latin typeface="Arial"/>
                        </a:rPr>
                        <a:t>0</a:t>
                      </a:r>
                    </a:p>
                  </a:txBody>
                  <a:tcPr marL="6361" marR="6361" marT="6361" marB="0" anchor="ctr">
                    <a:lnL>
                      <a:noFill/>
                    </a:lnL>
                    <a:lnR>
                      <a:noFill/>
                    </a:lnR>
                    <a:lnT>
                      <a:noFill/>
                    </a:lnT>
                    <a:lnB w="19050" cap="flat" cmpd="sng" algn="ctr">
                      <a:solidFill>
                        <a:srgbClr val="000000"/>
                      </a:solidFill>
                      <a:prstDash val="solid"/>
                      <a:round/>
                      <a:headEnd type="none" w="med" len="med"/>
                      <a:tailEnd type="none" w="med" len="med"/>
                    </a:lnB>
                    <a:solidFill>
                      <a:srgbClr val="85FFE0"/>
                    </a:solidFill>
                  </a:tcPr>
                </a:tc>
                <a:tc>
                  <a:txBody>
                    <a:bodyPr/>
                    <a:lstStyle/>
                    <a:p>
                      <a:pPr algn="ctr" rtl="0" fontAlgn="ctr"/>
                      <a:r>
                        <a:rPr lang="de-DE" sz="1800" b="0" i="0" u="none" strike="noStrike" dirty="0">
                          <a:solidFill>
                            <a:schemeClr val="accent2">
                              <a:lumMod val="75000"/>
                            </a:schemeClr>
                          </a:solidFill>
                          <a:latin typeface="Arial"/>
                        </a:rPr>
                        <a:t>4</a:t>
                      </a:r>
                    </a:p>
                  </a:txBody>
                  <a:tcPr marL="6361" marR="6361" marT="6361"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rtl="0" fontAlgn="ctr"/>
                      <a:r>
                        <a:rPr lang="de-DE" sz="1800" b="0" i="0" u="none" strike="noStrike" dirty="0">
                          <a:solidFill>
                            <a:schemeClr val="tx1"/>
                          </a:solidFill>
                          <a:latin typeface="Arial"/>
                        </a:rPr>
                        <a:t>14</a:t>
                      </a:r>
                    </a:p>
                  </a:txBody>
                  <a:tcPr marL="6361" marR="6361" marT="6361" marB="0" anchor="ctr">
                    <a:lnL>
                      <a:noFill/>
                    </a:lnL>
                    <a:lnR>
                      <a:noFill/>
                    </a:lnR>
                    <a:lnT>
                      <a:noFill/>
                    </a:lnT>
                    <a:lnB w="19050" cap="flat" cmpd="sng" algn="ctr">
                      <a:solidFill>
                        <a:srgbClr val="000000"/>
                      </a:solidFill>
                      <a:prstDash val="solid"/>
                      <a:round/>
                      <a:headEnd type="none" w="med" len="med"/>
                      <a:tailEnd type="none" w="med" len="med"/>
                    </a:lnB>
                    <a:solidFill>
                      <a:srgbClr val="85FFE0"/>
                    </a:solidFill>
                  </a:tcPr>
                </a:tc>
                <a:tc>
                  <a:txBody>
                    <a:bodyPr/>
                    <a:lstStyle/>
                    <a:p>
                      <a:pPr algn="ctr" rtl="0" fontAlgn="ctr"/>
                      <a:r>
                        <a:rPr lang="de-DE" sz="1800" b="0" i="0" u="none" strike="noStrike" dirty="0">
                          <a:solidFill>
                            <a:schemeClr val="accent2">
                              <a:lumMod val="75000"/>
                            </a:schemeClr>
                          </a:solidFill>
                          <a:latin typeface="Arial"/>
                        </a:rPr>
                        <a:t>4</a:t>
                      </a:r>
                    </a:p>
                  </a:txBody>
                  <a:tcPr marL="6361" marR="6361" marT="6361"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rtl="0" fontAlgn="ctr"/>
                      <a:r>
                        <a:rPr lang="de-DE" sz="1800" b="0" i="0" u="none" strike="noStrike" dirty="0">
                          <a:solidFill>
                            <a:schemeClr val="tx1"/>
                          </a:solidFill>
                          <a:latin typeface="Arial"/>
                        </a:rPr>
                        <a:t>15</a:t>
                      </a:r>
                    </a:p>
                  </a:txBody>
                  <a:tcPr marL="6361" marR="6361" marT="6361" marB="0" anchor="ctr">
                    <a:lnL>
                      <a:noFill/>
                    </a:lnL>
                    <a:lnR>
                      <a:noFill/>
                    </a:lnR>
                    <a:lnT>
                      <a:noFill/>
                    </a:lnT>
                    <a:lnB w="19050" cap="flat" cmpd="sng" algn="ctr">
                      <a:solidFill>
                        <a:srgbClr val="000000"/>
                      </a:solidFill>
                      <a:prstDash val="solid"/>
                      <a:round/>
                      <a:headEnd type="none" w="med" len="med"/>
                      <a:tailEnd type="none" w="med" len="med"/>
                    </a:lnB>
                    <a:solidFill>
                      <a:srgbClr val="85FFE0"/>
                    </a:solid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660400" y="203200"/>
            <a:ext cx="7197725" cy="781050"/>
          </a:xfrm>
          <a:noFill/>
        </p:spPr>
        <p:txBody>
          <a:bodyPr/>
          <a:lstStyle/>
          <a:p>
            <a:pPr algn="ctr" defTabSz="914400"/>
            <a:r>
              <a:rPr lang="en-US" b="1" dirty="0" smtClean="0">
                <a:latin typeface="Arial" charset="0"/>
              </a:rPr>
              <a:t>Results When Including Snow GRUs </a:t>
            </a:r>
            <a:endParaRPr lang="en-US" b="1" dirty="0">
              <a:latin typeface="Arial" charset="0"/>
            </a:endParaRPr>
          </a:p>
        </p:txBody>
      </p:sp>
      <p:sp>
        <p:nvSpPr>
          <p:cNvPr id="448515" name="Rectangle 3"/>
          <p:cNvSpPr>
            <a:spLocks noChangeArrowheads="1"/>
          </p:cNvSpPr>
          <p:nvPr/>
        </p:nvSpPr>
        <p:spPr bwMode="auto">
          <a:xfrm>
            <a:off x="0" y="2224088"/>
            <a:ext cx="9144000" cy="0"/>
          </a:xfrm>
          <a:prstGeom prst="rect">
            <a:avLst/>
          </a:prstGeom>
          <a:noFill/>
          <a:ln w="9525" algn="ctr">
            <a:noFill/>
            <a:miter lim="800000"/>
            <a:headEnd/>
            <a:tailEnd/>
          </a:ln>
          <a:effectLst/>
        </p:spPr>
        <p:txBody>
          <a:bodyPr wrap="none" lIns="92075" tIns="46038" rIns="92075" bIns="46038" anchor="ctr">
            <a:spAutoFit/>
          </a:bodyPr>
          <a:lstStyle/>
          <a:p>
            <a:endParaRPr lang="de-DE"/>
          </a:p>
        </p:txBody>
      </p:sp>
      <p:sp>
        <p:nvSpPr>
          <p:cNvPr id="448516" name="Rectangle 4"/>
          <p:cNvSpPr>
            <a:spLocks noChangeArrowheads="1"/>
          </p:cNvSpPr>
          <p:nvPr/>
        </p:nvSpPr>
        <p:spPr bwMode="auto">
          <a:xfrm>
            <a:off x="0" y="2205038"/>
            <a:ext cx="9144000" cy="0"/>
          </a:xfrm>
          <a:prstGeom prst="rect">
            <a:avLst/>
          </a:prstGeom>
          <a:noFill/>
          <a:ln w="9525">
            <a:noFill/>
            <a:miter lim="800000"/>
            <a:headEnd/>
            <a:tailEnd/>
          </a:ln>
          <a:effectLst/>
        </p:spPr>
        <p:txBody>
          <a:bodyPr wrap="none" anchor="ctr">
            <a:spAutoFit/>
          </a:bodyPr>
          <a:lstStyle/>
          <a:p>
            <a:endParaRPr lang="de-DE"/>
          </a:p>
        </p:txBody>
      </p:sp>
      <p:sp>
        <p:nvSpPr>
          <p:cNvPr id="448517" name="Rectangle 5"/>
          <p:cNvSpPr>
            <a:spLocks noChangeArrowheads="1"/>
          </p:cNvSpPr>
          <p:nvPr/>
        </p:nvSpPr>
        <p:spPr bwMode="auto">
          <a:xfrm>
            <a:off x="838200" y="2286000"/>
            <a:ext cx="7239000" cy="2590800"/>
          </a:xfrm>
          <a:prstGeom prst="rect">
            <a:avLst/>
          </a:prstGeom>
          <a:noFill/>
          <a:ln w="9525">
            <a:noFill/>
            <a:miter lim="800000"/>
            <a:headEnd/>
            <a:tailEnd/>
          </a:ln>
          <a:effectLst/>
        </p:spPr>
        <p:txBody>
          <a:bodyPr lIns="92075" tIns="46038" rIns="92075" bIns="46038"/>
          <a:lstStyle/>
          <a:p>
            <a:pPr marL="342900" indent="-342900">
              <a:lnSpc>
                <a:spcPct val="110000"/>
              </a:lnSpc>
              <a:spcBef>
                <a:spcPct val="20000"/>
              </a:spcBef>
              <a:buFontTx/>
              <a:buChar char="•"/>
            </a:pPr>
            <a:r>
              <a:rPr lang="en-US" dirty="0" smtClean="0">
                <a:solidFill>
                  <a:schemeClr val="tx1"/>
                </a:solidFill>
                <a:latin typeface="Arial" pitchFamily="34" charset="0"/>
                <a:cs typeface="Arial" pitchFamily="34" charset="0"/>
              </a:rPr>
              <a:t>MESH simulation results of basin runoff did not change significantly</a:t>
            </a:r>
          </a:p>
          <a:p>
            <a:pPr marL="342900" indent="-342900">
              <a:lnSpc>
                <a:spcPct val="110000"/>
              </a:lnSpc>
              <a:spcBef>
                <a:spcPct val="20000"/>
              </a:spcBef>
              <a:buFontTx/>
              <a:buChar char="•"/>
            </a:pPr>
            <a:r>
              <a:rPr lang="en-US" dirty="0" smtClean="0">
                <a:solidFill>
                  <a:schemeClr val="tx1"/>
                </a:solidFill>
                <a:latin typeface="Arial" pitchFamily="34" charset="0"/>
                <a:cs typeface="Arial" pitchFamily="34" charset="0"/>
              </a:rPr>
              <a:t>Basin wide average SCA improved considerably</a:t>
            </a:r>
          </a:p>
          <a:p>
            <a:pPr marL="342900" indent="-342900">
              <a:lnSpc>
                <a:spcPct val="110000"/>
              </a:lnSpc>
              <a:spcBef>
                <a:spcPct val="20000"/>
              </a:spcBef>
              <a:buFontTx/>
              <a:buChar char="•"/>
            </a:pPr>
            <a:r>
              <a:rPr lang="en-US" dirty="0" smtClean="0">
                <a:solidFill>
                  <a:schemeClr val="tx1"/>
                </a:solidFill>
                <a:latin typeface="Arial" pitchFamily="34" charset="0"/>
                <a:cs typeface="Arial" pitchFamily="34" charset="0"/>
              </a:rPr>
              <a:t>Prediction of spatial variability of SCA is greatly improved  </a:t>
            </a:r>
            <a:endParaRPr lang="en-US"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736600" y="254000"/>
            <a:ext cx="7197725" cy="781050"/>
          </a:xfrm>
          <a:noFill/>
        </p:spPr>
        <p:txBody>
          <a:bodyPr/>
          <a:lstStyle/>
          <a:p>
            <a:pPr algn="ctr" defTabSz="914400"/>
            <a:r>
              <a:rPr lang="en-US" b="1" dirty="0" smtClean="0">
                <a:latin typeface="Arial" charset="0"/>
              </a:rPr>
              <a:t>Results When Including Energy GRUs </a:t>
            </a:r>
            <a:endParaRPr lang="en-US" b="1" dirty="0">
              <a:latin typeface="Arial" charset="0"/>
            </a:endParaRPr>
          </a:p>
        </p:txBody>
      </p:sp>
      <p:sp>
        <p:nvSpPr>
          <p:cNvPr id="448515" name="Rectangle 3"/>
          <p:cNvSpPr>
            <a:spLocks noChangeArrowheads="1"/>
          </p:cNvSpPr>
          <p:nvPr/>
        </p:nvSpPr>
        <p:spPr bwMode="auto">
          <a:xfrm>
            <a:off x="0" y="2224088"/>
            <a:ext cx="9144000" cy="0"/>
          </a:xfrm>
          <a:prstGeom prst="rect">
            <a:avLst/>
          </a:prstGeom>
          <a:noFill/>
          <a:ln w="9525" algn="ctr">
            <a:noFill/>
            <a:miter lim="800000"/>
            <a:headEnd/>
            <a:tailEnd/>
          </a:ln>
          <a:effectLst/>
        </p:spPr>
        <p:txBody>
          <a:bodyPr wrap="none" lIns="92075" tIns="46038" rIns="92075" bIns="46038" anchor="ctr">
            <a:spAutoFit/>
          </a:bodyPr>
          <a:lstStyle/>
          <a:p>
            <a:endParaRPr lang="de-DE"/>
          </a:p>
        </p:txBody>
      </p:sp>
      <p:sp>
        <p:nvSpPr>
          <p:cNvPr id="448516" name="Rectangle 4"/>
          <p:cNvSpPr>
            <a:spLocks noChangeArrowheads="1"/>
          </p:cNvSpPr>
          <p:nvPr/>
        </p:nvSpPr>
        <p:spPr bwMode="auto">
          <a:xfrm>
            <a:off x="0" y="2205038"/>
            <a:ext cx="9144000" cy="0"/>
          </a:xfrm>
          <a:prstGeom prst="rect">
            <a:avLst/>
          </a:prstGeom>
          <a:noFill/>
          <a:ln w="9525">
            <a:noFill/>
            <a:miter lim="800000"/>
            <a:headEnd/>
            <a:tailEnd/>
          </a:ln>
          <a:effectLst/>
        </p:spPr>
        <p:txBody>
          <a:bodyPr wrap="none" anchor="ctr">
            <a:spAutoFit/>
          </a:bodyPr>
          <a:lstStyle/>
          <a:p>
            <a:endParaRPr lang="de-DE"/>
          </a:p>
        </p:txBody>
      </p:sp>
      <p:sp>
        <p:nvSpPr>
          <p:cNvPr id="448517" name="Rectangle 5"/>
          <p:cNvSpPr>
            <a:spLocks noChangeArrowheads="1"/>
          </p:cNvSpPr>
          <p:nvPr/>
        </p:nvSpPr>
        <p:spPr bwMode="auto">
          <a:xfrm>
            <a:off x="762000" y="1447800"/>
            <a:ext cx="7239000" cy="4495800"/>
          </a:xfrm>
          <a:prstGeom prst="rect">
            <a:avLst/>
          </a:prstGeom>
          <a:noFill/>
          <a:ln w="9525">
            <a:noFill/>
            <a:miter lim="800000"/>
            <a:headEnd/>
            <a:tailEnd/>
          </a:ln>
          <a:effectLst/>
        </p:spPr>
        <p:txBody>
          <a:bodyPr lIns="92075" tIns="46038" rIns="92075" bIns="46038"/>
          <a:lstStyle/>
          <a:p>
            <a:pPr marL="342900" indent="-342900">
              <a:lnSpc>
                <a:spcPct val="110000"/>
              </a:lnSpc>
              <a:spcBef>
                <a:spcPct val="20000"/>
              </a:spcBef>
              <a:buFontTx/>
              <a:buChar char="•"/>
            </a:pPr>
            <a:r>
              <a:rPr lang="en-US" sz="2100" dirty="0" smtClean="0">
                <a:solidFill>
                  <a:schemeClr val="tx1"/>
                </a:solidFill>
                <a:latin typeface="Arial" pitchFamily="34" charset="0"/>
                <a:cs typeface="Arial" pitchFamily="34" charset="0"/>
              </a:rPr>
              <a:t>MESH simulation results of basin runoff did not change significantly</a:t>
            </a:r>
          </a:p>
          <a:p>
            <a:pPr marL="342900" indent="-342900">
              <a:lnSpc>
                <a:spcPct val="110000"/>
              </a:lnSpc>
              <a:spcBef>
                <a:spcPct val="20000"/>
              </a:spcBef>
              <a:buFontTx/>
              <a:buChar char="•"/>
            </a:pPr>
            <a:r>
              <a:rPr lang="en-US" sz="2100" dirty="0" smtClean="0">
                <a:solidFill>
                  <a:schemeClr val="tx1"/>
                </a:solidFill>
                <a:latin typeface="Arial" pitchFamily="34" charset="0"/>
                <a:cs typeface="Arial" pitchFamily="34" charset="0"/>
              </a:rPr>
              <a:t>Basin wide average SCA were predicted to drop slightly more quickly in the early part of the melt as a result of the south facing slopes becoming snow free more quickly</a:t>
            </a:r>
          </a:p>
          <a:p>
            <a:pPr marL="342900" indent="-342900">
              <a:lnSpc>
                <a:spcPct val="110000"/>
              </a:lnSpc>
              <a:spcBef>
                <a:spcPct val="20000"/>
              </a:spcBef>
              <a:buFontTx/>
              <a:buChar char="•"/>
            </a:pPr>
            <a:r>
              <a:rPr lang="en-US" sz="2100" dirty="0" smtClean="0">
                <a:solidFill>
                  <a:schemeClr val="tx1"/>
                </a:solidFill>
                <a:latin typeface="Arial" pitchFamily="34" charset="0"/>
                <a:cs typeface="Arial" pitchFamily="34" charset="0"/>
              </a:rPr>
              <a:t>The impact of the slower melt on north facing slopes on the basin average SCA seems to be overshadowed by the drift areas, that dominate the late season SCA in TVC</a:t>
            </a:r>
          </a:p>
          <a:p>
            <a:pPr marL="342900" indent="-342900">
              <a:lnSpc>
                <a:spcPct val="110000"/>
              </a:lnSpc>
              <a:spcBef>
                <a:spcPct val="20000"/>
              </a:spcBef>
              <a:buFontTx/>
              <a:buChar char="•"/>
            </a:pPr>
            <a:r>
              <a:rPr lang="en-US" sz="2100" dirty="0" smtClean="0">
                <a:solidFill>
                  <a:schemeClr val="tx1"/>
                </a:solidFill>
                <a:latin typeface="Arial" pitchFamily="34" charset="0"/>
                <a:cs typeface="Arial" pitchFamily="34" charset="0"/>
              </a:rPr>
              <a:t>The range of SCAs increased slightly throughout the melt period     </a:t>
            </a:r>
            <a:endParaRPr lang="en-US" sz="21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r>
              <a:rPr lang="en-US" dirty="0">
                <a:solidFill>
                  <a:schemeClr val="tx1"/>
                </a:solidFill>
              </a:rPr>
              <a:t>6.  </a:t>
            </a:r>
            <a:r>
              <a:rPr lang="en-US" dirty="0"/>
              <a:t>Conclusions</a:t>
            </a:r>
          </a:p>
        </p:txBody>
      </p:sp>
      <p:sp>
        <p:nvSpPr>
          <p:cNvPr id="3" name="TextBox 2"/>
          <p:cNvSpPr txBox="1"/>
          <p:nvPr/>
        </p:nvSpPr>
        <p:spPr>
          <a:xfrm>
            <a:off x="849062" y="1655314"/>
            <a:ext cx="7820804" cy="3693319"/>
          </a:xfrm>
          <a:prstGeom prst="rect">
            <a:avLst/>
          </a:prstGeom>
          <a:noFill/>
        </p:spPr>
        <p:txBody>
          <a:bodyPr wrap="square" rtlCol="0">
            <a:spAutoFit/>
          </a:bodyPr>
          <a:lstStyle/>
          <a:p>
            <a:r>
              <a:rPr lang="en-US" dirty="0" smtClean="0">
                <a:solidFill>
                  <a:schemeClr val="tx1"/>
                </a:solidFill>
              </a:rPr>
              <a:t>Have made significant progress during IP3 and IPY on:</a:t>
            </a:r>
          </a:p>
          <a:p>
            <a:endParaRPr lang="en-US" dirty="0" smtClean="0">
              <a:solidFill>
                <a:schemeClr val="tx1"/>
              </a:solidFill>
            </a:endParaRPr>
          </a:p>
          <a:p>
            <a:pPr>
              <a:buFontTx/>
              <a:buChar char="-"/>
            </a:pPr>
            <a:r>
              <a:rPr lang="en-US" dirty="0" smtClean="0">
                <a:solidFill>
                  <a:schemeClr val="tx1"/>
                </a:solidFill>
              </a:rPr>
              <a:t> Process understanding</a:t>
            </a:r>
          </a:p>
          <a:p>
            <a:pPr>
              <a:buFontTx/>
              <a:buChar char="-"/>
            </a:pPr>
            <a:endParaRPr lang="en-US" dirty="0" smtClean="0">
              <a:solidFill>
                <a:schemeClr val="tx1"/>
              </a:solidFill>
            </a:endParaRPr>
          </a:p>
          <a:p>
            <a:pPr>
              <a:buFontTx/>
              <a:buChar char="-"/>
            </a:pPr>
            <a:r>
              <a:rPr lang="en-US" dirty="0" smtClean="0">
                <a:solidFill>
                  <a:schemeClr val="tx1"/>
                </a:solidFill>
              </a:rPr>
              <a:t> Improved parameterization in a range of models including </a:t>
            </a:r>
            <a:r>
              <a:rPr lang="en-US" dirty="0" err="1" smtClean="0">
                <a:solidFill>
                  <a:schemeClr val="tx1"/>
                </a:solidFill>
              </a:rPr>
              <a:t>GEOtop</a:t>
            </a:r>
            <a:r>
              <a:rPr lang="en-US" dirty="0" smtClean="0">
                <a:solidFill>
                  <a:schemeClr val="tx1"/>
                </a:solidFill>
              </a:rPr>
              <a:t>, CLASS and MESH</a:t>
            </a:r>
          </a:p>
          <a:p>
            <a:pPr>
              <a:buFontTx/>
              <a:buChar char="-"/>
            </a:pPr>
            <a:endParaRPr lang="en-US" dirty="0" smtClean="0">
              <a:solidFill>
                <a:schemeClr val="tx1"/>
              </a:solidFill>
            </a:endParaRPr>
          </a:p>
          <a:p>
            <a:pPr>
              <a:buFontTx/>
              <a:buChar char="-"/>
            </a:pPr>
            <a:r>
              <a:rPr lang="en-US" dirty="0" smtClean="0">
                <a:solidFill>
                  <a:schemeClr val="tx1"/>
                </a:solidFill>
              </a:rPr>
              <a:t> But…. Still many areas where our knowledge needs improving</a:t>
            </a:r>
          </a:p>
          <a:p>
            <a:pPr>
              <a:buFontTx/>
              <a:buChar char="-"/>
            </a:pPr>
            <a:endParaRPr lang="en-US" dirty="0" smtClean="0">
              <a:solidFill>
                <a:schemeClr val="tx1"/>
              </a:solidFill>
            </a:endParaRPr>
          </a:p>
          <a:p>
            <a:pPr lvl="1">
              <a:buFontTx/>
              <a:buChar char="-"/>
            </a:pPr>
            <a:r>
              <a:rPr lang="en-US" dirty="0" smtClean="0">
                <a:solidFill>
                  <a:schemeClr val="tx1"/>
                </a:solidFill>
              </a:rPr>
              <a:t> blowing snow and snow accumulation in drift areas is typically </a:t>
            </a:r>
            <a:r>
              <a:rPr lang="en-US" dirty="0" err="1" smtClean="0">
                <a:solidFill>
                  <a:schemeClr val="tx1"/>
                </a:solidFill>
              </a:rPr>
              <a:t>underpredicted</a:t>
            </a:r>
            <a:endParaRPr lang="en-US" dirty="0" smtClean="0">
              <a:solidFill>
                <a:schemeClr val="tx1"/>
              </a:solidFill>
            </a:endParaRPr>
          </a:p>
          <a:p>
            <a:pPr lvl="1">
              <a:buFontTx/>
              <a:buChar char="-"/>
            </a:pPr>
            <a:r>
              <a:rPr lang="en-US" dirty="0" smtClean="0">
                <a:solidFill>
                  <a:schemeClr val="tx1"/>
                </a:solidFill>
              </a:rPr>
              <a:t> frost table simulations </a:t>
            </a:r>
          </a:p>
          <a:p>
            <a:pPr lvl="1">
              <a:buFontTx/>
              <a:buChar char="-"/>
            </a:pPr>
            <a:r>
              <a:rPr lang="en-US" dirty="0" smtClean="0">
                <a:solidFill>
                  <a:schemeClr val="tx1"/>
                </a:solidFill>
              </a:rPr>
              <a:t> shrub-snow-atmosphere interactions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US" dirty="0"/>
              <a:t>7. Next steps</a:t>
            </a:r>
          </a:p>
        </p:txBody>
      </p:sp>
      <p:sp>
        <p:nvSpPr>
          <p:cNvPr id="3" name="TextBox 2"/>
          <p:cNvSpPr txBox="1"/>
          <p:nvPr/>
        </p:nvSpPr>
        <p:spPr>
          <a:xfrm>
            <a:off x="1083733" y="1718733"/>
            <a:ext cx="7958667" cy="3970318"/>
          </a:xfrm>
          <a:prstGeom prst="rect">
            <a:avLst/>
          </a:prstGeom>
          <a:noFill/>
        </p:spPr>
        <p:txBody>
          <a:bodyPr wrap="square" rtlCol="0">
            <a:spAutoFit/>
          </a:bodyPr>
          <a:lstStyle/>
          <a:p>
            <a:r>
              <a:rPr lang="en-US" dirty="0" smtClean="0">
                <a:solidFill>
                  <a:schemeClr val="tx1"/>
                </a:solidFill>
              </a:rPr>
              <a:t>We are continuing this line of research at Trail Valley Creek</a:t>
            </a:r>
          </a:p>
          <a:p>
            <a:endParaRPr lang="en-US" dirty="0" smtClean="0">
              <a:solidFill>
                <a:schemeClr val="tx1"/>
              </a:solidFill>
            </a:endParaRPr>
          </a:p>
          <a:p>
            <a:pPr>
              <a:buFontTx/>
              <a:buChar char="-"/>
            </a:pPr>
            <a:r>
              <a:rPr lang="en-US" dirty="0" smtClean="0">
                <a:solidFill>
                  <a:schemeClr val="tx1"/>
                </a:solidFill>
              </a:rPr>
              <a:t>Using funding from the Program for Energy R&amp;D</a:t>
            </a:r>
          </a:p>
          <a:p>
            <a:pPr lvl="1">
              <a:buFontTx/>
              <a:buChar char="-"/>
            </a:pPr>
            <a:r>
              <a:rPr lang="en-US" dirty="0" smtClean="0">
                <a:solidFill>
                  <a:schemeClr val="tx1"/>
                </a:solidFill>
              </a:rPr>
              <a:t> interested in improved hydrologic prediction for pipeline development in northern Canada (Mackenzie Pipeline, Yukon Pipeline, and High Arctic)</a:t>
            </a:r>
          </a:p>
          <a:p>
            <a:pPr lvl="1">
              <a:buFontTx/>
              <a:buChar char="-"/>
            </a:pPr>
            <a:endParaRPr lang="en-US" dirty="0" smtClean="0">
              <a:solidFill>
                <a:schemeClr val="tx1"/>
              </a:solidFill>
            </a:endParaRPr>
          </a:p>
          <a:p>
            <a:pPr>
              <a:buFontTx/>
              <a:buChar char="-"/>
            </a:pPr>
            <a:r>
              <a:rPr lang="en-US" dirty="0" smtClean="0">
                <a:solidFill>
                  <a:schemeClr val="tx1"/>
                </a:solidFill>
              </a:rPr>
              <a:t> However, no funding currently to work in a larger research group like we have had in MAGS, IP3 and IPY over the last 10+ years</a:t>
            </a:r>
          </a:p>
          <a:p>
            <a:pPr>
              <a:buFontTx/>
              <a:buChar char="-"/>
            </a:pPr>
            <a:endParaRPr lang="en-US" dirty="0" smtClean="0">
              <a:solidFill>
                <a:schemeClr val="tx1"/>
              </a:solidFill>
            </a:endParaRPr>
          </a:p>
          <a:p>
            <a:pPr>
              <a:buFontTx/>
              <a:buChar char="-"/>
            </a:pPr>
            <a:r>
              <a:rPr lang="en-US" dirty="0" smtClean="0">
                <a:solidFill>
                  <a:schemeClr val="tx1"/>
                </a:solidFill>
              </a:rPr>
              <a:t> this will greatly hamper our continuing advance in understanding and predicting changes in northern hydrology due to climate change and resource development</a:t>
            </a:r>
          </a:p>
          <a:p>
            <a:pPr>
              <a:buFontTx/>
              <a:buChar char="-"/>
            </a:pPr>
            <a:endParaRPr lang="en-US" dirty="0" smtClean="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Fig 1 TVC_Veg_lidar_area_final_small"/>
          <p:cNvPicPr>
            <a:picLocks noChangeAspect="1" noChangeArrowheads="1"/>
          </p:cNvPicPr>
          <p:nvPr/>
        </p:nvPicPr>
        <p:blipFill>
          <a:blip r:embed="rId3" cstate="print"/>
          <a:srcRect/>
          <a:stretch>
            <a:fillRect/>
          </a:stretch>
        </p:blipFill>
        <p:spPr bwMode="auto">
          <a:xfrm>
            <a:off x="0" y="0"/>
            <a:ext cx="8820150" cy="6816725"/>
          </a:xfrm>
          <a:prstGeom prst="rect">
            <a:avLst/>
          </a:prstGeom>
          <a:noFill/>
        </p:spPr>
      </p:pic>
      <p:sp>
        <p:nvSpPr>
          <p:cNvPr id="335875" name="Text Box 3"/>
          <p:cNvSpPr txBox="1">
            <a:spLocks noChangeArrowheads="1"/>
          </p:cNvSpPr>
          <p:nvPr/>
        </p:nvSpPr>
        <p:spPr bwMode="auto">
          <a:xfrm>
            <a:off x="468313" y="277813"/>
            <a:ext cx="8234362" cy="641350"/>
          </a:xfrm>
          <a:prstGeom prst="rect">
            <a:avLst/>
          </a:prstGeom>
          <a:noFill/>
          <a:ln w="12700">
            <a:noFill/>
            <a:miter lim="800000"/>
            <a:headEnd/>
            <a:tailEnd/>
          </a:ln>
          <a:effectLst/>
        </p:spPr>
        <p:txBody>
          <a:bodyPr>
            <a:spAutoFit/>
          </a:bodyPr>
          <a:lstStyle/>
          <a:p>
            <a:pPr eaLnBrk="0" hangingPunct="0"/>
            <a:r>
              <a:rPr lang="en-US" sz="3600">
                <a:solidFill>
                  <a:srgbClr val="3A601B"/>
                </a:solidFill>
              </a:rPr>
              <a:t>TVC vegetation cover</a:t>
            </a:r>
          </a:p>
        </p:txBody>
      </p:sp>
      <p:sp>
        <p:nvSpPr>
          <p:cNvPr id="335876" name="Line 4"/>
          <p:cNvSpPr>
            <a:spLocks noChangeShapeType="1"/>
          </p:cNvSpPr>
          <p:nvPr/>
        </p:nvSpPr>
        <p:spPr bwMode="auto">
          <a:xfrm flipV="1">
            <a:off x="6732588" y="2133600"/>
            <a:ext cx="360362" cy="144463"/>
          </a:xfrm>
          <a:prstGeom prst="line">
            <a:avLst/>
          </a:prstGeom>
          <a:noFill/>
          <a:ln w="41275">
            <a:solidFill>
              <a:schemeClr val="tx1"/>
            </a:solidFill>
            <a:round/>
            <a:headEnd/>
            <a:tailEnd type="triangle" w="med" len="med"/>
          </a:ln>
          <a:effectLst/>
        </p:spPr>
        <p:txBody>
          <a:bodyPr wrap="none" anchor="ctr"/>
          <a:lstStyle/>
          <a:p>
            <a:endParaRPr lang="en-US"/>
          </a:p>
        </p:txBody>
      </p:sp>
      <p:sp>
        <p:nvSpPr>
          <p:cNvPr id="335877" name="Text Box 5"/>
          <p:cNvSpPr txBox="1">
            <a:spLocks noChangeArrowheads="1"/>
          </p:cNvSpPr>
          <p:nvPr/>
        </p:nvSpPr>
        <p:spPr bwMode="auto">
          <a:xfrm>
            <a:off x="7092950" y="1844675"/>
            <a:ext cx="1263650" cy="641350"/>
          </a:xfrm>
          <a:prstGeom prst="rect">
            <a:avLst/>
          </a:prstGeom>
          <a:noFill/>
          <a:ln w="12700">
            <a:noFill/>
            <a:miter lim="800000"/>
            <a:headEnd/>
            <a:tailEnd/>
          </a:ln>
          <a:effectLst/>
        </p:spPr>
        <p:txBody>
          <a:bodyPr wrap="none">
            <a:spAutoFit/>
          </a:bodyPr>
          <a:lstStyle/>
          <a:p>
            <a:pPr eaLnBrk="0" hangingPunct="0"/>
            <a:r>
              <a:rPr kumimoji="0" lang="en-US">
                <a:solidFill>
                  <a:schemeClr val="tx1"/>
                </a:solidFill>
              </a:rPr>
              <a:t>WSC TVC</a:t>
            </a:r>
          </a:p>
          <a:p>
            <a:pPr eaLnBrk="0" hangingPunct="0"/>
            <a:r>
              <a:rPr kumimoji="0" lang="en-US">
                <a:solidFill>
                  <a:schemeClr val="tx1"/>
                </a:solidFill>
              </a:rPr>
              <a:t>discharge</a:t>
            </a:r>
          </a:p>
        </p:txBody>
      </p:sp>
      <p:sp>
        <p:nvSpPr>
          <p:cNvPr id="335878" name="Text Box 6"/>
          <p:cNvSpPr txBox="1">
            <a:spLocks noChangeArrowheads="1"/>
          </p:cNvSpPr>
          <p:nvPr/>
        </p:nvSpPr>
        <p:spPr bwMode="auto">
          <a:xfrm>
            <a:off x="5435600" y="1052513"/>
            <a:ext cx="2063750" cy="641350"/>
          </a:xfrm>
          <a:prstGeom prst="rect">
            <a:avLst/>
          </a:prstGeom>
          <a:noFill/>
          <a:ln w="12700">
            <a:noFill/>
            <a:miter lim="800000"/>
            <a:headEnd/>
            <a:tailEnd/>
          </a:ln>
          <a:effectLst/>
        </p:spPr>
        <p:txBody>
          <a:bodyPr wrap="none">
            <a:spAutoFit/>
          </a:bodyPr>
          <a:lstStyle/>
          <a:p>
            <a:pPr eaLnBrk="0" hangingPunct="0"/>
            <a:r>
              <a:rPr kumimoji="0" lang="en-US">
                <a:solidFill>
                  <a:schemeClr val="tx1"/>
                </a:solidFill>
              </a:rPr>
              <a:t>NWRI (TMM) and </a:t>
            </a:r>
          </a:p>
          <a:p>
            <a:pPr eaLnBrk="0" hangingPunct="0"/>
            <a:r>
              <a:rPr kumimoji="0" lang="en-US">
                <a:solidFill>
                  <a:schemeClr val="tx1"/>
                </a:solidFill>
              </a:rPr>
              <a:t>MSC station</a:t>
            </a:r>
          </a:p>
        </p:txBody>
      </p:sp>
      <p:sp>
        <p:nvSpPr>
          <p:cNvPr id="335879" name="Text Box 7"/>
          <p:cNvSpPr txBox="1">
            <a:spLocks noChangeArrowheads="1"/>
          </p:cNvSpPr>
          <p:nvPr/>
        </p:nvSpPr>
        <p:spPr bwMode="auto">
          <a:xfrm>
            <a:off x="2627313" y="3860800"/>
            <a:ext cx="1771650" cy="366713"/>
          </a:xfrm>
          <a:prstGeom prst="rect">
            <a:avLst/>
          </a:prstGeom>
          <a:noFill/>
          <a:ln w="12700">
            <a:noFill/>
            <a:miter lim="800000"/>
            <a:headEnd/>
            <a:tailEnd/>
          </a:ln>
          <a:effectLst/>
        </p:spPr>
        <p:txBody>
          <a:bodyPr wrap="none">
            <a:spAutoFit/>
          </a:bodyPr>
          <a:lstStyle/>
          <a:p>
            <a:pPr eaLnBrk="0" hangingPunct="0"/>
            <a:r>
              <a:rPr kumimoji="0" lang="en-US">
                <a:solidFill>
                  <a:schemeClr val="tx1"/>
                </a:solidFill>
              </a:rPr>
              <a:t>Tundra station</a:t>
            </a:r>
          </a:p>
        </p:txBody>
      </p:sp>
      <p:sp>
        <p:nvSpPr>
          <p:cNvPr id="335880" name="Text Box 8"/>
          <p:cNvSpPr txBox="1">
            <a:spLocks noChangeArrowheads="1"/>
          </p:cNvSpPr>
          <p:nvPr/>
        </p:nvSpPr>
        <p:spPr bwMode="auto">
          <a:xfrm>
            <a:off x="2894013" y="5824538"/>
            <a:ext cx="1657350" cy="366712"/>
          </a:xfrm>
          <a:prstGeom prst="rect">
            <a:avLst/>
          </a:prstGeom>
          <a:noFill/>
          <a:ln w="12700">
            <a:noFill/>
            <a:miter lim="800000"/>
            <a:headEnd/>
            <a:tailEnd/>
          </a:ln>
          <a:effectLst/>
        </p:spPr>
        <p:txBody>
          <a:bodyPr wrap="none">
            <a:spAutoFit/>
          </a:bodyPr>
          <a:lstStyle/>
          <a:p>
            <a:pPr eaLnBrk="0" hangingPunct="0"/>
            <a:r>
              <a:rPr kumimoji="0" lang="en-US">
                <a:solidFill>
                  <a:schemeClr val="tx1"/>
                </a:solidFill>
              </a:rPr>
              <a:t>Shrub station</a:t>
            </a:r>
          </a:p>
        </p:txBody>
      </p:sp>
      <p:sp>
        <p:nvSpPr>
          <p:cNvPr id="335881" name="Line 9"/>
          <p:cNvSpPr>
            <a:spLocks noChangeShapeType="1"/>
          </p:cNvSpPr>
          <p:nvPr/>
        </p:nvSpPr>
        <p:spPr bwMode="auto">
          <a:xfrm flipH="1">
            <a:off x="1490663" y="4365625"/>
            <a:ext cx="287337" cy="2159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335882" name="Rectangle 10"/>
          <p:cNvSpPr>
            <a:spLocks noChangeArrowheads="1"/>
          </p:cNvSpPr>
          <p:nvPr/>
        </p:nvSpPr>
        <p:spPr bwMode="auto">
          <a:xfrm>
            <a:off x="1690688" y="4076700"/>
            <a:ext cx="71437" cy="71438"/>
          </a:xfrm>
          <a:prstGeom prst="rect">
            <a:avLst/>
          </a:prstGeom>
          <a:solidFill>
            <a:schemeClr val="tx1"/>
          </a:solidFill>
          <a:ln w="12700">
            <a:solidFill>
              <a:schemeClr val="tx1"/>
            </a:solidFill>
            <a:miter lim="800000"/>
            <a:headEnd/>
            <a:tailEnd/>
          </a:ln>
          <a:effectLst/>
        </p:spPr>
        <p:txBody>
          <a:bodyPr wrap="none" anchor="ctr"/>
          <a:lstStyle/>
          <a:p>
            <a:endParaRPr lang="en-US"/>
          </a:p>
        </p:txBody>
      </p:sp>
      <p:sp>
        <p:nvSpPr>
          <p:cNvPr id="335883" name="Text Box 11"/>
          <p:cNvSpPr txBox="1">
            <a:spLocks noChangeArrowheads="1"/>
          </p:cNvSpPr>
          <p:nvPr/>
        </p:nvSpPr>
        <p:spPr bwMode="auto">
          <a:xfrm>
            <a:off x="755650" y="3284538"/>
            <a:ext cx="1225550" cy="366712"/>
          </a:xfrm>
          <a:prstGeom prst="rect">
            <a:avLst/>
          </a:prstGeom>
          <a:noFill/>
          <a:ln w="12700">
            <a:noFill/>
            <a:miter lim="800000"/>
            <a:headEnd/>
            <a:tailEnd/>
          </a:ln>
          <a:effectLst/>
        </p:spPr>
        <p:txBody>
          <a:bodyPr wrap="none">
            <a:spAutoFit/>
          </a:bodyPr>
          <a:lstStyle/>
          <a:p>
            <a:pPr eaLnBrk="0" hangingPunct="0"/>
            <a:r>
              <a:rPr kumimoji="0" lang="en-US">
                <a:solidFill>
                  <a:schemeClr val="tx1"/>
                </a:solidFill>
              </a:rPr>
              <a:t>TUP Lake</a:t>
            </a:r>
          </a:p>
        </p:txBody>
      </p:sp>
      <p:sp>
        <p:nvSpPr>
          <p:cNvPr id="335884" name="Text Box 12"/>
          <p:cNvSpPr txBox="1">
            <a:spLocks noChangeArrowheads="1"/>
          </p:cNvSpPr>
          <p:nvPr/>
        </p:nvSpPr>
        <p:spPr bwMode="auto">
          <a:xfrm>
            <a:off x="539750" y="4652963"/>
            <a:ext cx="1428750" cy="641350"/>
          </a:xfrm>
          <a:prstGeom prst="rect">
            <a:avLst/>
          </a:prstGeom>
          <a:noFill/>
          <a:ln w="12700">
            <a:noFill/>
            <a:miter lim="800000"/>
            <a:headEnd/>
            <a:tailEnd/>
          </a:ln>
          <a:effectLst/>
        </p:spPr>
        <p:txBody>
          <a:bodyPr wrap="none">
            <a:spAutoFit/>
          </a:bodyPr>
          <a:lstStyle/>
          <a:p>
            <a:pPr eaLnBrk="0" hangingPunct="0"/>
            <a:r>
              <a:rPr kumimoji="0" lang="en-US">
                <a:solidFill>
                  <a:schemeClr val="tx1"/>
                </a:solidFill>
              </a:rPr>
              <a:t>Lake basin </a:t>
            </a:r>
          </a:p>
          <a:p>
            <a:pPr eaLnBrk="0" hangingPunct="0"/>
            <a:r>
              <a:rPr kumimoji="0" lang="en-US">
                <a:solidFill>
                  <a:schemeClr val="tx1"/>
                </a:solidFill>
              </a:rPr>
              <a:t>discharge</a:t>
            </a:r>
          </a:p>
        </p:txBody>
      </p:sp>
      <p:sp>
        <p:nvSpPr>
          <p:cNvPr id="335885" name="Freeform 13"/>
          <p:cNvSpPr>
            <a:spLocks/>
          </p:cNvSpPr>
          <p:nvPr/>
        </p:nvSpPr>
        <p:spPr bwMode="auto">
          <a:xfrm>
            <a:off x="1187450" y="3644900"/>
            <a:ext cx="863600" cy="1008063"/>
          </a:xfrm>
          <a:custGeom>
            <a:avLst/>
            <a:gdLst/>
            <a:ahLst/>
            <a:cxnLst>
              <a:cxn ang="0">
                <a:pos x="454" y="91"/>
              </a:cxn>
              <a:cxn ang="0">
                <a:pos x="318" y="45"/>
              </a:cxn>
              <a:cxn ang="0">
                <a:pos x="227" y="0"/>
              </a:cxn>
              <a:cxn ang="0">
                <a:pos x="136" y="0"/>
              </a:cxn>
              <a:cxn ang="0">
                <a:pos x="45" y="45"/>
              </a:cxn>
              <a:cxn ang="0">
                <a:pos x="0" y="136"/>
              </a:cxn>
              <a:cxn ang="0">
                <a:pos x="0" y="227"/>
              </a:cxn>
              <a:cxn ang="0">
                <a:pos x="45" y="318"/>
              </a:cxn>
              <a:cxn ang="0">
                <a:pos x="45" y="408"/>
              </a:cxn>
              <a:cxn ang="0">
                <a:pos x="136" y="408"/>
              </a:cxn>
              <a:cxn ang="0">
                <a:pos x="182" y="408"/>
              </a:cxn>
              <a:cxn ang="0">
                <a:pos x="272" y="408"/>
              </a:cxn>
              <a:cxn ang="0">
                <a:pos x="318" y="454"/>
              </a:cxn>
              <a:cxn ang="0">
                <a:pos x="363" y="454"/>
              </a:cxn>
              <a:cxn ang="0">
                <a:pos x="408" y="590"/>
              </a:cxn>
              <a:cxn ang="0">
                <a:pos x="454" y="635"/>
              </a:cxn>
              <a:cxn ang="0">
                <a:pos x="499" y="635"/>
              </a:cxn>
              <a:cxn ang="0">
                <a:pos x="544" y="590"/>
              </a:cxn>
            </a:cxnLst>
            <a:rect l="0" t="0" r="r" b="b"/>
            <a:pathLst>
              <a:path w="544" h="635">
                <a:moveTo>
                  <a:pt x="454" y="91"/>
                </a:moveTo>
                <a:lnTo>
                  <a:pt x="318" y="45"/>
                </a:lnTo>
                <a:lnTo>
                  <a:pt x="227" y="0"/>
                </a:lnTo>
                <a:lnTo>
                  <a:pt x="136" y="0"/>
                </a:lnTo>
                <a:lnTo>
                  <a:pt x="45" y="45"/>
                </a:lnTo>
                <a:lnTo>
                  <a:pt x="0" y="136"/>
                </a:lnTo>
                <a:lnTo>
                  <a:pt x="0" y="227"/>
                </a:lnTo>
                <a:lnTo>
                  <a:pt x="45" y="318"/>
                </a:lnTo>
                <a:lnTo>
                  <a:pt x="45" y="408"/>
                </a:lnTo>
                <a:lnTo>
                  <a:pt x="136" y="408"/>
                </a:lnTo>
                <a:lnTo>
                  <a:pt x="182" y="408"/>
                </a:lnTo>
                <a:lnTo>
                  <a:pt x="272" y="408"/>
                </a:lnTo>
                <a:lnTo>
                  <a:pt x="318" y="454"/>
                </a:lnTo>
                <a:lnTo>
                  <a:pt x="363" y="454"/>
                </a:lnTo>
                <a:lnTo>
                  <a:pt x="408" y="590"/>
                </a:lnTo>
                <a:lnTo>
                  <a:pt x="454" y="635"/>
                </a:lnTo>
                <a:lnTo>
                  <a:pt x="499" y="635"/>
                </a:lnTo>
                <a:lnTo>
                  <a:pt x="544" y="590"/>
                </a:lnTo>
              </a:path>
            </a:pathLst>
          </a:custGeom>
          <a:noFill/>
          <a:ln w="9525" cap="flat" cmpd="sng">
            <a:noFill/>
            <a:prstDash val="solid"/>
            <a:round/>
            <a:headEnd/>
            <a:tailEnd/>
          </a:ln>
          <a:effectLst/>
        </p:spPr>
        <p:txBody>
          <a:bodyPr lIns="92075" tIns="46038" rIns="92075" bIns="46038"/>
          <a:lstStyle/>
          <a:p>
            <a:endParaRPr lang="en-US"/>
          </a:p>
        </p:txBody>
      </p:sp>
      <p:sp>
        <p:nvSpPr>
          <p:cNvPr id="335886" name="Freeform 14"/>
          <p:cNvSpPr>
            <a:spLocks/>
          </p:cNvSpPr>
          <p:nvPr/>
        </p:nvSpPr>
        <p:spPr bwMode="auto">
          <a:xfrm>
            <a:off x="1157288" y="3573463"/>
            <a:ext cx="935037" cy="1079500"/>
          </a:xfrm>
          <a:custGeom>
            <a:avLst/>
            <a:gdLst/>
            <a:ahLst/>
            <a:cxnLst>
              <a:cxn ang="0">
                <a:pos x="453" y="181"/>
              </a:cxn>
              <a:cxn ang="0">
                <a:pos x="408" y="90"/>
              </a:cxn>
              <a:cxn ang="0">
                <a:pos x="317" y="0"/>
              </a:cxn>
              <a:cxn ang="0">
                <a:pos x="227" y="0"/>
              </a:cxn>
              <a:cxn ang="0">
                <a:pos x="136" y="0"/>
              </a:cxn>
              <a:cxn ang="0">
                <a:pos x="45" y="45"/>
              </a:cxn>
              <a:cxn ang="0">
                <a:pos x="0" y="136"/>
              </a:cxn>
              <a:cxn ang="0">
                <a:pos x="0" y="272"/>
              </a:cxn>
              <a:cxn ang="0">
                <a:pos x="45" y="363"/>
              </a:cxn>
              <a:cxn ang="0">
                <a:pos x="90" y="408"/>
              </a:cxn>
              <a:cxn ang="0">
                <a:pos x="181" y="408"/>
              </a:cxn>
              <a:cxn ang="0">
                <a:pos x="272" y="453"/>
              </a:cxn>
              <a:cxn ang="0">
                <a:pos x="363" y="453"/>
              </a:cxn>
              <a:cxn ang="0">
                <a:pos x="408" y="499"/>
              </a:cxn>
              <a:cxn ang="0">
                <a:pos x="408" y="589"/>
              </a:cxn>
              <a:cxn ang="0">
                <a:pos x="453" y="635"/>
              </a:cxn>
              <a:cxn ang="0">
                <a:pos x="544" y="680"/>
              </a:cxn>
              <a:cxn ang="0">
                <a:pos x="589" y="635"/>
              </a:cxn>
            </a:cxnLst>
            <a:rect l="0" t="0" r="r" b="b"/>
            <a:pathLst>
              <a:path w="589" h="680">
                <a:moveTo>
                  <a:pt x="453" y="181"/>
                </a:moveTo>
                <a:lnTo>
                  <a:pt x="408" y="90"/>
                </a:lnTo>
                <a:lnTo>
                  <a:pt x="317" y="0"/>
                </a:lnTo>
                <a:lnTo>
                  <a:pt x="227" y="0"/>
                </a:lnTo>
                <a:lnTo>
                  <a:pt x="136" y="0"/>
                </a:lnTo>
                <a:lnTo>
                  <a:pt x="45" y="45"/>
                </a:lnTo>
                <a:lnTo>
                  <a:pt x="0" y="136"/>
                </a:lnTo>
                <a:lnTo>
                  <a:pt x="0" y="272"/>
                </a:lnTo>
                <a:lnTo>
                  <a:pt x="45" y="363"/>
                </a:lnTo>
                <a:lnTo>
                  <a:pt x="90" y="408"/>
                </a:lnTo>
                <a:lnTo>
                  <a:pt x="181" y="408"/>
                </a:lnTo>
                <a:lnTo>
                  <a:pt x="272" y="453"/>
                </a:lnTo>
                <a:lnTo>
                  <a:pt x="363" y="453"/>
                </a:lnTo>
                <a:lnTo>
                  <a:pt x="408" y="499"/>
                </a:lnTo>
                <a:lnTo>
                  <a:pt x="408" y="589"/>
                </a:lnTo>
                <a:lnTo>
                  <a:pt x="453" y="635"/>
                </a:lnTo>
                <a:lnTo>
                  <a:pt x="544" y="680"/>
                </a:lnTo>
                <a:lnTo>
                  <a:pt x="589" y="635"/>
                </a:lnTo>
              </a:path>
            </a:pathLst>
          </a:custGeom>
          <a:noFill/>
          <a:ln w="25400" cap="flat" cmpd="sng">
            <a:solidFill>
              <a:schemeClr val="tx1"/>
            </a:solidFill>
            <a:prstDash val="solid"/>
            <a:round/>
            <a:headEnd/>
            <a:tailEnd/>
          </a:ln>
          <a:effectLst/>
        </p:spPr>
        <p:txBody>
          <a:bodyPr lIns="92075" tIns="46038" rIns="92075" bIns="46038"/>
          <a:lstStyle/>
          <a:p>
            <a:endParaRPr lang="en-US"/>
          </a:p>
        </p:txBody>
      </p:sp>
      <p:sp>
        <p:nvSpPr>
          <p:cNvPr id="335887" name="Text Box 15"/>
          <p:cNvSpPr txBox="1">
            <a:spLocks noChangeArrowheads="1"/>
          </p:cNvSpPr>
          <p:nvPr/>
        </p:nvSpPr>
        <p:spPr bwMode="auto">
          <a:xfrm>
            <a:off x="519113" y="930275"/>
            <a:ext cx="3060700" cy="1233488"/>
          </a:xfrm>
          <a:prstGeom prst="rect">
            <a:avLst/>
          </a:prstGeom>
          <a:noFill/>
          <a:ln w="9525" algn="ctr">
            <a:noFill/>
            <a:miter lim="800000"/>
            <a:headEnd/>
            <a:tailEnd/>
          </a:ln>
          <a:effectLst/>
        </p:spPr>
        <p:txBody>
          <a:bodyPr wrap="none" lIns="92075" tIns="46038" rIns="92075" bIns="46038">
            <a:spAutoFit/>
          </a:bodyPr>
          <a:lstStyle/>
          <a:p>
            <a:pPr marL="342900" indent="-342900" defTabSz="762000">
              <a:spcBef>
                <a:spcPct val="5000"/>
              </a:spcBef>
            </a:pPr>
            <a:r>
              <a:rPr kumimoji="0" lang="en-US" b="0">
                <a:solidFill>
                  <a:schemeClr val="tx1"/>
                </a:solidFill>
                <a:latin typeface="Times New Roman" pitchFamily="18" charset="0"/>
                <a:sym typeface="Arial" pitchFamily="34" charset="0"/>
              </a:rPr>
              <a:t>Tundra (&lt;0.5 m):	83.4%</a:t>
            </a:r>
          </a:p>
          <a:p>
            <a:pPr marL="342900" indent="-342900" defTabSz="762000">
              <a:spcBef>
                <a:spcPct val="5000"/>
              </a:spcBef>
            </a:pPr>
            <a:r>
              <a:rPr kumimoji="0" lang="en-US" b="0">
                <a:solidFill>
                  <a:schemeClr val="tx1"/>
                </a:solidFill>
                <a:latin typeface="Times New Roman" pitchFamily="18" charset="0"/>
                <a:sym typeface="Arial" pitchFamily="34" charset="0"/>
              </a:rPr>
              <a:t>Low Shrub (&lt;1.25 m):	10.8%</a:t>
            </a:r>
          </a:p>
          <a:p>
            <a:pPr marL="342900" indent="-342900" defTabSz="762000">
              <a:spcBef>
                <a:spcPct val="5000"/>
              </a:spcBef>
            </a:pPr>
            <a:r>
              <a:rPr kumimoji="0" lang="en-US" b="0">
                <a:solidFill>
                  <a:schemeClr val="tx1"/>
                </a:solidFill>
                <a:latin typeface="Times New Roman" pitchFamily="18" charset="0"/>
                <a:sym typeface="Arial" pitchFamily="34" charset="0"/>
              </a:rPr>
              <a:t>High Shrub (&lt;3.0 m):	5.4%</a:t>
            </a:r>
          </a:p>
          <a:p>
            <a:pPr marL="342900" indent="-342900" defTabSz="762000">
              <a:spcBef>
                <a:spcPct val="5000"/>
              </a:spcBef>
            </a:pPr>
            <a:r>
              <a:rPr kumimoji="0" lang="en-US" b="0">
                <a:solidFill>
                  <a:schemeClr val="tx1"/>
                </a:solidFill>
                <a:latin typeface="Times New Roman" pitchFamily="18" charset="0"/>
                <a:sym typeface="Arial" pitchFamily="34" charset="0"/>
              </a:rPr>
              <a:t>Trees (&gt;3.0 m):		0.4%</a:t>
            </a:r>
          </a:p>
        </p:txBody>
      </p:sp>
      <p:sp>
        <p:nvSpPr>
          <p:cNvPr id="335888" name="Rectangle 16"/>
          <p:cNvSpPr>
            <a:spLocks noChangeArrowheads="1"/>
          </p:cNvSpPr>
          <p:nvPr/>
        </p:nvSpPr>
        <p:spPr bwMode="auto">
          <a:xfrm>
            <a:off x="539750" y="981075"/>
            <a:ext cx="3168650" cy="1223963"/>
          </a:xfrm>
          <a:prstGeom prst="rect">
            <a:avLst/>
          </a:prstGeom>
          <a:noFill/>
          <a:ln w="12700" algn="ctr">
            <a:solidFill>
              <a:schemeClr val="tx1"/>
            </a:solidFill>
            <a:miter lim="800000"/>
            <a:headEnd/>
            <a:tailEnd/>
          </a:ln>
          <a:effectLst/>
        </p:spPr>
        <p:txBody>
          <a:bodyPr wrap="none" lIns="92075" tIns="46038" rIns="92075" bIns="46038" anchor="ctr"/>
          <a:lstStyle/>
          <a:p>
            <a:endParaRPr lang="en-US"/>
          </a:p>
        </p:txBody>
      </p:sp>
      <p:sp>
        <p:nvSpPr>
          <p:cNvPr id="335889" name="Rectangle 17"/>
          <p:cNvSpPr>
            <a:spLocks noChangeArrowheads="1"/>
          </p:cNvSpPr>
          <p:nvPr/>
        </p:nvSpPr>
        <p:spPr bwMode="auto">
          <a:xfrm>
            <a:off x="1908175" y="4652963"/>
            <a:ext cx="2592388" cy="1223962"/>
          </a:xfrm>
          <a:prstGeom prst="rect">
            <a:avLst/>
          </a:prstGeom>
          <a:noFill/>
          <a:ln w="9525" algn="ctr">
            <a:noFill/>
            <a:miter lim="800000"/>
            <a:headEnd/>
            <a:tailEnd/>
          </a:ln>
          <a:effectLst/>
        </p:spPr>
        <p:txBody>
          <a:bodyPr wrap="none" lIns="92075" tIns="46038" rIns="92075" bIns="46038" anchor="ctr"/>
          <a:lstStyle/>
          <a:p>
            <a:endParaRPr lang="en-US"/>
          </a:p>
        </p:txBody>
      </p:sp>
      <p:sp>
        <p:nvSpPr>
          <p:cNvPr id="335890" name="Text Box 18"/>
          <p:cNvSpPr txBox="1">
            <a:spLocks noChangeArrowheads="1"/>
          </p:cNvSpPr>
          <p:nvPr/>
        </p:nvSpPr>
        <p:spPr bwMode="auto">
          <a:xfrm>
            <a:off x="750888" y="6308725"/>
            <a:ext cx="5781514" cy="369332"/>
          </a:xfrm>
          <a:prstGeom prst="rect">
            <a:avLst/>
          </a:prstGeom>
          <a:noFill/>
          <a:ln w="9525" algn="ctr">
            <a:noFill/>
            <a:miter lim="800000"/>
            <a:headEnd/>
            <a:tailEnd/>
          </a:ln>
          <a:effectLst/>
        </p:spPr>
        <p:txBody>
          <a:bodyPr wrap="none" lIns="36000" rIns="0">
            <a:spAutoFit/>
          </a:bodyPr>
          <a:lstStyle/>
          <a:p>
            <a:pPr marL="533400" indent="-533400" defTabSz="762000"/>
            <a:r>
              <a:rPr lang="en-US" dirty="0" smtClean="0">
                <a:solidFill>
                  <a:schemeClr val="tx1"/>
                </a:solidFill>
              </a:rPr>
              <a:t>(vegetation height from </a:t>
            </a:r>
            <a:r>
              <a:rPr lang="en-US" dirty="0">
                <a:solidFill>
                  <a:schemeClr val="tx1"/>
                </a:solidFill>
              </a:rPr>
              <a:t>high resolution </a:t>
            </a:r>
            <a:r>
              <a:rPr lang="en-US" dirty="0" err="1">
                <a:solidFill>
                  <a:schemeClr val="tx1"/>
                </a:solidFill>
              </a:rPr>
              <a:t>LiDAR</a:t>
            </a:r>
            <a:r>
              <a:rPr lang="en-US" dirty="0">
                <a:solidFill>
                  <a:schemeClr val="tx1"/>
                </a:solidFill>
              </a:rPr>
              <a:t> data)</a:t>
            </a:r>
          </a:p>
        </p:txBody>
      </p:sp>
      <p:sp>
        <p:nvSpPr>
          <p:cNvPr id="335891" name="Rectangle 19"/>
          <p:cNvSpPr>
            <a:spLocks noChangeArrowheads="1"/>
          </p:cNvSpPr>
          <p:nvPr/>
        </p:nvSpPr>
        <p:spPr bwMode="auto">
          <a:xfrm>
            <a:off x="541867" y="2266421"/>
            <a:ext cx="1854199" cy="369332"/>
          </a:xfrm>
          <a:prstGeom prst="rect">
            <a:avLst/>
          </a:prstGeom>
          <a:noFill/>
          <a:ln w="9525" algn="ctr">
            <a:solidFill>
              <a:srgbClr val="000000"/>
            </a:solidFill>
            <a:miter lim="800000"/>
            <a:headEnd/>
            <a:tailEnd/>
          </a:ln>
          <a:effectLst/>
        </p:spPr>
        <p:txBody>
          <a:bodyPr wrap="square" lIns="36000" rIns="0">
            <a:spAutoFit/>
          </a:bodyPr>
          <a:lstStyle/>
          <a:p>
            <a:pPr defTabSz="762000"/>
            <a:r>
              <a:rPr lang="en-US" dirty="0">
                <a:solidFill>
                  <a:schemeClr val="tx1"/>
                </a:solidFill>
              </a:rPr>
              <a:t>Basin is </a:t>
            </a:r>
            <a:r>
              <a:rPr lang="en-US" dirty="0" smtClean="0">
                <a:solidFill>
                  <a:schemeClr val="tx1"/>
                </a:solidFill>
              </a:rPr>
              <a:t>55 </a:t>
            </a:r>
            <a:r>
              <a:rPr lang="en-US" dirty="0">
                <a:solidFill>
                  <a:schemeClr val="tx1"/>
                </a:solidFill>
              </a:rPr>
              <a:t>km</a:t>
            </a:r>
            <a:r>
              <a:rPr lang="en-US" baseline="30000" dirty="0">
                <a:solidFill>
                  <a:schemeClr val="tx1"/>
                </a:solidFill>
              </a:rPr>
              <a:t>2</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97" name="Rectangle 37"/>
          <p:cNvSpPr>
            <a:spLocks noChangeArrowheads="1"/>
          </p:cNvSpPr>
          <p:nvPr/>
        </p:nvSpPr>
        <p:spPr bwMode="auto">
          <a:xfrm>
            <a:off x="7827963" y="914400"/>
            <a:ext cx="1316037" cy="690563"/>
          </a:xfrm>
          <a:prstGeom prst="rect">
            <a:avLst/>
          </a:prstGeom>
          <a:solidFill>
            <a:schemeClr val="bg1"/>
          </a:solidFill>
          <a:ln w="9525" algn="ctr">
            <a:noFill/>
            <a:miter lim="800000"/>
            <a:headEnd/>
            <a:tailEnd/>
          </a:ln>
          <a:effectLst/>
        </p:spPr>
        <p:txBody>
          <a:bodyPr wrap="none" lIns="36000" rIns="0" anchor="ctr">
            <a:spAutoFit/>
          </a:bodyPr>
          <a:lstStyle/>
          <a:p>
            <a:endParaRPr lang="en-US"/>
          </a:p>
        </p:txBody>
      </p:sp>
      <p:pic>
        <p:nvPicPr>
          <p:cNvPr id="271362" name="Picture 2" descr="TVC_Topography_3"/>
          <p:cNvPicPr>
            <a:picLocks noChangeAspect="1" noChangeArrowheads="1"/>
          </p:cNvPicPr>
          <p:nvPr/>
        </p:nvPicPr>
        <p:blipFill>
          <a:blip r:embed="rId2" cstate="print"/>
          <a:srcRect/>
          <a:stretch>
            <a:fillRect/>
          </a:stretch>
        </p:blipFill>
        <p:spPr bwMode="auto">
          <a:xfrm>
            <a:off x="250825" y="620713"/>
            <a:ext cx="7913688" cy="5741987"/>
          </a:xfrm>
          <a:prstGeom prst="rect">
            <a:avLst/>
          </a:prstGeom>
          <a:noFill/>
          <a:ln w="9525">
            <a:solidFill>
              <a:schemeClr val="tx1"/>
            </a:solidFill>
            <a:miter lim="800000"/>
            <a:headEnd/>
            <a:tailEnd/>
          </a:ln>
        </p:spPr>
      </p:pic>
      <p:sp>
        <p:nvSpPr>
          <p:cNvPr id="271363" name="Rectangle 3"/>
          <p:cNvSpPr>
            <a:spLocks noChangeArrowheads="1"/>
          </p:cNvSpPr>
          <p:nvPr/>
        </p:nvSpPr>
        <p:spPr bwMode="auto">
          <a:xfrm>
            <a:off x="3368675" y="4513263"/>
            <a:ext cx="71438" cy="73025"/>
          </a:xfrm>
          <a:prstGeom prst="rect">
            <a:avLst/>
          </a:prstGeom>
          <a:solidFill>
            <a:srgbClr val="FF3300"/>
          </a:solidFill>
          <a:ln w="9525" algn="ctr">
            <a:noFill/>
            <a:miter lim="800000"/>
            <a:headEnd/>
            <a:tailEnd/>
          </a:ln>
          <a:effectLst/>
        </p:spPr>
        <p:txBody>
          <a:bodyPr wrap="none" lIns="92075" tIns="46038" rIns="92075" bIns="46038" anchor="ctr"/>
          <a:lstStyle/>
          <a:p>
            <a:endParaRPr lang="en-US"/>
          </a:p>
        </p:txBody>
      </p:sp>
      <p:sp>
        <p:nvSpPr>
          <p:cNvPr id="271364" name="Rectangle 4"/>
          <p:cNvSpPr>
            <a:spLocks noChangeArrowheads="1"/>
          </p:cNvSpPr>
          <p:nvPr/>
        </p:nvSpPr>
        <p:spPr bwMode="auto">
          <a:xfrm>
            <a:off x="2627313" y="5734050"/>
            <a:ext cx="71437" cy="73025"/>
          </a:xfrm>
          <a:prstGeom prst="rect">
            <a:avLst/>
          </a:prstGeom>
          <a:solidFill>
            <a:srgbClr val="FF3300"/>
          </a:solidFill>
          <a:ln w="9525" algn="ctr">
            <a:noFill/>
            <a:miter lim="800000"/>
            <a:headEnd/>
            <a:tailEnd/>
          </a:ln>
          <a:effectLst/>
        </p:spPr>
        <p:txBody>
          <a:bodyPr wrap="none" lIns="92075" tIns="46038" rIns="92075" bIns="46038" anchor="ctr"/>
          <a:lstStyle/>
          <a:p>
            <a:endParaRPr lang="en-US"/>
          </a:p>
        </p:txBody>
      </p:sp>
      <p:sp>
        <p:nvSpPr>
          <p:cNvPr id="271365" name="Rectangle 5"/>
          <p:cNvSpPr>
            <a:spLocks noChangeArrowheads="1"/>
          </p:cNvSpPr>
          <p:nvPr/>
        </p:nvSpPr>
        <p:spPr bwMode="auto">
          <a:xfrm>
            <a:off x="6443663" y="1773238"/>
            <a:ext cx="71437" cy="73025"/>
          </a:xfrm>
          <a:prstGeom prst="rect">
            <a:avLst/>
          </a:prstGeom>
          <a:solidFill>
            <a:srgbClr val="FF3300"/>
          </a:solidFill>
          <a:ln w="9525" algn="ctr">
            <a:noFill/>
            <a:miter lim="800000"/>
            <a:headEnd/>
            <a:tailEnd/>
          </a:ln>
          <a:effectLst/>
        </p:spPr>
        <p:txBody>
          <a:bodyPr wrap="none" lIns="92075" tIns="46038" rIns="92075" bIns="46038" anchor="ctr"/>
          <a:lstStyle/>
          <a:p>
            <a:endParaRPr lang="en-US"/>
          </a:p>
        </p:txBody>
      </p:sp>
      <p:sp>
        <p:nvSpPr>
          <p:cNvPr id="271368" name="Text Box 8"/>
          <p:cNvSpPr txBox="1">
            <a:spLocks noChangeArrowheads="1"/>
          </p:cNvSpPr>
          <p:nvPr/>
        </p:nvSpPr>
        <p:spPr bwMode="auto">
          <a:xfrm>
            <a:off x="2963863" y="3562350"/>
            <a:ext cx="1022350" cy="641350"/>
          </a:xfrm>
          <a:prstGeom prst="rect">
            <a:avLst/>
          </a:prstGeom>
          <a:noFill/>
          <a:ln w="12700">
            <a:noFill/>
            <a:miter lim="800000"/>
            <a:headEnd/>
            <a:tailEnd/>
          </a:ln>
          <a:effectLst/>
        </p:spPr>
        <p:txBody>
          <a:bodyPr wrap="none">
            <a:spAutoFit/>
          </a:bodyPr>
          <a:lstStyle/>
          <a:p>
            <a:pPr eaLnBrk="0" hangingPunct="0"/>
            <a:r>
              <a:rPr kumimoji="0" lang="en-US">
                <a:solidFill>
                  <a:schemeClr val="tx1"/>
                </a:solidFill>
              </a:rPr>
              <a:t>Tundra </a:t>
            </a:r>
          </a:p>
          <a:p>
            <a:pPr eaLnBrk="0" hangingPunct="0"/>
            <a:r>
              <a:rPr kumimoji="0" lang="en-US">
                <a:solidFill>
                  <a:schemeClr val="tx1"/>
                </a:solidFill>
              </a:rPr>
              <a:t>station</a:t>
            </a:r>
          </a:p>
        </p:txBody>
      </p:sp>
      <p:sp>
        <p:nvSpPr>
          <p:cNvPr id="271370" name="Line 10"/>
          <p:cNvSpPr>
            <a:spLocks noChangeShapeType="1"/>
          </p:cNvSpPr>
          <p:nvPr/>
        </p:nvSpPr>
        <p:spPr bwMode="auto">
          <a:xfrm flipV="1">
            <a:off x="6659563" y="2133600"/>
            <a:ext cx="360362" cy="215900"/>
          </a:xfrm>
          <a:prstGeom prst="line">
            <a:avLst/>
          </a:prstGeom>
          <a:noFill/>
          <a:ln w="41275">
            <a:solidFill>
              <a:schemeClr val="tx1"/>
            </a:solidFill>
            <a:round/>
            <a:headEnd/>
            <a:tailEnd type="triangle" w="med" len="med"/>
          </a:ln>
          <a:effectLst/>
        </p:spPr>
        <p:txBody>
          <a:bodyPr wrap="none" anchor="ctr"/>
          <a:lstStyle/>
          <a:p>
            <a:endParaRPr lang="en-US"/>
          </a:p>
        </p:txBody>
      </p:sp>
      <p:sp>
        <p:nvSpPr>
          <p:cNvPr id="271371" name="Text Box 11"/>
          <p:cNvSpPr txBox="1">
            <a:spLocks noChangeArrowheads="1"/>
          </p:cNvSpPr>
          <p:nvPr/>
        </p:nvSpPr>
        <p:spPr bwMode="auto">
          <a:xfrm>
            <a:off x="7197725" y="1724025"/>
            <a:ext cx="1263650" cy="641350"/>
          </a:xfrm>
          <a:prstGeom prst="rect">
            <a:avLst/>
          </a:prstGeom>
          <a:solidFill>
            <a:schemeClr val="bg1"/>
          </a:solidFill>
          <a:ln w="12700">
            <a:noFill/>
            <a:miter lim="800000"/>
            <a:headEnd/>
            <a:tailEnd/>
          </a:ln>
          <a:effectLst/>
        </p:spPr>
        <p:txBody>
          <a:bodyPr wrap="none">
            <a:spAutoFit/>
          </a:bodyPr>
          <a:lstStyle/>
          <a:p>
            <a:pPr eaLnBrk="0" hangingPunct="0"/>
            <a:r>
              <a:rPr kumimoji="0" lang="en-US">
                <a:solidFill>
                  <a:schemeClr val="tx1"/>
                </a:solidFill>
              </a:rPr>
              <a:t>WSC TVC</a:t>
            </a:r>
          </a:p>
          <a:p>
            <a:pPr eaLnBrk="0" hangingPunct="0"/>
            <a:r>
              <a:rPr kumimoji="0" lang="en-US">
                <a:solidFill>
                  <a:schemeClr val="tx1"/>
                </a:solidFill>
              </a:rPr>
              <a:t>discharge</a:t>
            </a:r>
          </a:p>
        </p:txBody>
      </p:sp>
      <p:sp>
        <p:nvSpPr>
          <p:cNvPr id="271373" name="Text Box 13"/>
          <p:cNvSpPr txBox="1">
            <a:spLocks noChangeArrowheads="1"/>
          </p:cNvSpPr>
          <p:nvPr/>
        </p:nvSpPr>
        <p:spPr bwMode="auto">
          <a:xfrm>
            <a:off x="5575300" y="0"/>
            <a:ext cx="3568700" cy="579438"/>
          </a:xfrm>
          <a:prstGeom prst="rect">
            <a:avLst/>
          </a:prstGeom>
          <a:noFill/>
          <a:ln w="9525" algn="ctr">
            <a:noFill/>
            <a:miter lim="800000"/>
            <a:headEnd/>
            <a:tailEnd/>
          </a:ln>
          <a:effectLst/>
        </p:spPr>
        <p:txBody>
          <a:bodyPr wrap="none" lIns="92075" tIns="46038" rIns="92075" bIns="46038">
            <a:spAutoFit/>
          </a:bodyPr>
          <a:lstStyle/>
          <a:p>
            <a:pPr marL="342900" indent="-342900" defTabSz="762000">
              <a:spcBef>
                <a:spcPct val="50000"/>
              </a:spcBef>
            </a:pPr>
            <a:r>
              <a:rPr lang="en-US" sz="3200">
                <a:solidFill>
                  <a:srgbClr val="3A601B"/>
                </a:solidFill>
                <a:sym typeface="Arial" pitchFamily="34" charset="0"/>
              </a:rPr>
              <a:t>Trail Valley Creek</a:t>
            </a:r>
          </a:p>
        </p:txBody>
      </p:sp>
      <p:sp>
        <p:nvSpPr>
          <p:cNvPr id="271375" name="Line 15"/>
          <p:cNvSpPr>
            <a:spLocks noChangeShapeType="1"/>
          </p:cNvSpPr>
          <p:nvPr/>
        </p:nvSpPr>
        <p:spPr bwMode="auto">
          <a:xfrm flipV="1">
            <a:off x="6084888" y="2492375"/>
            <a:ext cx="71437" cy="1944688"/>
          </a:xfrm>
          <a:prstGeom prst="line">
            <a:avLst/>
          </a:prstGeom>
          <a:noFill/>
          <a:ln w="9525">
            <a:noFill/>
            <a:round/>
            <a:headEnd/>
            <a:tailEnd type="triangle" w="med" len="med"/>
          </a:ln>
          <a:effectLst/>
        </p:spPr>
        <p:txBody>
          <a:bodyPr lIns="92075" tIns="46038" rIns="92075" bIns="46038"/>
          <a:lstStyle/>
          <a:p>
            <a:endParaRPr lang="en-US"/>
          </a:p>
        </p:txBody>
      </p:sp>
      <p:pic>
        <p:nvPicPr>
          <p:cNvPr id="271379" name="Picture 19"/>
          <p:cNvPicPr>
            <a:picLocks noChangeAspect="1" noChangeArrowheads="1"/>
          </p:cNvPicPr>
          <p:nvPr/>
        </p:nvPicPr>
        <p:blipFill>
          <a:blip r:embed="rId3" cstate="print"/>
          <a:srcRect/>
          <a:stretch>
            <a:fillRect/>
          </a:stretch>
        </p:blipFill>
        <p:spPr bwMode="auto">
          <a:xfrm>
            <a:off x="0" y="4868863"/>
            <a:ext cx="1492250" cy="1989137"/>
          </a:xfrm>
          <a:prstGeom prst="rect">
            <a:avLst/>
          </a:prstGeom>
          <a:noFill/>
          <a:ln w="12700">
            <a:solidFill>
              <a:srgbClr val="000000"/>
            </a:solidFill>
            <a:miter lim="800000"/>
            <a:headEnd/>
            <a:tailEnd/>
          </a:ln>
          <a:effectLst/>
        </p:spPr>
      </p:pic>
      <p:sp>
        <p:nvSpPr>
          <p:cNvPr id="271380" name="Line 20"/>
          <p:cNvSpPr>
            <a:spLocks noChangeShapeType="1"/>
          </p:cNvSpPr>
          <p:nvPr/>
        </p:nvSpPr>
        <p:spPr bwMode="auto">
          <a:xfrm flipV="1">
            <a:off x="1476375" y="5805488"/>
            <a:ext cx="1079500" cy="144462"/>
          </a:xfrm>
          <a:prstGeom prst="line">
            <a:avLst/>
          </a:prstGeom>
          <a:noFill/>
          <a:ln w="19050">
            <a:solidFill>
              <a:schemeClr val="tx1"/>
            </a:solidFill>
            <a:round/>
            <a:headEnd/>
            <a:tailEnd type="triangle" w="med" len="med"/>
          </a:ln>
          <a:effectLst/>
        </p:spPr>
        <p:txBody>
          <a:bodyPr lIns="92075" tIns="46038" rIns="92075" bIns="46038"/>
          <a:lstStyle/>
          <a:p>
            <a:endParaRPr lang="en-US"/>
          </a:p>
        </p:txBody>
      </p:sp>
      <p:pic>
        <p:nvPicPr>
          <p:cNvPr id="271383" name="Picture 23" descr="P4260192"/>
          <p:cNvPicPr>
            <a:picLocks noChangeAspect="1" noChangeArrowheads="1"/>
          </p:cNvPicPr>
          <p:nvPr/>
        </p:nvPicPr>
        <p:blipFill>
          <a:blip r:embed="rId4" cstate="print"/>
          <a:srcRect/>
          <a:stretch>
            <a:fillRect/>
          </a:stretch>
        </p:blipFill>
        <p:spPr bwMode="auto">
          <a:xfrm>
            <a:off x="4673600" y="5087938"/>
            <a:ext cx="2360613" cy="1770062"/>
          </a:xfrm>
          <a:prstGeom prst="rect">
            <a:avLst/>
          </a:prstGeom>
          <a:noFill/>
          <a:ln w="12700">
            <a:solidFill>
              <a:srgbClr val="000000"/>
            </a:solidFill>
            <a:miter lim="800000"/>
            <a:headEnd/>
            <a:tailEnd/>
          </a:ln>
        </p:spPr>
      </p:pic>
      <p:sp>
        <p:nvSpPr>
          <p:cNvPr id="271384" name="Line 24"/>
          <p:cNvSpPr>
            <a:spLocks noChangeShapeType="1"/>
          </p:cNvSpPr>
          <p:nvPr/>
        </p:nvSpPr>
        <p:spPr bwMode="auto">
          <a:xfrm flipH="1" flipV="1">
            <a:off x="3779838" y="5013325"/>
            <a:ext cx="893762" cy="260350"/>
          </a:xfrm>
          <a:prstGeom prst="line">
            <a:avLst/>
          </a:prstGeom>
          <a:noFill/>
          <a:ln w="19050">
            <a:solidFill>
              <a:schemeClr val="tx1"/>
            </a:solidFill>
            <a:round/>
            <a:headEnd/>
            <a:tailEnd type="triangle" w="med" len="med"/>
          </a:ln>
          <a:effectLst/>
        </p:spPr>
        <p:txBody>
          <a:bodyPr lIns="92075" tIns="46038" rIns="92075" bIns="46038"/>
          <a:lstStyle/>
          <a:p>
            <a:endParaRPr lang="en-US"/>
          </a:p>
        </p:txBody>
      </p:sp>
      <p:pic>
        <p:nvPicPr>
          <p:cNvPr id="271385" name="Picture 25" descr="TVCmainmetMarsh"/>
          <p:cNvPicPr>
            <a:picLocks noChangeAspect="1" noChangeArrowheads="1"/>
          </p:cNvPicPr>
          <p:nvPr/>
        </p:nvPicPr>
        <p:blipFill>
          <a:blip r:embed="rId5" cstate="print"/>
          <a:srcRect/>
          <a:stretch>
            <a:fillRect/>
          </a:stretch>
        </p:blipFill>
        <p:spPr bwMode="auto">
          <a:xfrm>
            <a:off x="2862263" y="0"/>
            <a:ext cx="2397125" cy="1798638"/>
          </a:xfrm>
          <a:prstGeom prst="rect">
            <a:avLst/>
          </a:prstGeom>
          <a:noFill/>
          <a:ln w="12700">
            <a:solidFill>
              <a:srgbClr val="000000"/>
            </a:solidFill>
            <a:miter lim="800000"/>
            <a:headEnd/>
            <a:tailEnd/>
          </a:ln>
          <a:effectLst/>
        </p:spPr>
      </p:pic>
      <p:sp>
        <p:nvSpPr>
          <p:cNvPr id="271386" name="Line 26"/>
          <p:cNvSpPr>
            <a:spLocks noChangeShapeType="1"/>
          </p:cNvSpPr>
          <p:nvPr/>
        </p:nvSpPr>
        <p:spPr bwMode="auto">
          <a:xfrm>
            <a:off x="1393825" y="1593850"/>
            <a:ext cx="1795463" cy="2890838"/>
          </a:xfrm>
          <a:prstGeom prst="line">
            <a:avLst/>
          </a:prstGeom>
          <a:noFill/>
          <a:ln w="19050">
            <a:solidFill>
              <a:schemeClr val="tx1"/>
            </a:solidFill>
            <a:round/>
            <a:headEnd/>
            <a:tailEnd type="triangle" w="med" len="med"/>
          </a:ln>
          <a:effectLst/>
        </p:spPr>
        <p:txBody>
          <a:bodyPr lIns="92075" tIns="46038" rIns="92075" bIns="46038"/>
          <a:lstStyle/>
          <a:p>
            <a:endParaRPr lang="en-US"/>
          </a:p>
        </p:txBody>
      </p:sp>
      <p:pic>
        <p:nvPicPr>
          <p:cNvPr id="271387" name="Picture 27" descr="P6280062"/>
          <p:cNvPicPr>
            <a:picLocks noChangeAspect="1" noChangeArrowheads="1"/>
          </p:cNvPicPr>
          <p:nvPr/>
        </p:nvPicPr>
        <p:blipFill>
          <a:blip r:embed="rId6" cstate="print"/>
          <a:srcRect/>
          <a:stretch>
            <a:fillRect/>
          </a:stretch>
        </p:blipFill>
        <p:spPr bwMode="auto">
          <a:xfrm>
            <a:off x="0" y="2189163"/>
            <a:ext cx="1492250" cy="1989137"/>
          </a:xfrm>
          <a:prstGeom prst="rect">
            <a:avLst/>
          </a:prstGeom>
          <a:noFill/>
          <a:ln w="12700">
            <a:solidFill>
              <a:srgbClr val="000000"/>
            </a:solidFill>
            <a:miter lim="800000"/>
            <a:headEnd/>
            <a:tailEnd/>
          </a:ln>
        </p:spPr>
      </p:pic>
      <p:sp>
        <p:nvSpPr>
          <p:cNvPr id="271388" name="Line 28"/>
          <p:cNvSpPr>
            <a:spLocks noChangeShapeType="1"/>
          </p:cNvSpPr>
          <p:nvPr/>
        </p:nvSpPr>
        <p:spPr bwMode="auto">
          <a:xfrm>
            <a:off x="1500188" y="4138613"/>
            <a:ext cx="1031875" cy="1506537"/>
          </a:xfrm>
          <a:prstGeom prst="line">
            <a:avLst/>
          </a:prstGeom>
          <a:noFill/>
          <a:ln w="19050">
            <a:solidFill>
              <a:schemeClr val="tx1"/>
            </a:solidFill>
            <a:round/>
            <a:headEnd/>
            <a:tailEnd type="triangle" w="med" len="med"/>
          </a:ln>
          <a:effectLst/>
        </p:spPr>
        <p:txBody>
          <a:bodyPr lIns="92075" tIns="46038" rIns="92075" bIns="46038"/>
          <a:lstStyle/>
          <a:p>
            <a:endParaRPr lang="en-US"/>
          </a:p>
        </p:txBody>
      </p:sp>
      <p:sp>
        <p:nvSpPr>
          <p:cNvPr id="271389" name="Oval 29"/>
          <p:cNvSpPr>
            <a:spLocks noChangeArrowheads="1"/>
          </p:cNvSpPr>
          <p:nvPr/>
        </p:nvSpPr>
        <p:spPr bwMode="auto">
          <a:xfrm>
            <a:off x="3240088" y="4283075"/>
            <a:ext cx="304800" cy="528638"/>
          </a:xfrm>
          <a:prstGeom prst="ellipse">
            <a:avLst/>
          </a:prstGeom>
          <a:solidFill>
            <a:srgbClr val="FF0000">
              <a:alpha val="38000"/>
            </a:srgbClr>
          </a:solidFill>
          <a:ln w="9525" algn="ctr">
            <a:noFill/>
            <a:round/>
            <a:headEnd/>
            <a:tailEnd/>
          </a:ln>
          <a:effectLst/>
        </p:spPr>
        <p:txBody>
          <a:bodyPr wrap="none" lIns="36000" rIns="0" anchor="ctr">
            <a:spAutoFit/>
          </a:bodyPr>
          <a:lstStyle/>
          <a:p>
            <a:endParaRPr lang="en-US"/>
          </a:p>
        </p:txBody>
      </p:sp>
      <p:sp>
        <p:nvSpPr>
          <p:cNvPr id="271390" name="Oval 30"/>
          <p:cNvSpPr>
            <a:spLocks noChangeArrowheads="1"/>
          </p:cNvSpPr>
          <p:nvPr/>
        </p:nvSpPr>
        <p:spPr bwMode="auto">
          <a:xfrm>
            <a:off x="3529013" y="4892675"/>
            <a:ext cx="368300" cy="257175"/>
          </a:xfrm>
          <a:prstGeom prst="ellipse">
            <a:avLst/>
          </a:prstGeom>
          <a:solidFill>
            <a:srgbClr val="FF0000">
              <a:alpha val="38000"/>
            </a:srgbClr>
          </a:solidFill>
          <a:ln w="9525" algn="ctr">
            <a:noFill/>
            <a:round/>
            <a:headEnd/>
            <a:tailEnd/>
          </a:ln>
          <a:effectLst/>
        </p:spPr>
        <p:txBody>
          <a:bodyPr wrap="none" lIns="36000" rIns="0" anchor="ctr">
            <a:spAutoFit/>
          </a:bodyPr>
          <a:lstStyle/>
          <a:p>
            <a:endParaRPr lang="en-US"/>
          </a:p>
        </p:txBody>
      </p:sp>
      <p:sp>
        <p:nvSpPr>
          <p:cNvPr id="271392" name="Oval 32"/>
          <p:cNvSpPr>
            <a:spLocks noChangeArrowheads="1"/>
          </p:cNvSpPr>
          <p:nvPr/>
        </p:nvSpPr>
        <p:spPr bwMode="auto">
          <a:xfrm>
            <a:off x="2309813" y="5646738"/>
            <a:ext cx="530225" cy="273050"/>
          </a:xfrm>
          <a:prstGeom prst="ellipse">
            <a:avLst/>
          </a:prstGeom>
          <a:solidFill>
            <a:srgbClr val="FF0000">
              <a:alpha val="38000"/>
            </a:srgbClr>
          </a:solidFill>
          <a:ln w="9525" algn="ctr">
            <a:noFill/>
            <a:round/>
            <a:headEnd/>
            <a:tailEnd/>
          </a:ln>
          <a:effectLst/>
        </p:spPr>
        <p:txBody>
          <a:bodyPr wrap="none" lIns="36000" rIns="0" anchor="ctr">
            <a:spAutoFit/>
          </a:bodyPr>
          <a:lstStyle/>
          <a:p>
            <a:endParaRPr lang="en-US"/>
          </a:p>
        </p:txBody>
      </p:sp>
      <p:sp>
        <p:nvSpPr>
          <p:cNvPr id="271394" name="Oval 34"/>
          <p:cNvSpPr>
            <a:spLocks noChangeArrowheads="1"/>
          </p:cNvSpPr>
          <p:nvPr/>
        </p:nvSpPr>
        <p:spPr bwMode="auto">
          <a:xfrm>
            <a:off x="6488113" y="2813050"/>
            <a:ext cx="368300" cy="257175"/>
          </a:xfrm>
          <a:prstGeom prst="ellipse">
            <a:avLst/>
          </a:prstGeom>
          <a:solidFill>
            <a:srgbClr val="FF0000">
              <a:alpha val="38000"/>
            </a:srgbClr>
          </a:solidFill>
          <a:ln w="9525" algn="ctr">
            <a:noFill/>
            <a:round/>
            <a:headEnd/>
            <a:tailEnd/>
          </a:ln>
          <a:effectLst/>
        </p:spPr>
        <p:txBody>
          <a:bodyPr wrap="none" lIns="36000" rIns="0" anchor="ctr">
            <a:spAutoFit/>
          </a:bodyPr>
          <a:lstStyle/>
          <a:p>
            <a:endParaRPr lang="en-US"/>
          </a:p>
        </p:txBody>
      </p:sp>
      <p:pic>
        <p:nvPicPr>
          <p:cNvPr id="271395" name="Picture 35" descr="Picture 021"/>
          <p:cNvPicPr>
            <a:picLocks noChangeAspect="1" noChangeArrowheads="1"/>
          </p:cNvPicPr>
          <p:nvPr/>
        </p:nvPicPr>
        <p:blipFill>
          <a:blip r:embed="rId7" cstate="print"/>
          <a:srcRect/>
          <a:stretch>
            <a:fillRect/>
          </a:stretch>
        </p:blipFill>
        <p:spPr bwMode="auto">
          <a:xfrm>
            <a:off x="7189788" y="3492500"/>
            <a:ext cx="1954212" cy="1465263"/>
          </a:xfrm>
          <a:prstGeom prst="rect">
            <a:avLst/>
          </a:prstGeom>
          <a:noFill/>
          <a:ln w="12700">
            <a:solidFill>
              <a:srgbClr val="000000"/>
            </a:solidFill>
            <a:miter lim="800000"/>
            <a:headEnd/>
            <a:tailEnd/>
          </a:ln>
        </p:spPr>
      </p:pic>
      <p:sp>
        <p:nvSpPr>
          <p:cNvPr id="271396" name="Line 36"/>
          <p:cNvSpPr>
            <a:spLocks noChangeShapeType="1"/>
          </p:cNvSpPr>
          <p:nvPr/>
        </p:nvSpPr>
        <p:spPr bwMode="auto">
          <a:xfrm flipH="1" flipV="1">
            <a:off x="6786563" y="3032125"/>
            <a:ext cx="400050" cy="449263"/>
          </a:xfrm>
          <a:prstGeom prst="line">
            <a:avLst/>
          </a:prstGeom>
          <a:noFill/>
          <a:ln w="19050">
            <a:solidFill>
              <a:srgbClr val="000000"/>
            </a:solidFill>
            <a:round/>
            <a:headEnd/>
            <a:tailEnd type="triangle" w="med" len="med"/>
          </a:ln>
          <a:effectLst/>
        </p:spPr>
        <p:txBody>
          <a:bodyPr lIns="36000" rIns="0">
            <a:spAutoFit/>
          </a:bodyPr>
          <a:lstStyle/>
          <a:p>
            <a:endParaRPr lang="en-US"/>
          </a:p>
        </p:txBody>
      </p:sp>
      <p:sp>
        <p:nvSpPr>
          <p:cNvPr id="271398" name="Line 38"/>
          <p:cNvSpPr>
            <a:spLocks noChangeShapeType="1"/>
          </p:cNvSpPr>
          <p:nvPr/>
        </p:nvSpPr>
        <p:spPr bwMode="auto">
          <a:xfrm>
            <a:off x="5268913" y="1157288"/>
            <a:ext cx="1140354" cy="620712"/>
          </a:xfrm>
          <a:prstGeom prst="line">
            <a:avLst/>
          </a:prstGeom>
          <a:noFill/>
          <a:ln w="19050">
            <a:solidFill>
              <a:srgbClr val="000000"/>
            </a:solidFill>
            <a:round/>
            <a:headEnd/>
            <a:tailEnd type="triangle" w="med" len="med"/>
          </a:ln>
          <a:effectLst/>
        </p:spPr>
        <p:txBody>
          <a:bodyPr wrap="square" lIns="36000" rIns="0">
            <a:spAutoFit/>
          </a:bodyPr>
          <a:lstStyle/>
          <a:p>
            <a:endParaRPr lang="en-US"/>
          </a:p>
        </p:txBody>
      </p:sp>
      <p:sp>
        <p:nvSpPr>
          <p:cNvPr id="271367" name="Text Box 7"/>
          <p:cNvSpPr txBox="1">
            <a:spLocks noChangeArrowheads="1"/>
          </p:cNvSpPr>
          <p:nvPr/>
        </p:nvSpPr>
        <p:spPr bwMode="auto">
          <a:xfrm>
            <a:off x="0" y="2260600"/>
            <a:ext cx="844550" cy="366713"/>
          </a:xfrm>
          <a:prstGeom prst="rect">
            <a:avLst/>
          </a:prstGeom>
          <a:noFill/>
          <a:ln w="12700">
            <a:noFill/>
            <a:miter lim="800000"/>
            <a:headEnd/>
            <a:tailEnd/>
          </a:ln>
          <a:effectLst/>
        </p:spPr>
        <p:txBody>
          <a:bodyPr wrap="none">
            <a:spAutoFit/>
          </a:bodyPr>
          <a:lstStyle/>
          <a:p>
            <a:pPr eaLnBrk="0" hangingPunct="0"/>
            <a:r>
              <a:rPr kumimoji="0" lang="en-US">
                <a:solidFill>
                  <a:schemeClr val="tx1"/>
                </a:solidFill>
              </a:rPr>
              <a:t>Shrub</a:t>
            </a:r>
          </a:p>
        </p:txBody>
      </p:sp>
      <p:sp>
        <p:nvSpPr>
          <p:cNvPr id="271399" name="Text Box 39"/>
          <p:cNvSpPr txBox="1">
            <a:spLocks noChangeArrowheads="1"/>
          </p:cNvSpPr>
          <p:nvPr/>
        </p:nvSpPr>
        <p:spPr bwMode="auto">
          <a:xfrm>
            <a:off x="258763" y="4951413"/>
            <a:ext cx="844550" cy="366712"/>
          </a:xfrm>
          <a:prstGeom prst="rect">
            <a:avLst/>
          </a:prstGeom>
          <a:noFill/>
          <a:ln w="12700">
            <a:noFill/>
            <a:miter lim="800000"/>
            <a:headEnd/>
            <a:tailEnd/>
          </a:ln>
          <a:effectLst/>
        </p:spPr>
        <p:txBody>
          <a:bodyPr wrap="none">
            <a:spAutoFit/>
          </a:bodyPr>
          <a:lstStyle/>
          <a:p>
            <a:pPr eaLnBrk="0" hangingPunct="0"/>
            <a:r>
              <a:rPr kumimoji="0" lang="en-US">
                <a:solidFill>
                  <a:schemeClr val="tx1"/>
                </a:solidFill>
              </a:rPr>
              <a:t>Shrub</a:t>
            </a:r>
          </a:p>
        </p:txBody>
      </p:sp>
      <p:sp>
        <p:nvSpPr>
          <p:cNvPr id="271400" name="Text Box 40"/>
          <p:cNvSpPr txBox="1">
            <a:spLocks noChangeArrowheads="1"/>
          </p:cNvSpPr>
          <p:nvPr/>
        </p:nvSpPr>
        <p:spPr bwMode="auto">
          <a:xfrm>
            <a:off x="5948363" y="6491288"/>
            <a:ext cx="506412" cy="366712"/>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Drift</a:t>
            </a:r>
          </a:p>
        </p:txBody>
      </p:sp>
      <p:sp>
        <p:nvSpPr>
          <p:cNvPr id="271401" name="Text Box 41"/>
          <p:cNvSpPr txBox="1">
            <a:spLocks noChangeArrowheads="1"/>
          </p:cNvSpPr>
          <p:nvPr/>
        </p:nvSpPr>
        <p:spPr bwMode="auto">
          <a:xfrm>
            <a:off x="7392988" y="4448175"/>
            <a:ext cx="735012" cy="366713"/>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Forest</a:t>
            </a:r>
          </a:p>
        </p:txBody>
      </p:sp>
      <p:sp>
        <p:nvSpPr>
          <p:cNvPr id="271369" name="Text Box 9"/>
          <p:cNvSpPr txBox="1">
            <a:spLocks noChangeArrowheads="1"/>
          </p:cNvSpPr>
          <p:nvPr/>
        </p:nvSpPr>
        <p:spPr bwMode="auto">
          <a:xfrm>
            <a:off x="2876550" y="0"/>
            <a:ext cx="1695450" cy="641350"/>
          </a:xfrm>
          <a:prstGeom prst="rect">
            <a:avLst/>
          </a:prstGeom>
          <a:noFill/>
          <a:ln w="12700">
            <a:noFill/>
            <a:miter lim="800000"/>
            <a:headEnd/>
            <a:tailEnd/>
          </a:ln>
          <a:effectLst/>
        </p:spPr>
        <p:txBody>
          <a:bodyPr wrap="none">
            <a:spAutoFit/>
          </a:bodyPr>
          <a:lstStyle/>
          <a:p>
            <a:pPr eaLnBrk="0" hangingPunct="0"/>
            <a:r>
              <a:rPr kumimoji="0" lang="en-US">
                <a:solidFill>
                  <a:schemeClr val="tx1"/>
                </a:solidFill>
              </a:rPr>
              <a:t>Main Met and </a:t>
            </a:r>
          </a:p>
          <a:p>
            <a:pPr eaLnBrk="0" hangingPunct="0"/>
            <a:r>
              <a:rPr kumimoji="0" lang="en-US">
                <a:solidFill>
                  <a:schemeClr val="tx1"/>
                </a:solidFill>
              </a:rPr>
              <a:t>MSC station</a:t>
            </a:r>
          </a:p>
        </p:txBody>
      </p:sp>
      <p:sp>
        <p:nvSpPr>
          <p:cNvPr id="271402" name="Rectangle 42"/>
          <p:cNvSpPr>
            <a:spLocks noChangeArrowheads="1"/>
          </p:cNvSpPr>
          <p:nvPr/>
        </p:nvSpPr>
        <p:spPr bwMode="auto">
          <a:xfrm>
            <a:off x="6615113" y="2903538"/>
            <a:ext cx="71437" cy="73025"/>
          </a:xfrm>
          <a:prstGeom prst="rect">
            <a:avLst/>
          </a:prstGeom>
          <a:solidFill>
            <a:srgbClr val="FF3300"/>
          </a:solidFill>
          <a:ln w="9525" algn="ctr">
            <a:noFill/>
            <a:miter lim="800000"/>
            <a:headEnd/>
            <a:tailEnd/>
          </a:ln>
          <a:effectLst/>
        </p:spPr>
        <p:txBody>
          <a:bodyPr wrap="none" lIns="92075" tIns="46038" rIns="92075" bIns="46038" anchor="ctr"/>
          <a:lstStyle/>
          <a:p>
            <a:endParaRPr lang="en-US"/>
          </a:p>
        </p:txBody>
      </p:sp>
      <p:pic>
        <p:nvPicPr>
          <p:cNvPr id="271403" name="Picture 43" descr="P4210033"/>
          <p:cNvPicPr>
            <a:picLocks noChangeAspect="1" noChangeArrowheads="1"/>
          </p:cNvPicPr>
          <p:nvPr/>
        </p:nvPicPr>
        <p:blipFill>
          <a:blip r:embed="rId8" cstate="print"/>
          <a:srcRect/>
          <a:stretch>
            <a:fillRect/>
          </a:stretch>
        </p:blipFill>
        <p:spPr bwMode="auto">
          <a:xfrm>
            <a:off x="0" y="0"/>
            <a:ext cx="2243138" cy="1682750"/>
          </a:xfrm>
          <a:prstGeom prst="rect">
            <a:avLst/>
          </a:prstGeom>
          <a:noFill/>
          <a:ln w="12700">
            <a:solidFill>
              <a:srgbClr val="000000"/>
            </a:solidFill>
            <a:miter lim="800000"/>
            <a:headEnd/>
            <a:tailEnd/>
          </a:ln>
        </p:spPr>
      </p:pic>
      <p:sp>
        <p:nvSpPr>
          <p:cNvPr id="271404" name="Text Box 44"/>
          <p:cNvSpPr txBox="1">
            <a:spLocks noChangeArrowheads="1"/>
          </p:cNvSpPr>
          <p:nvPr/>
        </p:nvSpPr>
        <p:spPr bwMode="auto">
          <a:xfrm>
            <a:off x="28575" y="109538"/>
            <a:ext cx="811213" cy="366712"/>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Tundra</a:t>
            </a:r>
          </a:p>
        </p:txBody>
      </p:sp>
      <p:sp>
        <p:nvSpPr>
          <p:cNvPr id="35" name="Oval 34"/>
          <p:cNvSpPr/>
          <p:nvPr/>
        </p:nvSpPr>
        <p:spPr bwMode="auto">
          <a:xfrm rot="20223944">
            <a:off x="6504372" y="1594321"/>
            <a:ext cx="351486" cy="519351"/>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36" name="TextBox 35"/>
          <p:cNvSpPr txBox="1"/>
          <p:nvPr/>
        </p:nvSpPr>
        <p:spPr>
          <a:xfrm>
            <a:off x="6206067" y="1143000"/>
            <a:ext cx="1556836" cy="369332"/>
          </a:xfrm>
          <a:prstGeom prst="rect">
            <a:avLst/>
          </a:prstGeom>
          <a:noFill/>
        </p:spPr>
        <p:txBody>
          <a:bodyPr wrap="none" rtlCol="0">
            <a:spAutoFit/>
          </a:bodyPr>
          <a:lstStyle/>
          <a:p>
            <a:r>
              <a:rPr lang="en-US" dirty="0" err="1" smtClean="0">
                <a:solidFill>
                  <a:schemeClr val="tx1"/>
                </a:solidFill>
              </a:rPr>
              <a:t>Siksik</a:t>
            </a:r>
            <a:r>
              <a:rPr lang="en-US" dirty="0" smtClean="0">
                <a:solidFill>
                  <a:schemeClr val="tx1"/>
                </a:solidFill>
              </a:rPr>
              <a:t> Creek</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0" y="0"/>
            <a:ext cx="9144000" cy="1143000"/>
          </a:xfrm>
        </p:spPr>
        <p:txBody>
          <a:bodyPr/>
          <a:lstStyle/>
          <a:p>
            <a:pPr algn="ctr"/>
            <a:r>
              <a:rPr lang="en-US" sz="3200" dirty="0" smtClean="0"/>
              <a:t>3. Issues requiring </a:t>
            </a:r>
            <a:r>
              <a:rPr lang="en-US" sz="3200" dirty="0"/>
              <a:t>an increase in hydrologic knowledge and </a:t>
            </a:r>
            <a:r>
              <a:rPr lang="en-US" sz="3200" dirty="0" smtClean="0"/>
              <a:t>modelling capacity</a:t>
            </a:r>
            <a:endParaRPr lang="en-US" sz="3200" dirty="0"/>
          </a:p>
        </p:txBody>
      </p:sp>
      <p:pic>
        <p:nvPicPr>
          <p:cNvPr id="408580" name="Picture 4"/>
          <p:cNvPicPr>
            <a:picLocks noChangeAspect="1" noChangeArrowheads="1"/>
          </p:cNvPicPr>
          <p:nvPr/>
        </p:nvPicPr>
        <p:blipFill>
          <a:blip r:embed="rId2" cstate="print"/>
          <a:srcRect/>
          <a:stretch>
            <a:fillRect/>
          </a:stretch>
        </p:blipFill>
        <p:spPr bwMode="auto">
          <a:xfrm>
            <a:off x="1119190" y="1344084"/>
            <a:ext cx="2546878" cy="2618519"/>
          </a:xfrm>
          <a:prstGeom prst="rect">
            <a:avLst/>
          </a:prstGeom>
          <a:noFill/>
          <a:ln w="9525" algn="ctr">
            <a:noFill/>
            <a:miter lim="800000"/>
            <a:headEnd/>
            <a:tailEnd/>
          </a:ln>
          <a:effectLst/>
        </p:spPr>
      </p:pic>
      <p:pic>
        <p:nvPicPr>
          <p:cNvPr id="408581" name="Picture 5"/>
          <p:cNvPicPr>
            <a:picLocks noChangeAspect="1" noChangeArrowheads="1"/>
          </p:cNvPicPr>
          <p:nvPr/>
        </p:nvPicPr>
        <p:blipFill>
          <a:blip r:embed="rId3" cstate="print"/>
          <a:srcRect/>
          <a:stretch>
            <a:fillRect/>
          </a:stretch>
        </p:blipFill>
        <p:spPr bwMode="auto">
          <a:xfrm>
            <a:off x="4741334" y="1930867"/>
            <a:ext cx="3479800" cy="1759381"/>
          </a:xfrm>
          <a:prstGeom prst="rect">
            <a:avLst/>
          </a:prstGeom>
          <a:noFill/>
          <a:ln w="9525" algn="ctr">
            <a:noFill/>
            <a:miter lim="800000"/>
            <a:headEnd/>
            <a:tailEnd/>
          </a:ln>
          <a:effectLst/>
        </p:spPr>
      </p:pic>
      <p:sp>
        <p:nvSpPr>
          <p:cNvPr id="7" name="TextBox 6"/>
          <p:cNvSpPr txBox="1"/>
          <p:nvPr/>
        </p:nvSpPr>
        <p:spPr>
          <a:xfrm>
            <a:off x="1278475" y="1701800"/>
            <a:ext cx="2125137" cy="646331"/>
          </a:xfrm>
          <a:prstGeom prst="rect">
            <a:avLst/>
          </a:prstGeom>
          <a:noFill/>
        </p:spPr>
        <p:txBody>
          <a:bodyPr wrap="square" rtlCol="0">
            <a:spAutoFit/>
          </a:bodyPr>
          <a:lstStyle/>
          <a:p>
            <a:pPr algn="ctr"/>
            <a:r>
              <a:rPr lang="en-US" dirty="0" smtClean="0">
                <a:solidFill>
                  <a:schemeClr val="tx1"/>
                </a:solidFill>
              </a:rPr>
              <a:t>Climate Change warming</a:t>
            </a:r>
          </a:p>
        </p:txBody>
      </p:sp>
      <p:sp>
        <p:nvSpPr>
          <p:cNvPr id="8" name="TextBox 7"/>
          <p:cNvSpPr txBox="1"/>
          <p:nvPr/>
        </p:nvSpPr>
        <p:spPr>
          <a:xfrm>
            <a:off x="4385733" y="1346200"/>
            <a:ext cx="4031873" cy="646331"/>
          </a:xfrm>
          <a:prstGeom prst="rect">
            <a:avLst/>
          </a:prstGeom>
          <a:noFill/>
        </p:spPr>
        <p:txBody>
          <a:bodyPr wrap="none" rtlCol="0">
            <a:spAutoFit/>
          </a:bodyPr>
          <a:lstStyle/>
          <a:p>
            <a:r>
              <a:rPr lang="en-US" dirty="0" smtClean="0">
                <a:solidFill>
                  <a:schemeClr val="tx1"/>
                </a:solidFill>
              </a:rPr>
              <a:t>Proposed natural gas development</a:t>
            </a:r>
          </a:p>
          <a:p>
            <a:r>
              <a:rPr lang="en-US" dirty="0" smtClean="0">
                <a:solidFill>
                  <a:schemeClr val="tx1"/>
                </a:solidFill>
              </a:rPr>
              <a:t>Mackenzie Gas Project and others</a:t>
            </a:r>
          </a:p>
        </p:txBody>
      </p:sp>
      <p:sp>
        <p:nvSpPr>
          <p:cNvPr id="12" name="Rectangle 11"/>
          <p:cNvSpPr/>
          <p:nvPr/>
        </p:nvSpPr>
        <p:spPr bwMode="auto">
          <a:xfrm>
            <a:off x="1312333" y="4292600"/>
            <a:ext cx="914400" cy="914400"/>
          </a:xfrm>
          <a:prstGeom prst="rect">
            <a:avLst/>
          </a:prstGeom>
          <a:noFill/>
          <a:ln w="9525" cap="flat" cmpd="sng" algn="ctr">
            <a:noFill/>
            <a:prstDash val="solid"/>
            <a:round/>
            <a:headEnd type="none" w="med" len="med"/>
            <a:tailEnd type="none" w="med" len="med"/>
          </a:ln>
          <a:effectLst/>
        </p:spPr>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13" name="Rectangle 12"/>
          <p:cNvSpPr/>
          <p:nvPr/>
        </p:nvSpPr>
        <p:spPr bwMode="auto">
          <a:xfrm>
            <a:off x="1659467" y="2912533"/>
            <a:ext cx="431800" cy="939800"/>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36000" tIns="45720" rIns="0" bIns="45720" numCol="1" rtlCol="0" anchor="t" anchorCtr="0" compatLnSpc="1">
            <a:prstTxWarp prst="textNoShape">
              <a:avLst/>
            </a:prstTxWarp>
            <a:spAutoFit/>
          </a:bodyPr>
          <a:lstStyle/>
          <a:p>
            <a:pPr marL="533400" marR="0" indent="-533400" algn="l" defTabSz="7620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pic>
        <p:nvPicPr>
          <p:cNvPr id="14" name="Picture 2"/>
          <p:cNvPicPr>
            <a:picLocks noChangeAspect="1" noChangeArrowheads="1"/>
          </p:cNvPicPr>
          <p:nvPr/>
        </p:nvPicPr>
        <p:blipFill>
          <a:blip r:embed="rId4" cstate="print"/>
          <a:srcRect/>
          <a:stretch>
            <a:fillRect/>
          </a:stretch>
        </p:blipFill>
        <p:spPr bwMode="auto">
          <a:xfrm>
            <a:off x="5918200" y="3997313"/>
            <a:ext cx="3014133" cy="2259553"/>
          </a:xfrm>
          <a:prstGeom prst="rect">
            <a:avLst/>
          </a:prstGeom>
          <a:noFill/>
          <a:ln w="9525" algn="ctr">
            <a:noFill/>
            <a:miter lim="800000"/>
            <a:headEnd/>
            <a:tailEnd/>
          </a:ln>
          <a:effectLst/>
        </p:spPr>
      </p:pic>
      <p:sp>
        <p:nvSpPr>
          <p:cNvPr id="15" name="TextBox 14"/>
          <p:cNvSpPr txBox="1"/>
          <p:nvPr/>
        </p:nvSpPr>
        <p:spPr>
          <a:xfrm>
            <a:off x="6036734" y="3996267"/>
            <a:ext cx="2810933" cy="646331"/>
          </a:xfrm>
          <a:prstGeom prst="rect">
            <a:avLst/>
          </a:prstGeom>
          <a:noFill/>
        </p:spPr>
        <p:txBody>
          <a:bodyPr wrap="square" rtlCol="0">
            <a:spAutoFit/>
          </a:bodyPr>
          <a:lstStyle/>
          <a:p>
            <a:r>
              <a:rPr lang="en-US" dirty="0" smtClean="0">
                <a:solidFill>
                  <a:schemeClr val="tx1"/>
                </a:solidFill>
              </a:rPr>
              <a:t>Impact of exploration, and land access issues</a:t>
            </a:r>
          </a:p>
        </p:txBody>
      </p:sp>
      <p:pic>
        <p:nvPicPr>
          <p:cNvPr id="16" name="Picture 3"/>
          <p:cNvPicPr>
            <a:picLocks noChangeAspect="1" noChangeArrowheads="1"/>
          </p:cNvPicPr>
          <p:nvPr/>
        </p:nvPicPr>
        <p:blipFill>
          <a:blip r:embed="rId5" cstate="print"/>
          <a:srcRect/>
          <a:stretch>
            <a:fillRect/>
          </a:stretch>
        </p:blipFill>
        <p:spPr bwMode="auto">
          <a:xfrm>
            <a:off x="700507" y="4062089"/>
            <a:ext cx="3403576" cy="2795911"/>
          </a:xfrm>
          <a:prstGeom prst="rect">
            <a:avLst/>
          </a:prstGeom>
          <a:noFill/>
          <a:ln w="9525" algn="ctr">
            <a:noFill/>
            <a:miter lim="800000"/>
            <a:headEnd/>
            <a:tailEnd/>
          </a:ln>
          <a:effectLst/>
        </p:spPr>
      </p:pic>
      <p:sp>
        <p:nvSpPr>
          <p:cNvPr id="17" name="TextBox 16"/>
          <p:cNvSpPr txBox="1"/>
          <p:nvPr/>
        </p:nvSpPr>
        <p:spPr>
          <a:xfrm>
            <a:off x="660400" y="4292601"/>
            <a:ext cx="3480440" cy="338554"/>
          </a:xfrm>
          <a:prstGeom prst="rect">
            <a:avLst/>
          </a:prstGeom>
          <a:noFill/>
        </p:spPr>
        <p:txBody>
          <a:bodyPr wrap="none" rtlCol="0">
            <a:spAutoFit/>
          </a:bodyPr>
          <a:lstStyle/>
          <a:p>
            <a:r>
              <a:rPr lang="en-US" sz="1600" dirty="0" smtClean="0"/>
              <a:t>Increasing shrubs in tundra areas</a:t>
            </a:r>
          </a:p>
        </p:txBody>
      </p:sp>
      <p:sp>
        <p:nvSpPr>
          <p:cNvPr id="18" name="TextBox 17"/>
          <p:cNvSpPr txBox="1"/>
          <p:nvPr/>
        </p:nvSpPr>
        <p:spPr>
          <a:xfrm>
            <a:off x="3957288" y="5441829"/>
            <a:ext cx="1647646" cy="1200329"/>
          </a:xfrm>
          <a:prstGeom prst="rect">
            <a:avLst/>
          </a:prstGeom>
          <a:noFill/>
        </p:spPr>
        <p:txBody>
          <a:bodyPr wrap="square" rtlCol="0">
            <a:spAutoFit/>
          </a:bodyPr>
          <a:lstStyle/>
          <a:p>
            <a:r>
              <a:rPr lang="en-US" dirty="0" smtClean="0">
                <a:solidFill>
                  <a:schemeClr val="tx1"/>
                </a:solidFill>
              </a:rPr>
              <a:t>Trevor Lantz, Marsh, Kokelj.  2011. Submitted.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a:noFill/>
            <a:miter lim="800000"/>
            <a:headEnd/>
            <a:tailEnd/>
          </a:ln>
          <a:effectLst/>
        </p:spPr>
      </p:pic>
      <p:sp>
        <p:nvSpPr>
          <p:cNvPr id="423939" name="Text Box 3"/>
          <p:cNvSpPr txBox="1">
            <a:spLocks noChangeArrowheads="1"/>
          </p:cNvSpPr>
          <p:nvPr/>
        </p:nvSpPr>
        <p:spPr bwMode="auto">
          <a:xfrm>
            <a:off x="241300" y="1631950"/>
            <a:ext cx="1014413" cy="519113"/>
          </a:xfrm>
          <a:prstGeom prst="rect">
            <a:avLst/>
          </a:prstGeom>
          <a:noFill/>
          <a:ln w="12700">
            <a:noFill/>
            <a:miter lim="800000"/>
            <a:headEnd/>
            <a:tailEnd/>
          </a:ln>
          <a:effectLst/>
        </p:spPr>
        <p:txBody>
          <a:bodyPr wrap="none">
            <a:spAutoFit/>
          </a:bodyPr>
          <a:lstStyle/>
          <a:p>
            <a:pPr eaLnBrk="0" hangingPunct="0"/>
            <a:r>
              <a:rPr kumimoji="0" lang="en-US" sz="2800" b="0">
                <a:solidFill>
                  <a:schemeClr val="tx1"/>
                </a:solidFill>
                <a:latin typeface="Times New Roman" pitchFamily="18" charset="0"/>
              </a:rPr>
              <a:t>Pingo</a:t>
            </a:r>
          </a:p>
        </p:txBody>
      </p:sp>
      <p:sp>
        <p:nvSpPr>
          <p:cNvPr id="423940" name="Line 4"/>
          <p:cNvSpPr>
            <a:spLocks noChangeShapeType="1"/>
          </p:cNvSpPr>
          <p:nvPr/>
        </p:nvSpPr>
        <p:spPr bwMode="auto">
          <a:xfrm>
            <a:off x="1066800" y="2057400"/>
            <a:ext cx="701675" cy="606425"/>
          </a:xfrm>
          <a:prstGeom prst="line">
            <a:avLst/>
          </a:prstGeom>
          <a:noFill/>
          <a:ln w="25400">
            <a:solidFill>
              <a:schemeClr val="tx1"/>
            </a:solidFill>
            <a:round/>
            <a:headEnd/>
            <a:tailEnd type="triangle" w="lg" len="lg"/>
          </a:ln>
          <a:effectLst/>
        </p:spPr>
        <p:txBody>
          <a:bodyPr wrap="none" anchor="ctr"/>
          <a:lstStyle/>
          <a:p>
            <a:endParaRPr lang="en-US"/>
          </a:p>
        </p:txBody>
      </p:sp>
      <p:sp>
        <p:nvSpPr>
          <p:cNvPr id="423941" name="Text Box 5"/>
          <p:cNvSpPr txBox="1">
            <a:spLocks noChangeArrowheads="1"/>
          </p:cNvSpPr>
          <p:nvPr/>
        </p:nvSpPr>
        <p:spPr bwMode="auto">
          <a:xfrm>
            <a:off x="186266" y="5106455"/>
            <a:ext cx="8534400" cy="1815882"/>
          </a:xfrm>
          <a:prstGeom prst="rect">
            <a:avLst/>
          </a:prstGeom>
          <a:noFill/>
          <a:ln>
            <a:solidFill>
              <a:schemeClr val="bg1">
                <a:lumMod val="95000"/>
              </a:schemeClr>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eaLnBrk="0" hangingPunct="0"/>
            <a:r>
              <a:rPr kumimoji="0" lang="en-US" sz="2800" b="0" dirty="0">
                <a:solidFill>
                  <a:schemeClr val="bg1"/>
                </a:solidFill>
                <a:latin typeface="Times New Roman" pitchFamily="18" charset="0"/>
              </a:rPr>
              <a:t>North of Inuvik there are many areas with very high volumes of ground </a:t>
            </a:r>
            <a:r>
              <a:rPr kumimoji="0" lang="en-US" sz="2800" b="0" dirty="0" smtClean="0">
                <a:solidFill>
                  <a:schemeClr val="bg1"/>
                </a:solidFill>
                <a:latin typeface="Times New Roman" pitchFamily="18" charset="0"/>
              </a:rPr>
              <a:t>ice in the upper portions of the permafrost. </a:t>
            </a:r>
            <a:r>
              <a:rPr kumimoji="0" lang="en-US" sz="2800" b="0" dirty="0">
                <a:solidFill>
                  <a:schemeClr val="bg1"/>
                </a:solidFill>
                <a:latin typeface="Times New Roman" pitchFamily="18" charset="0"/>
              </a:rPr>
              <a:t>Average is greater than 20% by volume in upper 10-20 m.</a:t>
            </a:r>
          </a:p>
        </p:txBody>
      </p:sp>
      <p:sp>
        <p:nvSpPr>
          <p:cNvPr id="423942" name="Text Box 6"/>
          <p:cNvSpPr txBox="1">
            <a:spLocks noChangeArrowheads="1"/>
          </p:cNvSpPr>
          <p:nvPr/>
        </p:nvSpPr>
        <p:spPr bwMode="auto">
          <a:xfrm>
            <a:off x="3870325" y="1971675"/>
            <a:ext cx="1633538" cy="519113"/>
          </a:xfrm>
          <a:prstGeom prst="rect">
            <a:avLst/>
          </a:prstGeom>
          <a:noFill/>
          <a:ln w="12700">
            <a:noFill/>
            <a:miter lim="800000"/>
            <a:headEnd/>
            <a:tailEnd/>
          </a:ln>
          <a:effectLst/>
        </p:spPr>
        <p:txBody>
          <a:bodyPr wrap="none">
            <a:spAutoFit/>
          </a:bodyPr>
          <a:lstStyle/>
          <a:p>
            <a:pPr eaLnBrk="0" hangingPunct="0"/>
            <a:r>
              <a:rPr kumimoji="0" lang="en-US" sz="2800" b="0">
                <a:solidFill>
                  <a:schemeClr val="tx1"/>
                </a:solidFill>
                <a:latin typeface="Times New Roman" pitchFamily="18" charset="0"/>
              </a:rPr>
              <a:t>Ice wedge</a:t>
            </a:r>
          </a:p>
        </p:txBody>
      </p:sp>
      <p:sp>
        <p:nvSpPr>
          <p:cNvPr id="423943" name="Line 7"/>
          <p:cNvSpPr>
            <a:spLocks noChangeShapeType="1"/>
          </p:cNvSpPr>
          <p:nvPr/>
        </p:nvSpPr>
        <p:spPr bwMode="auto">
          <a:xfrm flipH="1">
            <a:off x="3886200" y="2590800"/>
            <a:ext cx="533400" cy="1295400"/>
          </a:xfrm>
          <a:prstGeom prst="line">
            <a:avLst/>
          </a:prstGeom>
          <a:noFill/>
          <a:ln w="25400">
            <a:solidFill>
              <a:schemeClr val="tx1"/>
            </a:solidFill>
            <a:round/>
            <a:headEnd/>
            <a:tailEnd type="triangle" w="lg" len="lg"/>
          </a:ln>
          <a:effectLst/>
        </p:spPr>
        <p:txBody>
          <a:bodyPr wrap="none" anchor="ctr"/>
          <a:lstStyle/>
          <a:p>
            <a:endParaRPr lang="en-US"/>
          </a:p>
        </p:txBody>
      </p:sp>
      <p:sp>
        <p:nvSpPr>
          <p:cNvPr id="423944" name="Text Box 8"/>
          <p:cNvSpPr txBox="1">
            <a:spLocks noChangeArrowheads="1"/>
          </p:cNvSpPr>
          <p:nvPr/>
        </p:nvSpPr>
        <p:spPr bwMode="auto">
          <a:xfrm>
            <a:off x="347133" y="4675188"/>
            <a:ext cx="1790700" cy="519112"/>
          </a:xfrm>
          <a:prstGeom prst="rect">
            <a:avLst/>
          </a:prstGeom>
          <a:noFill/>
          <a:ln w="12700">
            <a:noFill/>
            <a:miter lim="800000"/>
            <a:headEnd/>
            <a:tailEnd/>
          </a:ln>
          <a:effectLst/>
        </p:spPr>
        <p:txBody>
          <a:bodyPr wrap="none">
            <a:spAutoFit/>
          </a:bodyPr>
          <a:lstStyle/>
          <a:p>
            <a:pPr eaLnBrk="0" hangingPunct="0"/>
            <a:r>
              <a:rPr kumimoji="0" lang="en-US" sz="2800" b="0" dirty="0">
                <a:latin typeface="Times New Roman" pitchFamily="18" charset="0"/>
              </a:rPr>
              <a:t>Tabular ice</a:t>
            </a:r>
          </a:p>
        </p:txBody>
      </p:sp>
      <p:sp>
        <p:nvSpPr>
          <p:cNvPr id="423945" name="Line 9"/>
          <p:cNvSpPr>
            <a:spLocks noChangeShapeType="1"/>
          </p:cNvSpPr>
          <p:nvPr/>
        </p:nvSpPr>
        <p:spPr bwMode="auto">
          <a:xfrm flipV="1">
            <a:off x="2015067" y="4572000"/>
            <a:ext cx="804333" cy="397933"/>
          </a:xfrm>
          <a:prstGeom prst="line">
            <a:avLst/>
          </a:prstGeom>
          <a:noFill/>
          <a:ln w="25400">
            <a:solidFill>
              <a:schemeClr val="tx1"/>
            </a:solidFill>
            <a:round/>
            <a:headEnd/>
            <a:tailEnd type="triangle" w="lg" len="lg"/>
          </a:ln>
          <a:effectLst/>
        </p:spPr>
        <p:txBody>
          <a:bodyPr wrap="none" anchor="ctr"/>
          <a:lstStyle/>
          <a:p>
            <a:endParaRPr lang="en-US"/>
          </a:p>
        </p:txBody>
      </p:sp>
      <p:pic>
        <p:nvPicPr>
          <p:cNvPr id="423946" name="Picture 10"/>
          <p:cNvPicPr>
            <a:picLocks noChangeAspect="1" noChangeArrowheads="1"/>
          </p:cNvPicPr>
          <p:nvPr/>
        </p:nvPicPr>
        <p:blipFill>
          <a:blip r:embed="rId4" cstate="print"/>
          <a:srcRect/>
          <a:stretch>
            <a:fillRect/>
          </a:stretch>
        </p:blipFill>
        <p:spPr bwMode="auto">
          <a:xfrm>
            <a:off x="6019800" y="1295400"/>
            <a:ext cx="2895600" cy="1939925"/>
          </a:xfrm>
          <a:prstGeom prst="rect">
            <a:avLst/>
          </a:prstGeom>
          <a:noFill/>
          <a:ln w="19050">
            <a:solidFill>
              <a:schemeClr val="tx1"/>
            </a:solidFill>
            <a:miter lim="800000"/>
            <a:headEnd/>
            <a:tailEnd/>
          </a:ln>
          <a:effectLst/>
        </p:spPr>
      </p:pic>
      <p:sp>
        <p:nvSpPr>
          <p:cNvPr id="423947" name="Line 11"/>
          <p:cNvSpPr>
            <a:spLocks noChangeShapeType="1"/>
          </p:cNvSpPr>
          <p:nvPr/>
        </p:nvSpPr>
        <p:spPr bwMode="auto">
          <a:xfrm>
            <a:off x="5105400" y="2286000"/>
            <a:ext cx="1676400" cy="76200"/>
          </a:xfrm>
          <a:prstGeom prst="line">
            <a:avLst/>
          </a:prstGeom>
          <a:noFill/>
          <a:ln w="25400">
            <a:solidFill>
              <a:schemeClr val="tx1"/>
            </a:solidFill>
            <a:round/>
            <a:headEnd/>
            <a:tailEnd type="triangle" w="med" len="med"/>
          </a:ln>
          <a:effectLst/>
        </p:spPr>
        <p:txBody>
          <a:bodyPr wrap="none" anchor="ctr"/>
          <a:lstStyle/>
          <a:p>
            <a:endParaRPr lang="en-US"/>
          </a:p>
        </p:txBody>
      </p:sp>
      <p:sp>
        <p:nvSpPr>
          <p:cNvPr id="423948" name="Text Box 12"/>
          <p:cNvSpPr txBox="1">
            <a:spLocks noChangeArrowheads="1"/>
          </p:cNvSpPr>
          <p:nvPr/>
        </p:nvSpPr>
        <p:spPr bwMode="auto">
          <a:xfrm>
            <a:off x="429155" y="111655"/>
            <a:ext cx="8534010" cy="954107"/>
          </a:xfrm>
          <a:prstGeom prst="rect">
            <a:avLst/>
          </a:prstGeom>
          <a:noFill/>
          <a:ln w="9525" algn="ctr">
            <a:noFill/>
            <a:miter lim="800000"/>
            <a:headEnd/>
            <a:tailEnd/>
          </a:ln>
          <a:effectLst/>
        </p:spPr>
        <p:txBody>
          <a:bodyPr wrap="square" lIns="36000" rIns="0">
            <a:spAutoFit/>
          </a:bodyPr>
          <a:lstStyle/>
          <a:p>
            <a:pPr marL="533400" indent="-533400" defTabSz="762000"/>
            <a:r>
              <a:rPr lang="en-US" sz="2800" dirty="0" smtClean="0">
                <a:solidFill>
                  <a:schemeClr val="tx1"/>
                </a:solidFill>
              </a:rPr>
              <a:t>Existence of ice </a:t>
            </a:r>
            <a:r>
              <a:rPr lang="en-US" sz="2800" dirty="0">
                <a:solidFill>
                  <a:schemeClr val="tx1"/>
                </a:solidFill>
              </a:rPr>
              <a:t>rich </a:t>
            </a:r>
            <a:r>
              <a:rPr lang="en-US" sz="2800" dirty="0" smtClean="0">
                <a:solidFill>
                  <a:schemeClr val="tx1"/>
                </a:solidFill>
              </a:rPr>
              <a:t>permafrost complicates prediction, and results in greater impacts</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4" name="Picture 4"/>
          <p:cNvPicPr>
            <a:picLocks noChangeAspect="1" noChangeArrowheads="1"/>
          </p:cNvPicPr>
          <p:nvPr/>
        </p:nvPicPr>
        <p:blipFill>
          <a:blip r:embed="rId2" cstate="print"/>
          <a:srcRect/>
          <a:stretch>
            <a:fillRect/>
          </a:stretch>
        </p:blipFill>
        <p:spPr bwMode="auto">
          <a:xfrm>
            <a:off x="1117600" y="499534"/>
            <a:ext cx="6749521" cy="5277031"/>
          </a:xfrm>
          <a:prstGeom prst="rect">
            <a:avLst/>
          </a:prstGeom>
          <a:noFill/>
          <a:ln w="9525" algn="ctr">
            <a:noFill/>
            <a:miter lim="800000"/>
            <a:headEnd/>
            <a:tailEnd/>
          </a:ln>
          <a:effectLst/>
        </p:spPr>
      </p:pic>
      <p:sp>
        <p:nvSpPr>
          <p:cNvPr id="409605" name="Text Box 5"/>
          <p:cNvSpPr txBox="1">
            <a:spLocks noChangeArrowheads="1"/>
          </p:cNvSpPr>
          <p:nvPr/>
        </p:nvSpPr>
        <p:spPr bwMode="auto">
          <a:xfrm>
            <a:off x="614363" y="188913"/>
            <a:ext cx="7389812" cy="366712"/>
          </a:xfrm>
          <a:prstGeom prst="rect">
            <a:avLst/>
          </a:prstGeom>
          <a:noFill/>
          <a:ln w="9525" algn="ctr">
            <a:noFill/>
            <a:miter lim="800000"/>
            <a:headEnd/>
            <a:tailEnd/>
          </a:ln>
          <a:effectLst/>
        </p:spPr>
        <p:txBody>
          <a:bodyPr wrap="none" lIns="36000" rIns="0">
            <a:spAutoFit/>
          </a:bodyPr>
          <a:lstStyle/>
          <a:p>
            <a:pPr marL="533400" indent="-533400" defTabSz="762000"/>
            <a:r>
              <a:rPr lang="en-US">
                <a:solidFill>
                  <a:schemeClr val="tx1"/>
                </a:solidFill>
              </a:rPr>
              <a:t>Potential changes in northern environments with a warming climate</a:t>
            </a:r>
          </a:p>
        </p:txBody>
      </p:sp>
      <p:sp>
        <p:nvSpPr>
          <p:cNvPr id="5" name="TextBox 4"/>
          <p:cNvSpPr txBox="1"/>
          <p:nvPr/>
        </p:nvSpPr>
        <p:spPr>
          <a:xfrm>
            <a:off x="618067" y="5816601"/>
            <a:ext cx="8084264" cy="369332"/>
          </a:xfrm>
          <a:prstGeom prst="rect">
            <a:avLst/>
          </a:prstGeom>
          <a:noFill/>
        </p:spPr>
        <p:txBody>
          <a:bodyPr wrap="none" rtlCol="0">
            <a:spAutoFit/>
          </a:bodyPr>
          <a:lstStyle/>
          <a:p>
            <a:r>
              <a:rPr lang="en-US" dirty="0" smtClean="0">
                <a:solidFill>
                  <a:schemeClr val="tx1"/>
                </a:solidFill>
              </a:rPr>
              <a:t>Modelling the impact on the hydrologic system is extremely challenging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4260192"/>
          <p:cNvPicPr>
            <a:picLocks noChangeAspect="1" noChangeArrowheads="1"/>
          </p:cNvPicPr>
          <p:nvPr/>
        </p:nvPicPr>
        <p:blipFill>
          <a:blip r:embed="rId2" cstate="print"/>
          <a:srcRect/>
          <a:stretch>
            <a:fillRect/>
          </a:stretch>
        </p:blipFill>
        <p:spPr bwMode="auto">
          <a:xfrm>
            <a:off x="0" y="-1"/>
            <a:ext cx="9152469" cy="6864349"/>
          </a:xfrm>
          <a:prstGeom prst="rect">
            <a:avLst/>
          </a:prstGeom>
          <a:noFill/>
        </p:spPr>
      </p:pic>
      <p:sp>
        <p:nvSpPr>
          <p:cNvPr id="2" name="Title 1"/>
          <p:cNvSpPr>
            <a:spLocks noGrp="1"/>
          </p:cNvSpPr>
          <p:nvPr>
            <p:ph type="title"/>
          </p:nvPr>
        </p:nvSpPr>
        <p:spPr>
          <a:xfrm>
            <a:off x="448732" y="130704"/>
            <a:ext cx="8525933" cy="1143000"/>
          </a:xfrm>
        </p:spPr>
        <p:txBody>
          <a:bodyPr/>
          <a:lstStyle/>
          <a:p>
            <a:pPr algn="ctr"/>
            <a:r>
              <a:rPr lang="en-US" dirty="0" smtClean="0"/>
              <a:t>4. Improved Processes and Parameterizations</a:t>
            </a:r>
            <a:endParaRPr lang="en-US" dirty="0"/>
          </a:p>
        </p:txBody>
      </p:sp>
      <p:sp>
        <p:nvSpPr>
          <p:cNvPr id="4" name="TextBox 3"/>
          <p:cNvSpPr txBox="1"/>
          <p:nvPr/>
        </p:nvSpPr>
        <p:spPr>
          <a:xfrm>
            <a:off x="677333" y="3632200"/>
            <a:ext cx="6789038" cy="1477328"/>
          </a:xfrm>
          <a:prstGeom prst="rect">
            <a:avLst/>
          </a:prstGeom>
          <a:noFill/>
        </p:spPr>
        <p:txBody>
          <a:bodyPr wrap="none" rtlCol="0">
            <a:spAutoFit/>
          </a:bodyPr>
          <a:lstStyle/>
          <a:p>
            <a:pPr>
              <a:buFontTx/>
              <a:buChar char="-"/>
            </a:pPr>
            <a:r>
              <a:rPr lang="en-US" dirty="0" smtClean="0">
                <a:solidFill>
                  <a:schemeClr val="tx1"/>
                </a:solidFill>
              </a:rPr>
              <a:t> Utilizing:</a:t>
            </a:r>
          </a:p>
          <a:p>
            <a:pPr>
              <a:buFontTx/>
              <a:buChar char="-"/>
            </a:pPr>
            <a:endParaRPr lang="en-US" dirty="0" smtClean="0">
              <a:solidFill>
                <a:schemeClr val="tx1"/>
              </a:solidFill>
            </a:endParaRPr>
          </a:p>
          <a:p>
            <a:pPr lvl="1">
              <a:buFontTx/>
              <a:buChar char="-"/>
            </a:pPr>
            <a:r>
              <a:rPr lang="en-US" dirty="0" smtClean="0">
                <a:solidFill>
                  <a:schemeClr val="tx1"/>
                </a:solidFill>
              </a:rPr>
              <a:t> Field observations	</a:t>
            </a:r>
          </a:p>
          <a:p>
            <a:pPr lvl="1">
              <a:buFontTx/>
              <a:buChar char="-"/>
            </a:pPr>
            <a:endParaRPr lang="en-US" dirty="0" smtClean="0">
              <a:solidFill>
                <a:schemeClr val="tx1"/>
              </a:solidFill>
            </a:endParaRPr>
          </a:p>
          <a:p>
            <a:pPr lvl="1">
              <a:buFontTx/>
              <a:buChar char="-"/>
            </a:pPr>
            <a:r>
              <a:rPr lang="en-US" dirty="0" smtClean="0">
                <a:solidFill>
                  <a:schemeClr val="tx1"/>
                </a:solidFill>
              </a:rPr>
              <a:t> Small scale, physically based modelling using </a:t>
            </a:r>
            <a:r>
              <a:rPr lang="en-US" dirty="0" err="1" smtClean="0">
                <a:solidFill>
                  <a:schemeClr val="tx1"/>
                </a:solidFill>
              </a:rPr>
              <a:t>GEOtop</a:t>
            </a:r>
            <a:endParaRPr lang="en-US" dirty="0" smtClean="0">
              <a:solidFill>
                <a:schemeClr val="tx1"/>
              </a:solidFill>
            </a:endParaRPr>
          </a:p>
        </p:txBody>
      </p:sp>
      <p:pic>
        <p:nvPicPr>
          <p:cNvPr id="6" name="Picture 8"/>
          <p:cNvPicPr>
            <a:picLocks noChangeArrowheads="1"/>
          </p:cNvPicPr>
          <p:nvPr/>
        </p:nvPicPr>
        <p:blipFill>
          <a:blip r:embed="rId3" cstate="print"/>
          <a:srcRect/>
          <a:stretch>
            <a:fillRect/>
          </a:stretch>
        </p:blipFill>
        <p:spPr bwMode="auto">
          <a:xfrm>
            <a:off x="6036733" y="5249333"/>
            <a:ext cx="2786063" cy="1286934"/>
          </a:xfrm>
          <a:prstGeom prst="rect">
            <a:avLst/>
          </a:prstGeom>
          <a:noFill/>
          <a:ln w="12700">
            <a:noFill/>
            <a:round/>
            <a:headEnd/>
            <a:tailEnd/>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0" bIns="45720" numCol="1" anchor="t" anchorCtr="0" compatLnSpc="1">
        <a:prstTxWarp prst="textNoShape">
          <a:avLst/>
        </a:prstTxWarp>
        <a:spAutoFit/>
      </a:bodyPr>
      <a:lstStyle>
        <a:defPPr marL="533400" marR="0" indent="-533400" algn="l" defTabSz="7620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0" bIns="45720" numCol="1" anchor="t" anchorCtr="0" compatLnSpc="1">
        <a:prstTxWarp prst="textNoShape">
          <a:avLst/>
        </a:prstTxWarp>
        <a:spAutoFit/>
      </a:bodyPr>
      <a:lstStyle>
        <a:defPPr marL="533400" marR="0" indent="-533400" algn="l" defTabSz="7620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defRPr>
        </a:defPPr>
      </a:lstStyle>
    </a:lnDef>
    <a:txDef>
      <a:spPr>
        <a:noFill/>
      </a:spPr>
      <a:bodyPr wrap="none" rtlCol="0">
        <a:spAutoFit/>
      </a:bodyPr>
      <a:lstStyle>
        <a:defPPr>
          <a:defRPr dirty="0" smtClean="0">
            <a:solidFill>
              <a:schemeClr val="tx1"/>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11473</TotalTime>
  <Words>2779</Words>
  <Application>Microsoft Office PowerPoint</Application>
  <PresentationFormat>On-screen Show (4:3)</PresentationFormat>
  <Paragraphs>425</Paragraphs>
  <Slides>39</Slides>
  <Notes>11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6" baseType="lpstr">
      <vt:lpstr>Arial</vt:lpstr>
      <vt:lpstr>Arial Unicode MS</vt:lpstr>
      <vt:lpstr>Times New Roman</vt:lpstr>
      <vt:lpstr>Lucida Bright</vt:lpstr>
      <vt:lpstr>Default Design</vt:lpstr>
      <vt:lpstr>CorelPhotoPaint.Image.7</vt:lpstr>
      <vt:lpstr>SPW 10.0 Graph</vt:lpstr>
      <vt:lpstr>Cold Regions Hydrology in the Western Canadian Arctic</vt:lpstr>
      <vt:lpstr>Slide 2</vt:lpstr>
      <vt:lpstr>2. Study area and Env. Canada field observations</vt:lpstr>
      <vt:lpstr>Slide 4</vt:lpstr>
      <vt:lpstr>Slide 5</vt:lpstr>
      <vt:lpstr>3. Issues requiring an increase in hydrologic knowledge and modelling capacity</vt:lpstr>
      <vt:lpstr>Slide 7</vt:lpstr>
      <vt:lpstr>Slide 8</vt:lpstr>
      <vt:lpstr>4. Improved Processes and Parameterizations</vt:lpstr>
      <vt:lpstr>4.1 Field observations</vt:lpstr>
      <vt:lpstr>4.2 GEOtop</vt:lpstr>
      <vt:lpstr>4.3 End of Winter Snow accumulation</vt:lpstr>
      <vt:lpstr>Slide 13</vt:lpstr>
      <vt:lpstr>Slide 14</vt:lpstr>
      <vt:lpstr>Slide 15</vt:lpstr>
      <vt:lpstr>Slide 16</vt:lpstr>
      <vt:lpstr>Factors controlling thaw depth</vt:lpstr>
      <vt:lpstr>GEOtop</vt:lpstr>
      <vt:lpstr>GEOtop</vt:lpstr>
      <vt:lpstr>Slide 20</vt:lpstr>
      <vt:lpstr>Slide 21</vt:lpstr>
      <vt:lpstr>Slide 22</vt:lpstr>
      <vt:lpstr>Slide 23</vt:lpstr>
      <vt:lpstr>Slide 24</vt:lpstr>
      <vt:lpstr>Slide 25</vt:lpstr>
      <vt:lpstr>Slide 26</vt:lpstr>
      <vt:lpstr>Slide 27</vt:lpstr>
      <vt:lpstr>Slide 28</vt:lpstr>
      <vt:lpstr>Slide 29</vt:lpstr>
      <vt:lpstr>5.2 MESH</vt:lpstr>
      <vt:lpstr>MESH Model Run “Snow GRUs” </vt:lpstr>
      <vt:lpstr>MESH Model Run “Energy GRUs” </vt:lpstr>
      <vt:lpstr>Slide 33</vt:lpstr>
      <vt:lpstr>Basin Average SCA with Energy GRUs</vt:lpstr>
      <vt:lpstr>Slide 35</vt:lpstr>
      <vt:lpstr>Results When Including Snow GRUs </vt:lpstr>
      <vt:lpstr>Results When Including Energy GRUs </vt:lpstr>
      <vt:lpstr>6.  Conclusions</vt:lpstr>
      <vt:lpstr>7. Next steps</vt:lpstr>
    </vt:vector>
  </TitlesOfParts>
  <Manager/>
  <Company>Environnement Canada</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Environnement Canada</dc:creator>
  <cp:keywords/>
  <dc:description/>
  <cp:lastModifiedBy>MARSHP</cp:lastModifiedBy>
  <cp:revision>288</cp:revision>
  <dcterms:created xsi:type="dcterms:W3CDTF">2006-02-27T19:58:49Z</dcterms:created>
  <dcterms:modified xsi:type="dcterms:W3CDTF">2011-09-09T14:19:59Z</dcterms:modified>
  <cp:category/>
</cp:coreProperties>
</file>