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64" r:id="rId5"/>
  </p:sldMasterIdLst>
  <p:notesMasterIdLst>
    <p:notesMasterId r:id="rId18"/>
  </p:notesMasterIdLst>
  <p:sldIdLst>
    <p:sldId id="272" r:id="rId6"/>
    <p:sldId id="259" r:id="rId7"/>
    <p:sldId id="265" r:id="rId8"/>
    <p:sldId id="268" r:id="rId9"/>
    <p:sldId id="269" r:id="rId10"/>
    <p:sldId id="270" r:id="rId11"/>
    <p:sldId id="260" r:id="rId12"/>
    <p:sldId id="258" r:id="rId13"/>
    <p:sldId id="263" r:id="rId14"/>
    <p:sldId id="274" r:id="rId15"/>
    <p:sldId id="273" r:id="rId16"/>
    <p:sldId id="26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56B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F3445A-59A5-4040-B520-70958CBA2B8C}" type="datetimeFigureOut">
              <a:rPr lang="en-US"/>
              <a:pPr>
                <a:defRPr/>
              </a:pPr>
              <a:t>9/8/2011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6B547B-83C2-4E59-9002-7DFA1F95B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C8375-6FB2-4DCA-9679-AEE91DADC907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29429-8234-4F13-B46D-723FFC6F21B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0DBDCF-2197-4960-B443-B578B005DA25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957B63-06B1-4FCC-B282-7D69456B7593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763D4A-A2C0-48F2-9999-5B48BCFECF26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0536A6-21C6-4D80-9489-2472D7E3D4D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B1CD7D-F2DE-441F-BE73-C5643D18E3A7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6B547B-83C2-4E59-9002-7DFA1F95B9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A14A7-3F08-4CA8-8E1B-87D030ED440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AD3AC4-204D-41FC-8650-0BECABE7E13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1ACFB7-618B-4F4F-B607-9360D1E03D2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602EAC-A762-4EED-B11B-82521F5FA91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E84A-892E-401B-ADB1-782A339B26AF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75DFC-9634-434D-9A21-8D0169E0297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76E6-7D80-416D-9A2F-64C1FE7B99C9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E9249-4235-464D-99B2-EF43917F6EA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8176-8D62-4EA5-A64B-718FC865FD77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9ADCC-C608-493E-8D30-BA0D3AB457C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2B5BD-BF29-4732-9C75-C2249089B4B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F13EE-5CCF-470D-B747-56F20FBCA70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ECA3B-24DD-4488-ACBE-A48753773E7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25A12-5039-4BA2-B06C-19974A4ED2B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E0EAE-C211-4383-82C2-EB6038B204B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29CB1-71FA-4576-BED2-8A7D901547E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857F6-B846-4ACC-8887-B3FA802099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F597-B938-491C-8B28-4BA3BBDA2C5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94F3-6603-4400-8A26-66C1A2FCFF09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B5332-3A08-4C42-A9F2-E9ACFCC0D9E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F741-1D69-467F-B3E3-64BB1DDB6F2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CB684-F993-4C70-A3AC-153D367EA4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B2D97-5BCE-4CD5-9D55-0DACF8BB1B3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951A8-88C6-47AF-9082-A35D1F3635EE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C7AEC-7C47-431C-8531-696922311EF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E6B8C-D880-4232-B5F8-98CC861FB5D8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8DD41-2515-4B75-BD90-8EB9EFB1AFE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3A65E-B87A-4AEC-A66A-56E5FA951375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AB2F-E112-442E-9B2E-CE9A9858B08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51C1-5E5B-479B-BA75-A09C959E3494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1133E-08C4-4388-A083-1388721318A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21482-C4BA-4F87-9598-85D24D0E8AC7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B00C-53F4-4B4B-81E7-F8C1DA0EA02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45B5-7910-4ADB-A729-867693A8C2AE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44EB7-2E00-4798-B13A-6389E126782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45BD0-9513-4A3D-A82D-5C206F721FD3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BAF66-7CD6-4F87-998A-A519D72D0E0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CD30-6A73-4DFD-ACBE-ED5098BB5706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2A5FA-A9CA-4AAB-94F4-8519782228A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C2E5E-D11A-4D06-8234-85E02B45F15C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A5EE4-FCFB-44FA-8123-8BFCEC707C3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153B7-9636-4C69-8753-5E2CFB4CF68B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8F44B-588E-479B-A019-948A09CF5CE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4676-2F3B-48B6-8274-9C0CB8B17D63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10D71-F3A7-428F-BE16-CC2CEF67E91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A843E-5073-4239-A640-D0DEA892F099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06470-4491-4FAE-9282-D9A42933CE3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FA76-8E94-4E2E-9361-6BA381C0C65B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4874-286F-411B-ACB9-5B45A3866F8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C1262-10DE-4888-8026-25ED514FCD6D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21E2-FE0E-478C-A996-028D7081A3E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98E57-ED16-46D7-A173-D4A3DDF06759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56DD-B2D8-479C-A488-E73772E3CE2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6206F-9544-4CDC-8A86-EE6AF5C7BF19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68C1A-03CC-471A-8FC6-1515ACAB8A3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9FD8-EB7A-453E-9651-07DE5450383E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CE67-51A4-444A-BCC7-9272740A4C1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8AE92-C34C-4A82-B04B-F37CB4C36ED6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2F67F-1463-418A-8D04-0DA064BEA01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B1EE-5683-4A7A-B454-D8067CDA137B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3362F-04D8-4E8F-B37A-494917F37F1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E3BAD-F051-422F-A903-72CC149036E0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33619-FB14-4B9E-B794-4B0824B4968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68AC0-1285-41F5-99B9-D0BDCC3B1C20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76EB-EEDF-43C3-9905-91683DDE9B9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78F50-C874-4546-88B9-4C0A93E9588D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F378-A1BA-44B6-B206-B51ED2A0E40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9B0C2-05E6-4123-A524-D83E1F06DC14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0B89-6499-4705-84C8-3D3914F96AE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84401-2911-4AE2-9DE3-CF826598CAEA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143E0-3633-49B3-BB63-E0BF1556F9C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195E9-5FE3-4204-9D91-A00B545390E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FE726-1C3F-40D6-B625-1FEC49C66FB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1BA0C-716E-447D-BAA8-E0ABF4CF3F1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F39CE-793E-47F4-B0B8-F39EBE93DC9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0DE62-6CE0-4462-B940-EDF46744512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7738-DF36-43C7-BDC3-D0A7B861DC8B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A0DC-B72D-4F4E-B9CE-A7E46B88534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E33EA-561D-47F9-82EE-B3820A3EE69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B3A62-B26A-473D-80F5-23CAB7E023C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74E91-2C08-4572-BB02-722DD36D345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834DB-BD79-4203-B3CE-99C20A1D463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0DBA9-DC26-4324-839F-E2D25518496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186F5-C87D-49F5-A816-9A1AE50C582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534B2-B8F0-48C4-9D86-F5A6C4A1212C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7B9A-715F-49CD-A654-99E609E26C7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353F7-32E7-4AAF-97FB-D95170E42C1A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321B5-46B9-4556-A3E3-7FA8A849F46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7FCE-6B80-4275-A1EC-B7AA83BA084B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9C3A-8A9F-469C-8FBF-6C57E800C42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5B510-C84D-4B11-A9F6-943903358AF1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68E57-7520-4FAD-837C-35AD451C35C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506FCC-FA45-469F-A668-5FB2102014CB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843533-A762-43A3-A781-D1974324B4F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17B6D165-B5F2-481C-9C56-FE2CD23D9E5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DCA3FC-0F34-4BC0-981C-AD0277AEA044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C64073-18B6-446F-971A-93E7B577BDF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13C87C-CBD0-4773-9C70-33C71BD42685}" type="datetimeFigureOut">
              <a:rPr lang="en-US"/>
              <a:pPr>
                <a:defRPr/>
              </a:pPr>
              <a:t>9/8/2011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8FCD4-0473-4BA0-97BE-7F95A6EAC82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A3D949-7CB6-4FB6-B4A5-7C0F7207A5B0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2" name="Object 4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90114" name="Equation" r:id="rId5" imgW="114120" imgH="215640" progId="Equation.3">
              <p:embed/>
            </p:oleObj>
          </a:graphicData>
        </a:graphic>
      </p:graphicFrame>
      <p:sp>
        <p:nvSpPr>
          <p:cNvPr id="84023" name="Rectangle 5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9804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8193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Glacier atmosphere interactions and hydrology: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Peyto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field experiment discoveries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524000"/>
          </a:xfrm>
        </p:spPr>
        <p:txBody>
          <a:bodyPr/>
          <a:lstStyle/>
          <a:p>
            <a:pPr marL="342900" lvl="0" indent="-342900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D. Scott Munro</a:t>
            </a:r>
          </a:p>
          <a:p>
            <a:pPr marL="342900" lvl="0" indent="-342900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University of Toronto</a:t>
            </a:r>
          </a:p>
          <a:p>
            <a:endParaRPr lang="en-CA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71450"/>
            <a:ext cx="8458199" cy="10080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CA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cceleration </a:t>
            </a:r>
            <a:r>
              <a:rPr lang="en-CA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&amp; cooling</a:t>
            </a:r>
            <a:endParaRPr lang="en-US" sz="4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744538"/>
            <a:ext cx="5286375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9213" y="714375"/>
            <a:ext cx="5284787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41438"/>
            <a:ext cx="4214813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0" y="5786438"/>
            <a:ext cx="514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Taking mean values, assuming no heat transfer across 4 m and correcting for adiabatic warming, expect 1 &amp; 2 m T</a:t>
            </a:r>
            <a:r>
              <a:rPr lang="en-CA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&lt; T</a:t>
            </a:r>
            <a:r>
              <a:rPr lang="en-CA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by ~2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°C.</a:t>
            </a:r>
            <a:endParaRPr lang="en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14375"/>
            <a:ext cx="8534400" cy="60007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1800" b="1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b="1" u="sng" dirty="0" smtClean="0">
                <a:solidFill>
                  <a:schemeClr val="bg1"/>
                </a:solidFill>
                <a:latin typeface="Arial" charset="0"/>
              </a:rPr>
              <a:t>On hydrology</a:t>
            </a:r>
            <a:r>
              <a:rPr lang="en-CA" sz="2800" b="1" dirty="0" smtClean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An electrical analogue to consider for </a:t>
            </a:r>
            <a:r>
              <a:rPr lang="en-CA" sz="2000" b="1" u="sng" dirty="0" err="1" smtClean="0">
                <a:solidFill>
                  <a:schemeClr val="bg1"/>
                </a:solidFill>
                <a:latin typeface="Arial" charset="0"/>
              </a:rPr>
              <a:t>supraglacial</a:t>
            </a:r>
            <a:r>
              <a:rPr lang="en-CA" sz="2000" b="1" u="sng" dirty="0" smtClean="0">
                <a:solidFill>
                  <a:schemeClr val="bg1"/>
                </a:solidFill>
                <a:latin typeface="Arial" charset="0"/>
              </a:rPr>
              <a:t> runoff is a series resistance system </a:t>
            </a: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that links the </a:t>
            </a: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runoff</a:t>
            </a: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potential of the melting ice surface to </a:t>
            </a:r>
            <a:r>
              <a:rPr lang="en-CA" sz="2000" b="1" dirty="0" err="1" smtClean="0">
                <a:solidFill>
                  <a:schemeClr val="bg1"/>
                </a:solidFill>
                <a:latin typeface="Arial" charset="0"/>
              </a:rPr>
              <a:t>supraglacial</a:t>
            </a: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 stream discharge</a:t>
            </a: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In such a system </a:t>
            </a:r>
            <a:r>
              <a:rPr lang="en-CA" sz="2000" b="1" u="sng" dirty="0" smtClean="0">
                <a:solidFill>
                  <a:schemeClr val="bg1"/>
                </a:solidFill>
                <a:latin typeface="Arial" charset="0"/>
              </a:rPr>
              <a:t>resistance should increase with weathering crust development, decrease with decay</a:t>
            </a: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, so a good test of this idea is to continuously measure short-term runoff from a </a:t>
            </a:r>
            <a:r>
              <a:rPr lang="en-CA" sz="2000" b="1" dirty="0" err="1" smtClean="0">
                <a:solidFill>
                  <a:schemeClr val="bg1"/>
                </a:solidFill>
                <a:latin typeface="Arial" charset="0"/>
              </a:rPr>
              <a:t>supraglacial</a:t>
            </a: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 basin all summer to see if </a:t>
            </a:r>
            <a:r>
              <a:rPr lang="en-CA" sz="2000" b="1" i="1" dirty="0" smtClean="0">
                <a:solidFill>
                  <a:schemeClr val="bg1"/>
                </a:solidFill>
                <a:latin typeface="Arial" charset="0"/>
              </a:rPr>
              <a:t>K</a:t>
            </a: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 depends on the weather.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1800" b="1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b="1" u="sng" dirty="0" smtClean="0">
                <a:solidFill>
                  <a:schemeClr val="bg1"/>
                </a:solidFill>
                <a:latin typeface="Arial" charset="0"/>
              </a:rPr>
              <a:t>On glacier-atmosphere interactions</a:t>
            </a:r>
            <a:r>
              <a:rPr lang="en-CA" sz="2800" b="1" dirty="0" smtClean="0">
                <a:solidFill>
                  <a:schemeClr val="bg1"/>
                </a:solidFill>
                <a:latin typeface="Arial" charset="0"/>
              </a:rPr>
              <a:t>:</a:t>
            </a:r>
            <a:endParaRPr lang="en-CA" sz="2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An electrical analogue to consider for </a:t>
            </a:r>
            <a:r>
              <a:rPr lang="en-CA" sz="2000" b="1" u="sng" dirty="0" smtClean="0">
                <a:solidFill>
                  <a:schemeClr val="bg1"/>
                </a:solidFill>
                <a:latin typeface="Arial" charset="0"/>
              </a:rPr>
              <a:t>boundary-layer heat transfer to the glacier is a parallel resistance system</a:t>
            </a: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 that links the energy potential of the regional air mass to surface melt.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One branch of such a system is the </a:t>
            </a:r>
            <a:r>
              <a:rPr lang="en-CA" sz="2000" b="1" dirty="0" err="1" smtClean="0">
                <a:solidFill>
                  <a:schemeClr val="bg1"/>
                </a:solidFill>
                <a:latin typeface="Arial" charset="0"/>
              </a:rPr>
              <a:t>geostrophic</a:t>
            </a: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 flow, the other a</a:t>
            </a:r>
            <a:r>
              <a:rPr lang="en-CA" sz="2000" b="1" u="sng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CA" sz="2000" b="1" u="sng" dirty="0" err="1" smtClean="0">
                <a:solidFill>
                  <a:schemeClr val="bg1"/>
                </a:solidFill>
                <a:latin typeface="Arial" charset="0"/>
              </a:rPr>
              <a:t>katabatic</a:t>
            </a:r>
            <a:r>
              <a:rPr lang="en-CA" sz="2000" b="1" u="sng" dirty="0" smtClean="0">
                <a:solidFill>
                  <a:schemeClr val="bg1"/>
                </a:solidFill>
                <a:latin typeface="Arial" charset="0"/>
              </a:rPr>
              <a:t> flow that is subject to </a:t>
            </a:r>
            <a:r>
              <a:rPr lang="en-CA" sz="2000" b="1" u="sng" dirty="0" smtClean="0">
                <a:solidFill>
                  <a:schemeClr val="bg1"/>
                </a:solidFill>
                <a:latin typeface="Arial" charset="0"/>
              </a:rPr>
              <a:t>sporadic breakdown</a:t>
            </a: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thus explaining </a:t>
            </a:r>
            <a:r>
              <a:rPr lang="en-CA" sz="2000" b="1" i="1" dirty="0" smtClean="0">
                <a:solidFill>
                  <a:srgbClr val="FD756B"/>
                </a:solidFill>
                <a:latin typeface="Arial" charset="0"/>
              </a:rPr>
              <a:t>hot flash</a:t>
            </a:r>
            <a:r>
              <a:rPr lang="en-CA" sz="2000" b="1" dirty="0" smtClean="0">
                <a:solidFill>
                  <a:srgbClr val="FD756B"/>
                </a:solidFill>
                <a:latin typeface="Arial" charset="0"/>
              </a:rPr>
              <a:t> </a:t>
            </a: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behaviour.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This is supported by the 2008 eddy correlation data that suggest </a:t>
            </a:r>
            <a:r>
              <a:rPr lang="en-CA" sz="2000" b="1" u="sng" dirty="0" smtClean="0">
                <a:solidFill>
                  <a:schemeClr val="bg1"/>
                </a:solidFill>
                <a:latin typeface="Arial" charset="0"/>
              </a:rPr>
              <a:t>two turbulent transfer fields adjacent to the glacier surface</a:t>
            </a: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one of which extends </a:t>
            </a:r>
            <a:r>
              <a:rPr lang="en-CA" sz="2000" b="1" dirty="0" smtClean="0">
                <a:solidFill>
                  <a:schemeClr val="bg1"/>
                </a:solidFill>
                <a:latin typeface="Arial" charset="0"/>
              </a:rPr>
              <a:t>above the level of the wind speed maximum.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0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Concluding </a:t>
            </a:r>
            <a:r>
              <a:rPr lang="en-CA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with analogues</a:t>
            </a: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endParaRPr lang="en-CA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Acknowledgements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313"/>
            <a:ext cx="9144000" cy="51435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CFCAS → IP3 Network Funding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C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Environment Canada →  CRYSYS Program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C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NSERC → Discovery Grants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C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Natural Resources Canada →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GSC-CGVMAN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University of Toronto Mississauga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3"/>
          <p:cNvGraphicFramePr>
            <a:graphicFrameLocks noChangeAspect="1"/>
          </p:cNvGraphicFramePr>
          <p:nvPr/>
        </p:nvGraphicFramePr>
        <p:xfrm>
          <a:off x="0" y="0"/>
          <a:ext cx="5970588" cy="6858000"/>
        </p:xfrm>
        <a:graphic>
          <a:graphicData uri="http://schemas.openxmlformats.org/presentationml/2006/ole">
            <p:oleObj spid="_x0000_s1026" name="Photo Editor Photo" r:id="rId4" imgW="3457143" imgH="3971429" progId="">
              <p:embed/>
            </p:oleObj>
          </a:graphicData>
        </a:graphic>
      </p:graphicFrame>
      <p:sp>
        <p:nvSpPr>
          <p:cNvPr id="1030" name="Text Box 36"/>
          <p:cNvSpPr txBox="1">
            <a:spLocks noChangeArrowheads="1"/>
          </p:cNvSpPr>
          <p:nvPr/>
        </p:nvSpPr>
        <p:spPr bwMode="auto">
          <a:xfrm>
            <a:off x="2000250" y="476250"/>
            <a:ext cx="293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28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base</a:t>
            </a:r>
            <a:r>
              <a:rPr lang="en-CA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(2240 m) +</a:t>
            </a:r>
            <a:endParaRPr lang="en-CA" sz="2800" u="sng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39"/>
          <p:cNvSpPr txBox="1">
            <a:spLocks noChangeArrowheads="1"/>
          </p:cNvSpPr>
          <p:nvPr/>
        </p:nvSpPr>
        <p:spPr bwMode="auto">
          <a:xfrm>
            <a:off x="2000250" y="1500188"/>
            <a:ext cx="2571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28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low</a:t>
            </a:r>
            <a:r>
              <a:rPr lang="en-CA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(2183 m) +</a:t>
            </a:r>
            <a:endParaRPr lang="en-CA" sz="2800" u="sng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Text Box 41"/>
          <p:cNvSpPr txBox="1">
            <a:spLocks noChangeArrowheads="1"/>
          </p:cNvSpPr>
          <p:nvPr/>
        </p:nvSpPr>
        <p:spPr bwMode="auto">
          <a:xfrm>
            <a:off x="762000" y="3200400"/>
            <a:ext cx="3105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28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middle</a:t>
            </a:r>
            <a:r>
              <a:rPr lang="en-CA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(2461 m) +</a:t>
            </a:r>
            <a:endParaRPr lang="en-CA" sz="2800" u="sng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Text Box 43"/>
          <p:cNvSpPr txBox="1">
            <a:spLocks noChangeArrowheads="1"/>
          </p:cNvSpPr>
          <p:nvPr/>
        </p:nvSpPr>
        <p:spPr bwMode="auto">
          <a:xfrm>
            <a:off x="2484438" y="5589588"/>
            <a:ext cx="2722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28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high</a:t>
            </a:r>
            <a:r>
              <a:rPr lang="en-CA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(2709 m) +</a:t>
            </a:r>
            <a:endParaRPr lang="en-CA" sz="2800" u="sng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title"/>
          </p:nvPr>
        </p:nvSpPr>
        <p:spPr>
          <a:xfrm>
            <a:off x="6248400" y="0"/>
            <a:ext cx="2590800" cy="1447799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AWS Network</a:t>
            </a:r>
          </a:p>
        </p:txBody>
      </p:sp>
      <p:sp>
        <p:nvSpPr>
          <p:cNvPr id="2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5643563" y="1676400"/>
            <a:ext cx="3500437" cy="5181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2400" b="1" dirty="0" smtClean="0">
                <a:latin typeface="Calibri"/>
                <a:cs typeface="Arial" charset="0"/>
              </a:rPr>
              <a:t>← </a:t>
            </a:r>
            <a:r>
              <a:rPr lang="en-CA" sz="2400" b="1" dirty="0" smtClean="0">
                <a:latin typeface="Arial" charset="0"/>
                <a:cs typeface="Arial" charset="0"/>
              </a:rPr>
              <a:t>Point </a:t>
            </a:r>
            <a:r>
              <a:rPr lang="en-CA" sz="2400" b="1" i="1" u="sng" dirty="0" smtClean="0">
                <a:latin typeface="Arial" charset="0"/>
                <a:cs typeface="Arial" charset="0"/>
              </a:rPr>
              <a:t>process</a:t>
            </a:r>
            <a:r>
              <a:rPr lang="en-CA" sz="2400" b="1" dirty="0" smtClean="0">
                <a:latin typeface="Arial" charset="0"/>
                <a:cs typeface="Arial" charset="0"/>
              </a:rPr>
              <a:t> investigation: glacier atmosphere interactions and hydrology</a:t>
            </a:r>
          </a:p>
          <a:p>
            <a:pPr eaLnBrk="1" hangingPunct="1">
              <a:lnSpc>
                <a:spcPct val="90000"/>
              </a:lnSpc>
            </a:pPr>
            <a:endParaRPr lang="en-CA" sz="10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CA" sz="2400" b="1" dirty="0" smtClean="0">
                <a:latin typeface="Calibri"/>
                <a:cs typeface="Arial" charset="0"/>
              </a:rPr>
              <a:t>← D</a:t>
            </a:r>
            <a:r>
              <a:rPr lang="en-CA" sz="2400" b="1" dirty="0" smtClean="0">
                <a:latin typeface="Arial" charset="0"/>
                <a:cs typeface="Arial" charset="0"/>
              </a:rPr>
              <a:t>istribution tools (DEM, trigonometry, </a:t>
            </a:r>
            <a:r>
              <a:rPr lang="en-CA" sz="2400" b="1" i="1" u="sng" dirty="0" smtClean="0">
                <a:latin typeface="Arial" charset="0"/>
                <a:cs typeface="Arial" charset="0"/>
              </a:rPr>
              <a:t>parameterization</a:t>
            </a:r>
            <a:r>
              <a:rPr lang="en-CA" sz="2400" b="1" dirty="0" smtClean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CA" sz="10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CA" sz="2400" b="1" dirty="0" smtClean="0">
                <a:latin typeface="Calibri"/>
                <a:cs typeface="Arial" charset="0"/>
              </a:rPr>
              <a:t>← </a:t>
            </a:r>
            <a:r>
              <a:rPr lang="en-CA" sz="2400" b="1" dirty="0" smtClean="0">
                <a:latin typeface="Arial" charset="0"/>
                <a:cs typeface="Arial" charset="0"/>
              </a:rPr>
              <a:t>Distributed modelling and </a:t>
            </a:r>
            <a:r>
              <a:rPr lang="en-CA" sz="2400" b="1" i="1" u="sng" dirty="0" smtClean="0">
                <a:latin typeface="Arial" charset="0"/>
                <a:cs typeface="Arial" charset="0"/>
              </a:rPr>
              <a:t>prediction</a:t>
            </a:r>
          </a:p>
          <a:p>
            <a:pPr eaLnBrk="1" hangingPunct="1">
              <a:lnSpc>
                <a:spcPct val="90000"/>
              </a:lnSpc>
            </a:pPr>
            <a:endParaRPr lang="en-CA" sz="1000" b="1" i="1" u="sng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CA" sz="2400" b="1" dirty="0" smtClean="0">
                <a:latin typeface="Calibri"/>
                <a:cs typeface="Arial" charset="0"/>
              </a:rPr>
              <a:t>← </a:t>
            </a:r>
            <a:r>
              <a:rPr lang="en-CA" sz="2400" b="1" dirty="0" smtClean="0">
                <a:latin typeface="Arial" charset="0"/>
                <a:cs typeface="Arial" charset="0"/>
              </a:rPr>
              <a:t>Base AWS/RCM forcing</a:t>
            </a:r>
          </a:p>
        </p:txBody>
      </p:sp>
      <p:cxnSp>
        <p:nvCxnSpPr>
          <p:cNvPr id="1037" name="Straight Arrow Connector 12"/>
          <p:cNvCxnSpPr>
            <a:cxnSpLocks noChangeShapeType="1"/>
          </p:cNvCxnSpPr>
          <p:nvPr/>
        </p:nvCxnSpPr>
        <p:spPr bwMode="auto">
          <a:xfrm rot="5400000">
            <a:off x="4876800" y="2819400"/>
            <a:ext cx="1828800" cy="158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1038" name="Straight Arrow Connector 13"/>
          <p:cNvCxnSpPr>
            <a:cxnSpLocks noChangeShapeType="1"/>
          </p:cNvCxnSpPr>
          <p:nvPr/>
        </p:nvCxnSpPr>
        <p:spPr bwMode="auto">
          <a:xfrm rot="5400000">
            <a:off x="5210176" y="4391026"/>
            <a:ext cx="1162049" cy="158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1039" name="Straight Arrow Connector 14"/>
          <p:cNvCxnSpPr>
            <a:cxnSpLocks noChangeShapeType="1"/>
          </p:cNvCxnSpPr>
          <p:nvPr/>
        </p:nvCxnSpPr>
        <p:spPr bwMode="auto">
          <a:xfrm>
            <a:off x="5257800" y="3733800"/>
            <a:ext cx="500063" cy="158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1040" name="Straight Connector 18"/>
          <p:cNvCxnSpPr>
            <a:cxnSpLocks noChangeShapeType="1"/>
          </p:cNvCxnSpPr>
          <p:nvPr/>
        </p:nvCxnSpPr>
        <p:spPr bwMode="auto">
          <a:xfrm rot="5400000">
            <a:off x="4005264" y="4986338"/>
            <a:ext cx="2505073" cy="1588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1" name="Straight Connector 19"/>
          <p:cNvCxnSpPr>
            <a:cxnSpLocks noChangeShapeType="1"/>
          </p:cNvCxnSpPr>
          <p:nvPr/>
        </p:nvCxnSpPr>
        <p:spPr bwMode="auto">
          <a:xfrm rot="10800000">
            <a:off x="5257800" y="6248400"/>
            <a:ext cx="500063" cy="1588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munro\Documents\PUB2011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13"/>
            <a:ext cx="74295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96" name="Straight Arrow Connector 3"/>
          <p:cNvCxnSpPr>
            <a:cxnSpLocks noChangeShapeType="1"/>
          </p:cNvCxnSpPr>
          <p:nvPr/>
        </p:nvCxnSpPr>
        <p:spPr bwMode="auto">
          <a:xfrm>
            <a:off x="142875" y="142875"/>
            <a:ext cx="4357688" cy="15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lg"/>
          </a:ln>
        </p:spPr>
      </p:cxnSp>
      <p:cxnSp>
        <p:nvCxnSpPr>
          <p:cNvPr id="8197" name="Straight Arrow Connector 5"/>
          <p:cNvCxnSpPr>
            <a:cxnSpLocks noChangeShapeType="1"/>
          </p:cNvCxnSpPr>
          <p:nvPr/>
        </p:nvCxnSpPr>
        <p:spPr bwMode="auto">
          <a:xfrm>
            <a:off x="142875" y="285750"/>
            <a:ext cx="4357688" cy="15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lg"/>
          </a:ln>
        </p:spPr>
      </p:cxnSp>
      <p:cxnSp>
        <p:nvCxnSpPr>
          <p:cNvPr id="8198" name="Straight Arrow Connector 6"/>
          <p:cNvCxnSpPr>
            <a:cxnSpLocks noChangeShapeType="1"/>
          </p:cNvCxnSpPr>
          <p:nvPr/>
        </p:nvCxnSpPr>
        <p:spPr bwMode="auto">
          <a:xfrm>
            <a:off x="142875" y="428625"/>
            <a:ext cx="4357688" cy="15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lg"/>
          </a:ln>
        </p:spPr>
      </p:cxnSp>
      <p:cxnSp>
        <p:nvCxnSpPr>
          <p:cNvPr id="8199" name="Straight Arrow Connector 7"/>
          <p:cNvCxnSpPr>
            <a:cxnSpLocks noChangeShapeType="1"/>
          </p:cNvCxnSpPr>
          <p:nvPr/>
        </p:nvCxnSpPr>
        <p:spPr bwMode="auto">
          <a:xfrm>
            <a:off x="142875" y="571500"/>
            <a:ext cx="4357688" cy="15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lg"/>
          </a:ln>
        </p:spPr>
      </p:cxnSp>
      <p:cxnSp>
        <p:nvCxnSpPr>
          <p:cNvPr id="8200" name="Straight Arrow Connector 8"/>
          <p:cNvCxnSpPr>
            <a:cxnSpLocks noChangeShapeType="1"/>
          </p:cNvCxnSpPr>
          <p:nvPr/>
        </p:nvCxnSpPr>
        <p:spPr bwMode="auto">
          <a:xfrm>
            <a:off x="142875" y="714375"/>
            <a:ext cx="4357688" cy="15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lg"/>
          </a:ln>
        </p:spPr>
      </p:cxnSp>
      <p:cxnSp>
        <p:nvCxnSpPr>
          <p:cNvPr id="8201" name="Straight Arrow Connector 9"/>
          <p:cNvCxnSpPr>
            <a:cxnSpLocks noChangeShapeType="1"/>
          </p:cNvCxnSpPr>
          <p:nvPr/>
        </p:nvCxnSpPr>
        <p:spPr bwMode="auto">
          <a:xfrm>
            <a:off x="142875" y="857250"/>
            <a:ext cx="4357688" cy="15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lg"/>
          </a:ln>
        </p:spPr>
      </p:cxnSp>
      <p:cxnSp>
        <p:nvCxnSpPr>
          <p:cNvPr id="8202" name="Straight Arrow Connector 10"/>
          <p:cNvCxnSpPr>
            <a:cxnSpLocks noChangeShapeType="1"/>
          </p:cNvCxnSpPr>
          <p:nvPr/>
        </p:nvCxnSpPr>
        <p:spPr bwMode="auto">
          <a:xfrm>
            <a:off x="4643438" y="142875"/>
            <a:ext cx="4357687" cy="15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lg"/>
          </a:ln>
        </p:spPr>
      </p:cxnSp>
      <p:cxnSp>
        <p:nvCxnSpPr>
          <p:cNvPr id="8203" name="Straight Arrow Connector 11"/>
          <p:cNvCxnSpPr>
            <a:cxnSpLocks noChangeShapeType="1"/>
          </p:cNvCxnSpPr>
          <p:nvPr/>
        </p:nvCxnSpPr>
        <p:spPr bwMode="auto">
          <a:xfrm>
            <a:off x="4643438" y="285750"/>
            <a:ext cx="4357687" cy="15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lg"/>
          </a:ln>
        </p:spPr>
      </p:cxnSp>
      <p:cxnSp>
        <p:nvCxnSpPr>
          <p:cNvPr id="8204" name="Straight Arrow Connector 12"/>
          <p:cNvCxnSpPr>
            <a:cxnSpLocks noChangeShapeType="1"/>
          </p:cNvCxnSpPr>
          <p:nvPr/>
        </p:nvCxnSpPr>
        <p:spPr bwMode="auto">
          <a:xfrm>
            <a:off x="4643438" y="428625"/>
            <a:ext cx="4357687" cy="15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lg"/>
          </a:ln>
        </p:spPr>
      </p:cxnSp>
      <p:cxnSp>
        <p:nvCxnSpPr>
          <p:cNvPr id="8205" name="Straight Arrow Connector 13"/>
          <p:cNvCxnSpPr>
            <a:cxnSpLocks noChangeShapeType="1"/>
          </p:cNvCxnSpPr>
          <p:nvPr/>
        </p:nvCxnSpPr>
        <p:spPr bwMode="auto">
          <a:xfrm>
            <a:off x="4643438" y="571500"/>
            <a:ext cx="4357687" cy="15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lg"/>
          </a:ln>
        </p:spPr>
      </p:cxnSp>
      <p:cxnSp>
        <p:nvCxnSpPr>
          <p:cNvPr id="8206" name="Straight Arrow Connector 14"/>
          <p:cNvCxnSpPr>
            <a:cxnSpLocks noChangeShapeType="1"/>
          </p:cNvCxnSpPr>
          <p:nvPr/>
        </p:nvCxnSpPr>
        <p:spPr bwMode="auto">
          <a:xfrm>
            <a:off x="4643438" y="714375"/>
            <a:ext cx="4357687" cy="15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lg"/>
          </a:ln>
        </p:spPr>
      </p:cxnSp>
      <p:cxnSp>
        <p:nvCxnSpPr>
          <p:cNvPr id="8207" name="Straight Arrow Connector 15"/>
          <p:cNvCxnSpPr>
            <a:cxnSpLocks noChangeShapeType="1"/>
          </p:cNvCxnSpPr>
          <p:nvPr/>
        </p:nvCxnSpPr>
        <p:spPr bwMode="auto">
          <a:xfrm>
            <a:off x="4643438" y="857250"/>
            <a:ext cx="4357687" cy="15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lg"/>
          </a:ln>
        </p:spPr>
      </p:cxnSp>
      <p:cxnSp>
        <p:nvCxnSpPr>
          <p:cNvPr id="8208" name="Straight Arrow Connector 16"/>
          <p:cNvCxnSpPr>
            <a:cxnSpLocks noChangeShapeType="1"/>
          </p:cNvCxnSpPr>
          <p:nvPr/>
        </p:nvCxnSpPr>
        <p:spPr bwMode="auto">
          <a:xfrm>
            <a:off x="4643438" y="1000125"/>
            <a:ext cx="4357687" cy="15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lg"/>
          </a:ln>
        </p:spPr>
      </p:cxnSp>
      <p:cxnSp>
        <p:nvCxnSpPr>
          <p:cNvPr id="8209" name="Straight Arrow Connector 17"/>
          <p:cNvCxnSpPr>
            <a:cxnSpLocks noChangeShapeType="1"/>
          </p:cNvCxnSpPr>
          <p:nvPr/>
        </p:nvCxnSpPr>
        <p:spPr bwMode="auto">
          <a:xfrm>
            <a:off x="4643438" y="1143000"/>
            <a:ext cx="4357687" cy="15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lg"/>
          </a:ln>
        </p:spPr>
      </p:cxnSp>
      <p:cxnSp>
        <p:nvCxnSpPr>
          <p:cNvPr id="8210" name="Straight Arrow Connector 22"/>
          <p:cNvCxnSpPr>
            <a:cxnSpLocks noChangeShapeType="1"/>
          </p:cNvCxnSpPr>
          <p:nvPr/>
        </p:nvCxnSpPr>
        <p:spPr bwMode="auto">
          <a:xfrm>
            <a:off x="142875" y="1000125"/>
            <a:ext cx="4357688" cy="15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lg"/>
          </a:ln>
        </p:spPr>
      </p:cxnSp>
      <p:cxnSp>
        <p:nvCxnSpPr>
          <p:cNvPr id="8211" name="Straight Arrow Connector 23"/>
          <p:cNvCxnSpPr>
            <a:cxnSpLocks noChangeShapeType="1"/>
          </p:cNvCxnSpPr>
          <p:nvPr/>
        </p:nvCxnSpPr>
        <p:spPr bwMode="auto">
          <a:xfrm>
            <a:off x="142875" y="1143000"/>
            <a:ext cx="4357688" cy="15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lg"/>
          </a:ln>
        </p:spPr>
      </p:cxnSp>
      <p:cxnSp>
        <p:nvCxnSpPr>
          <p:cNvPr id="8212" name="Straight Arrow Connector 24"/>
          <p:cNvCxnSpPr>
            <a:cxnSpLocks noChangeShapeType="1"/>
          </p:cNvCxnSpPr>
          <p:nvPr/>
        </p:nvCxnSpPr>
        <p:spPr bwMode="auto">
          <a:xfrm>
            <a:off x="142875" y="1285875"/>
            <a:ext cx="1785938" cy="1588"/>
          </a:xfrm>
          <a:prstGeom prst="straightConnector1">
            <a:avLst/>
          </a:prstGeom>
          <a:noFill/>
          <a:ln w="12700" algn="ctr">
            <a:solidFill>
              <a:schemeClr val="bg1"/>
            </a:solidFill>
            <a:round/>
            <a:headEnd/>
            <a:tailEnd type="triangle" w="med" len="lg"/>
          </a:ln>
        </p:spPr>
      </p:cxnSp>
      <p:cxnSp>
        <p:nvCxnSpPr>
          <p:cNvPr id="8213" name="Straight Arrow Connector 26"/>
          <p:cNvCxnSpPr>
            <a:cxnSpLocks noChangeShapeType="1"/>
          </p:cNvCxnSpPr>
          <p:nvPr/>
        </p:nvCxnSpPr>
        <p:spPr bwMode="auto">
          <a:xfrm>
            <a:off x="4643438" y="1285875"/>
            <a:ext cx="3143250" cy="1588"/>
          </a:xfrm>
          <a:prstGeom prst="straightConnector1">
            <a:avLst/>
          </a:prstGeom>
          <a:noFill/>
          <a:ln w="12700" algn="ctr">
            <a:solidFill>
              <a:schemeClr val="bg1"/>
            </a:solidFill>
            <a:round/>
            <a:headEnd/>
            <a:tailEnd type="triangle" w="med" len="lg"/>
          </a:ln>
        </p:spPr>
      </p:cxnSp>
      <p:cxnSp>
        <p:nvCxnSpPr>
          <p:cNvPr id="8214" name="Straight Connector 30"/>
          <p:cNvCxnSpPr>
            <a:cxnSpLocks noChangeShapeType="1"/>
          </p:cNvCxnSpPr>
          <p:nvPr/>
        </p:nvCxnSpPr>
        <p:spPr bwMode="auto">
          <a:xfrm rot="5400000">
            <a:off x="142875" y="5357813"/>
            <a:ext cx="642937" cy="714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8215" name="Straight Connector 32"/>
          <p:cNvCxnSpPr>
            <a:cxnSpLocks noChangeShapeType="1"/>
          </p:cNvCxnSpPr>
          <p:nvPr/>
        </p:nvCxnSpPr>
        <p:spPr bwMode="auto">
          <a:xfrm rot="5400000">
            <a:off x="-1250156" y="3036094"/>
            <a:ext cx="3786188" cy="28575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 type="oval" w="med" len="med"/>
            <a:tailEnd/>
          </a:ln>
        </p:spPr>
      </p:cxnSp>
      <p:cxnSp>
        <p:nvCxnSpPr>
          <p:cNvPr id="8216" name="Straight Connector 37"/>
          <p:cNvCxnSpPr>
            <a:cxnSpLocks noChangeShapeType="1"/>
          </p:cNvCxnSpPr>
          <p:nvPr/>
        </p:nvCxnSpPr>
        <p:spPr bwMode="auto">
          <a:xfrm rot="5400000">
            <a:off x="3071813" y="2857500"/>
            <a:ext cx="3786188" cy="642937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 type="oval" w="med" len="med"/>
            <a:tailEnd/>
          </a:ln>
        </p:spPr>
      </p:cxnSp>
      <p:cxnSp>
        <p:nvCxnSpPr>
          <p:cNvPr id="8217" name="Straight Connector 43"/>
          <p:cNvCxnSpPr>
            <a:cxnSpLocks noChangeShapeType="1"/>
          </p:cNvCxnSpPr>
          <p:nvPr/>
        </p:nvCxnSpPr>
        <p:spPr bwMode="auto">
          <a:xfrm rot="5400000">
            <a:off x="4464844" y="5179219"/>
            <a:ext cx="285750" cy="714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oval" w="med" len="med"/>
          </a:ln>
        </p:spPr>
      </p:cxnSp>
      <p:sp>
        <p:nvSpPr>
          <p:cNvPr id="8218" name="TextBox 25"/>
          <p:cNvSpPr txBox="1">
            <a:spLocks noChangeArrowheads="1"/>
          </p:cNvSpPr>
          <p:nvPr/>
        </p:nvSpPr>
        <p:spPr bwMode="auto">
          <a:xfrm>
            <a:off x="7848600" y="5638800"/>
            <a:ext cx="928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CA" sz="3600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CA" sz="3600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143750" y="1714500"/>
            <a:ext cx="428625" cy="10001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+mn-lt"/>
            </a:endParaRPr>
          </a:p>
        </p:txBody>
      </p:sp>
      <p:cxnSp>
        <p:nvCxnSpPr>
          <p:cNvPr id="8220" name="Straight Connector 31"/>
          <p:cNvCxnSpPr>
            <a:cxnSpLocks noChangeShapeType="1"/>
          </p:cNvCxnSpPr>
          <p:nvPr/>
        </p:nvCxnSpPr>
        <p:spPr bwMode="auto">
          <a:xfrm>
            <a:off x="7072313" y="2357438"/>
            <a:ext cx="642937" cy="1587"/>
          </a:xfrm>
          <a:prstGeom prst="line">
            <a:avLst/>
          </a:prstGeom>
          <a:noFill/>
          <a:ln w="19050" algn="ctr">
            <a:solidFill>
              <a:srgbClr val="0070C0"/>
            </a:solidFill>
            <a:prstDash val="sysDash"/>
            <a:round/>
            <a:headEnd/>
            <a:tailEnd/>
          </a:ln>
        </p:spPr>
      </p:cxnSp>
      <p:cxnSp>
        <p:nvCxnSpPr>
          <p:cNvPr id="8221" name="Straight Arrow Connector 33"/>
          <p:cNvCxnSpPr>
            <a:cxnSpLocks noChangeShapeType="1"/>
            <a:endCxn id="30" idx="2"/>
          </p:cNvCxnSpPr>
          <p:nvPr/>
        </p:nvCxnSpPr>
        <p:spPr bwMode="auto">
          <a:xfrm rot="5400000">
            <a:off x="7180263" y="2535238"/>
            <a:ext cx="357187" cy="1587"/>
          </a:xfrm>
          <a:prstGeom prst="straightConnector1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med" len="lg"/>
          </a:ln>
        </p:spPr>
      </p:cxnSp>
      <p:cxnSp>
        <p:nvCxnSpPr>
          <p:cNvPr id="8222" name="Straight Arrow Connector 34"/>
          <p:cNvCxnSpPr>
            <a:cxnSpLocks noChangeShapeType="1"/>
          </p:cNvCxnSpPr>
          <p:nvPr/>
        </p:nvCxnSpPr>
        <p:spPr bwMode="auto">
          <a:xfrm rot="16200000" flipH="1">
            <a:off x="6822281" y="1821657"/>
            <a:ext cx="1071563" cy="0"/>
          </a:xfrm>
          <a:prstGeom prst="straightConnector1">
            <a:avLst/>
          </a:prstGeom>
          <a:noFill/>
          <a:ln w="31750" algn="ctr">
            <a:solidFill>
              <a:srgbClr val="0070C0"/>
            </a:solidFill>
            <a:round/>
            <a:headEnd type="oval" w="med" len="med"/>
            <a:tailEnd type="triangle" w="med" len="lg"/>
          </a:ln>
        </p:spPr>
      </p:cxnSp>
      <p:cxnSp>
        <p:nvCxnSpPr>
          <p:cNvPr id="8223" name="Straight Arrow Connector 35"/>
          <p:cNvCxnSpPr>
            <a:cxnSpLocks noChangeShapeType="1"/>
            <a:stCxn id="30" idx="2"/>
          </p:cNvCxnSpPr>
          <p:nvPr/>
        </p:nvCxnSpPr>
        <p:spPr bwMode="auto">
          <a:xfrm rot="16200000" flipH="1">
            <a:off x="6215063" y="3857625"/>
            <a:ext cx="3143250" cy="857250"/>
          </a:xfrm>
          <a:prstGeom prst="straightConnector1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med" len="lg"/>
          </a:ln>
        </p:spPr>
      </p:cxnSp>
      <p:sp>
        <p:nvSpPr>
          <p:cNvPr id="8224" name="Rectangle 36"/>
          <p:cNvSpPr>
            <a:spLocks noChangeArrowheads="1"/>
          </p:cNvSpPr>
          <p:nvPr/>
        </p:nvSpPr>
        <p:spPr bwMode="auto">
          <a:xfrm>
            <a:off x="5500688" y="1714500"/>
            <a:ext cx="428625" cy="1000125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8225" name="Straight Connector 38"/>
          <p:cNvCxnSpPr>
            <a:cxnSpLocks noChangeShapeType="1"/>
          </p:cNvCxnSpPr>
          <p:nvPr/>
        </p:nvCxnSpPr>
        <p:spPr bwMode="auto">
          <a:xfrm>
            <a:off x="5357813" y="2000250"/>
            <a:ext cx="642937" cy="1588"/>
          </a:xfrm>
          <a:prstGeom prst="line">
            <a:avLst/>
          </a:prstGeom>
          <a:noFill/>
          <a:ln w="19050" algn="ctr">
            <a:solidFill>
              <a:srgbClr val="0070C0"/>
            </a:solidFill>
            <a:prstDash val="sysDash"/>
            <a:round/>
            <a:headEnd/>
            <a:tailEnd/>
          </a:ln>
        </p:spPr>
      </p:cxnSp>
      <p:cxnSp>
        <p:nvCxnSpPr>
          <p:cNvPr id="8226" name="Straight Arrow Connector 39"/>
          <p:cNvCxnSpPr>
            <a:cxnSpLocks noChangeShapeType="1"/>
          </p:cNvCxnSpPr>
          <p:nvPr/>
        </p:nvCxnSpPr>
        <p:spPr bwMode="auto">
          <a:xfrm rot="5400000">
            <a:off x="5358606" y="1642269"/>
            <a:ext cx="714375" cy="1588"/>
          </a:xfrm>
          <a:prstGeom prst="straightConnector1">
            <a:avLst/>
          </a:prstGeom>
          <a:noFill/>
          <a:ln w="31750" algn="ctr">
            <a:solidFill>
              <a:srgbClr val="0070C0"/>
            </a:solidFill>
            <a:round/>
            <a:headEnd type="oval" w="med" len="med"/>
            <a:tailEnd type="triangle" w="med" len="lg"/>
          </a:ln>
        </p:spPr>
      </p:cxnSp>
      <p:cxnSp>
        <p:nvCxnSpPr>
          <p:cNvPr id="8227" name="Straight Arrow Connector 40"/>
          <p:cNvCxnSpPr>
            <a:cxnSpLocks noChangeShapeType="1"/>
          </p:cNvCxnSpPr>
          <p:nvPr/>
        </p:nvCxnSpPr>
        <p:spPr bwMode="auto">
          <a:xfrm rot="5400000">
            <a:off x="5358606" y="2356644"/>
            <a:ext cx="714375" cy="1588"/>
          </a:xfrm>
          <a:prstGeom prst="straightConnector1">
            <a:avLst/>
          </a:prstGeom>
          <a:noFill/>
          <a:ln w="31750" algn="ctr">
            <a:solidFill>
              <a:srgbClr val="0070C0"/>
            </a:solidFill>
            <a:prstDash val="sysDot"/>
            <a:round/>
            <a:headEnd/>
            <a:tailEnd type="triangle" w="med" len="lg"/>
          </a:ln>
        </p:spPr>
      </p:cxnSp>
      <p:cxnSp>
        <p:nvCxnSpPr>
          <p:cNvPr id="8228" name="Straight Arrow Connector 41"/>
          <p:cNvCxnSpPr>
            <a:cxnSpLocks noChangeShapeType="1"/>
            <a:stCxn id="8224" idx="2"/>
          </p:cNvCxnSpPr>
          <p:nvPr/>
        </p:nvCxnSpPr>
        <p:spPr bwMode="auto">
          <a:xfrm rot="16200000" flipH="1">
            <a:off x="5357813" y="3071812"/>
            <a:ext cx="3143250" cy="2428875"/>
          </a:xfrm>
          <a:prstGeom prst="straightConnector1">
            <a:avLst/>
          </a:prstGeom>
          <a:noFill/>
          <a:ln w="31750" algn="ctr">
            <a:solidFill>
              <a:srgbClr val="0070C0"/>
            </a:solidFill>
            <a:prstDash val="sysDot"/>
            <a:round/>
            <a:headEnd/>
            <a:tailEnd type="triangle" w="med" len="lg"/>
          </a:ln>
        </p:spPr>
      </p:cxnSp>
      <p:sp>
        <p:nvSpPr>
          <p:cNvPr id="8229" name="TextBox 42"/>
          <p:cNvSpPr txBox="1">
            <a:spLocks noChangeArrowheads="1"/>
          </p:cNvSpPr>
          <p:nvPr/>
        </p:nvSpPr>
        <p:spPr bwMode="auto">
          <a:xfrm>
            <a:off x="5214938" y="2714625"/>
            <a:ext cx="1071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Snow reservoir</a:t>
            </a:r>
          </a:p>
        </p:txBody>
      </p:sp>
      <p:sp>
        <p:nvSpPr>
          <p:cNvPr id="8230" name="TextBox 44"/>
          <p:cNvSpPr txBox="1">
            <a:spLocks noChangeArrowheads="1"/>
          </p:cNvSpPr>
          <p:nvPr/>
        </p:nvSpPr>
        <p:spPr bwMode="auto">
          <a:xfrm>
            <a:off x="6858000" y="2714625"/>
            <a:ext cx="107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Ice reservoir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43438" y="5000625"/>
            <a:ext cx="3429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Ice &amp; Snow melt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0063" y="5000625"/>
            <a:ext cx="3429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Snow accumulation</a:t>
            </a:r>
          </a:p>
        </p:txBody>
      </p:sp>
      <p:sp>
        <p:nvSpPr>
          <p:cNvPr id="50" name="Oval 49"/>
          <p:cNvSpPr/>
          <p:nvPr/>
        </p:nvSpPr>
        <p:spPr>
          <a:xfrm>
            <a:off x="7772400" y="5562600"/>
            <a:ext cx="1000125" cy="928688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1" name="Oval 50"/>
          <p:cNvSpPr/>
          <p:nvPr/>
        </p:nvSpPr>
        <p:spPr>
          <a:xfrm>
            <a:off x="6500813" y="5572125"/>
            <a:ext cx="1071562" cy="1000125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6679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 – AWS Comparisons</a:t>
            </a:r>
            <a:endParaRPr lang="en-CA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46593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143000"/>
            <a:ext cx="4643437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42195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F:\HPFi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9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0"/>
            <a:ext cx="480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34290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91440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4419600"/>
            <a:ext cx="167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7086600" y="36576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 dirty="0"/>
              <a:t>K</a:t>
            </a:r>
            <a:r>
              <a:rPr lang="en-US" sz="1200" b="1" dirty="0"/>
              <a:t>~1.5 h</a:t>
            </a:r>
          </a:p>
        </p:txBody>
      </p:sp>
      <p:sp>
        <p:nvSpPr>
          <p:cNvPr id="10249" name="TextBox 11"/>
          <p:cNvSpPr txBox="1">
            <a:spLocks noChangeArrowheads="1"/>
          </p:cNvSpPr>
          <p:nvPr/>
        </p:nvSpPr>
        <p:spPr bwMode="auto">
          <a:xfrm>
            <a:off x="7086600" y="39624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 dirty="0"/>
              <a:t>K</a:t>
            </a:r>
            <a:r>
              <a:rPr lang="en-US" sz="1200" b="1" dirty="0"/>
              <a:t>~10.5 h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57400" y="0"/>
            <a:ext cx="3352800" cy="838200"/>
          </a:xfrm>
        </p:spPr>
        <p:txBody>
          <a:bodyPr/>
          <a:lstStyle/>
          <a:p>
            <a:pPr algn="l"/>
            <a:r>
              <a:rPr lang="en-CA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Hydrology</a:t>
            </a:r>
            <a:endParaRPr lang="en-CA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33607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810000"/>
            <a:ext cx="32940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85800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6553200" y="0"/>
            <a:ext cx="236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M</a:t>
            </a:r>
            <a:r>
              <a:rPr lang="el-GR" sz="1400"/>
              <a:t>ϋ</a:t>
            </a:r>
            <a:r>
              <a:rPr lang="en-US" sz="1400"/>
              <a:t>ller &amp; Keeler 1969 </a:t>
            </a:r>
          </a:p>
        </p:txBody>
      </p:sp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04800"/>
            <a:ext cx="25146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477000" y="1447800"/>
            <a:ext cx="2514600" cy="49530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2" name="Freeform 5"/>
          <p:cNvSpPr>
            <a:spLocks/>
          </p:cNvSpPr>
          <p:nvPr/>
        </p:nvSpPr>
        <p:spPr bwMode="auto">
          <a:xfrm rot="5550373">
            <a:off x="7231856" y="242094"/>
            <a:ext cx="331788" cy="121920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001000" y="8382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Freeform 5"/>
          <p:cNvSpPr>
            <a:spLocks/>
          </p:cNvSpPr>
          <p:nvPr/>
        </p:nvSpPr>
        <p:spPr bwMode="auto">
          <a:xfrm rot="-10221215">
            <a:off x="8383588" y="1660525"/>
            <a:ext cx="228600" cy="76200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Freeform 5"/>
          <p:cNvSpPr>
            <a:spLocks/>
          </p:cNvSpPr>
          <p:nvPr/>
        </p:nvSpPr>
        <p:spPr bwMode="auto">
          <a:xfrm rot="10800000">
            <a:off x="8382000" y="2438400"/>
            <a:ext cx="228600" cy="80010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Freeform 5"/>
          <p:cNvSpPr>
            <a:spLocks/>
          </p:cNvSpPr>
          <p:nvPr/>
        </p:nvSpPr>
        <p:spPr bwMode="auto">
          <a:xfrm rot="10800000">
            <a:off x="8382000" y="3200400"/>
            <a:ext cx="266700" cy="80010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Freeform 5"/>
          <p:cNvSpPr>
            <a:spLocks/>
          </p:cNvSpPr>
          <p:nvPr/>
        </p:nvSpPr>
        <p:spPr bwMode="auto">
          <a:xfrm rot="10800000">
            <a:off x="8382000" y="3962400"/>
            <a:ext cx="266700" cy="80010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Freeform 5"/>
          <p:cNvSpPr>
            <a:spLocks/>
          </p:cNvSpPr>
          <p:nvPr/>
        </p:nvSpPr>
        <p:spPr bwMode="auto">
          <a:xfrm rot="10800000">
            <a:off x="8382000" y="4724400"/>
            <a:ext cx="266700" cy="80010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Freeform 5"/>
          <p:cNvSpPr>
            <a:spLocks/>
          </p:cNvSpPr>
          <p:nvPr/>
        </p:nvSpPr>
        <p:spPr bwMode="auto">
          <a:xfrm rot="-10352362">
            <a:off x="8383588" y="5483225"/>
            <a:ext cx="227012" cy="76200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8306594" y="6400006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1" name="Freeform 5"/>
          <p:cNvSpPr>
            <a:spLocks/>
          </p:cNvSpPr>
          <p:nvPr/>
        </p:nvSpPr>
        <p:spPr bwMode="auto">
          <a:xfrm rot="-10233593">
            <a:off x="8153400" y="1514475"/>
            <a:ext cx="234950" cy="83820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Freeform 5"/>
          <p:cNvSpPr>
            <a:spLocks/>
          </p:cNvSpPr>
          <p:nvPr/>
        </p:nvSpPr>
        <p:spPr bwMode="auto">
          <a:xfrm rot="10800000">
            <a:off x="8153400" y="2286000"/>
            <a:ext cx="190500" cy="80010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Freeform 5"/>
          <p:cNvSpPr>
            <a:spLocks/>
          </p:cNvSpPr>
          <p:nvPr/>
        </p:nvSpPr>
        <p:spPr bwMode="auto">
          <a:xfrm rot="10292598">
            <a:off x="8224838" y="3060700"/>
            <a:ext cx="222250" cy="815975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Freeform 5"/>
          <p:cNvSpPr>
            <a:spLocks/>
          </p:cNvSpPr>
          <p:nvPr/>
        </p:nvSpPr>
        <p:spPr bwMode="auto">
          <a:xfrm rot="10800000">
            <a:off x="7772400" y="5486400"/>
            <a:ext cx="228600" cy="76200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Freeform 5"/>
          <p:cNvSpPr>
            <a:spLocks/>
          </p:cNvSpPr>
          <p:nvPr/>
        </p:nvSpPr>
        <p:spPr bwMode="auto">
          <a:xfrm rot="10800000">
            <a:off x="7772400" y="4724400"/>
            <a:ext cx="266700" cy="80010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Freeform 5"/>
          <p:cNvSpPr>
            <a:spLocks/>
          </p:cNvSpPr>
          <p:nvPr/>
        </p:nvSpPr>
        <p:spPr bwMode="auto">
          <a:xfrm rot="10800000">
            <a:off x="7772400" y="3962400"/>
            <a:ext cx="266700" cy="80010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Freeform 5"/>
          <p:cNvSpPr>
            <a:spLocks/>
          </p:cNvSpPr>
          <p:nvPr/>
        </p:nvSpPr>
        <p:spPr bwMode="auto">
          <a:xfrm rot="10292598">
            <a:off x="7691438" y="3136900"/>
            <a:ext cx="222250" cy="815975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Freeform 5"/>
          <p:cNvSpPr>
            <a:spLocks/>
          </p:cNvSpPr>
          <p:nvPr/>
        </p:nvSpPr>
        <p:spPr bwMode="auto">
          <a:xfrm rot="10800000">
            <a:off x="7543800" y="2362200"/>
            <a:ext cx="266700" cy="80010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Freeform 5"/>
          <p:cNvSpPr>
            <a:spLocks/>
          </p:cNvSpPr>
          <p:nvPr/>
        </p:nvSpPr>
        <p:spPr bwMode="auto">
          <a:xfrm rot="10800000">
            <a:off x="7543800" y="1600200"/>
            <a:ext cx="266700" cy="80010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Freeform 5"/>
          <p:cNvSpPr>
            <a:spLocks/>
          </p:cNvSpPr>
          <p:nvPr/>
        </p:nvSpPr>
        <p:spPr bwMode="auto">
          <a:xfrm rot="-9913174">
            <a:off x="7773988" y="1508125"/>
            <a:ext cx="217487" cy="83820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Freeform 5"/>
          <p:cNvSpPr>
            <a:spLocks/>
          </p:cNvSpPr>
          <p:nvPr/>
        </p:nvSpPr>
        <p:spPr bwMode="auto">
          <a:xfrm rot="10800000">
            <a:off x="7239000" y="5486400"/>
            <a:ext cx="228600" cy="76200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Freeform 5"/>
          <p:cNvSpPr>
            <a:spLocks/>
          </p:cNvSpPr>
          <p:nvPr/>
        </p:nvSpPr>
        <p:spPr bwMode="auto">
          <a:xfrm rot="10800000">
            <a:off x="7162800" y="4648200"/>
            <a:ext cx="228600" cy="87630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Freeform 5"/>
          <p:cNvSpPr>
            <a:spLocks/>
          </p:cNvSpPr>
          <p:nvPr/>
        </p:nvSpPr>
        <p:spPr bwMode="auto">
          <a:xfrm rot="9366000">
            <a:off x="7008813" y="3902075"/>
            <a:ext cx="255587" cy="820738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Freeform 5"/>
          <p:cNvSpPr>
            <a:spLocks/>
          </p:cNvSpPr>
          <p:nvPr/>
        </p:nvSpPr>
        <p:spPr bwMode="auto">
          <a:xfrm rot="-10529308">
            <a:off x="6778625" y="3149600"/>
            <a:ext cx="233363" cy="80645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Freeform 5"/>
          <p:cNvSpPr>
            <a:spLocks/>
          </p:cNvSpPr>
          <p:nvPr/>
        </p:nvSpPr>
        <p:spPr bwMode="auto">
          <a:xfrm rot="10800000">
            <a:off x="6781800" y="2362200"/>
            <a:ext cx="266700" cy="80010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6" name="Freeform 5"/>
          <p:cNvSpPr>
            <a:spLocks/>
          </p:cNvSpPr>
          <p:nvPr/>
        </p:nvSpPr>
        <p:spPr bwMode="auto">
          <a:xfrm rot="-10043784">
            <a:off x="6935788" y="2417763"/>
            <a:ext cx="236537" cy="83820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7" name="Freeform 5"/>
          <p:cNvSpPr>
            <a:spLocks/>
          </p:cNvSpPr>
          <p:nvPr/>
        </p:nvSpPr>
        <p:spPr bwMode="auto">
          <a:xfrm rot="10800000">
            <a:off x="7010400" y="1676400"/>
            <a:ext cx="266700" cy="800100"/>
          </a:xfrm>
          <a:custGeom>
            <a:avLst/>
            <a:gdLst>
              <a:gd name="T0" fmla="*/ 47 w 409"/>
              <a:gd name="T1" fmla="*/ 47 h 2992"/>
              <a:gd name="T2" fmla="*/ 307 w 409"/>
              <a:gd name="T3" fmla="*/ 149 h 2992"/>
              <a:gd name="T4" fmla="*/ 288 w 409"/>
              <a:gd name="T5" fmla="*/ 186 h 2992"/>
              <a:gd name="T6" fmla="*/ 121 w 409"/>
              <a:gd name="T7" fmla="*/ 260 h 2992"/>
              <a:gd name="T8" fmla="*/ 37 w 409"/>
              <a:gd name="T9" fmla="*/ 288 h 2992"/>
              <a:gd name="T10" fmla="*/ 65 w 409"/>
              <a:gd name="T11" fmla="*/ 325 h 2992"/>
              <a:gd name="T12" fmla="*/ 260 w 409"/>
              <a:gd name="T13" fmla="*/ 409 h 2992"/>
              <a:gd name="T14" fmla="*/ 297 w 409"/>
              <a:gd name="T15" fmla="*/ 474 h 2992"/>
              <a:gd name="T16" fmla="*/ 186 w 409"/>
              <a:gd name="T17" fmla="*/ 520 h 2992"/>
              <a:gd name="T18" fmla="*/ 37 w 409"/>
              <a:gd name="T19" fmla="*/ 558 h 2992"/>
              <a:gd name="T20" fmla="*/ 186 w 409"/>
              <a:gd name="T21" fmla="*/ 632 h 2992"/>
              <a:gd name="T22" fmla="*/ 325 w 409"/>
              <a:gd name="T23" fmla="*/ 743 h 2992"/>
              <a:gd name="T24" fmla="*/ 47 w 409"/>
              <a:gd name="T25" fmla="*/ 827 h 2992"/>
              <a:gd name="T26" fmla="*/ 47 w 409"/>
              <a:gd name="T27" fmla="*/ 855 h 2992"/>
              <a:gd name="T28" fmla="*/ 232 w 409"/>
              <a:gd name="T29" fmla="*/ 939 h 2992"/>
              <a:gd name="T30" fmla="*/ 325 w 409"/>
              <a:gd name="T31" fmla="*/ 994 h 2992"/>
              <a:gd name="T32" fmla="*/ 139 w 409"/>
              <a:gd name="T33" fmla="*/ 1106 h 2992"/>
              <a:gd name="T34" fmla="*/ 19 w 409"/>
              <a:gd name="T35" fmla="*/ 1199 h 2992"/>
              <a:gd name="T36" fmla="*/ 223 w 409"/>
              <a:gd name="T37" fmla="*/ 1282 h 2992"/>
              <a:gd name="T38" fmla="*/ 307 w 409"/>
              <a:gd name="T39" fmla="*/ 1329 h 2992"/>
              <a:gd name="T40" fmla="*/ 307 w 409"/>
              <a:gd name="T41" fmla="*/ 1375 h 2992"/>
              <a:gd name="T42" fmla="*/ 121 w 409"/>
              <a:gd name="T43" fmla="*/ 1496 h 2992"/>
              <a:gd name="T44" fmla="*/ 37 w 409"/>
              <a:gd name="T45" fmla="*/ 1515 h 2992"/>
              <a:gd name="T46" fmla="*/ 260 w 409"/>
              <a:gd name="T47" fmla="*/ 1607 h 2992"/>
              <a:gd name="T48" fmla="*/ 251 w 409"/>
              <a:gd name="T49" fmla="*/ 1682 h 2992"/>
              <a:gd name="T50" fmla="*/ 177 w 409"/>
              <a:gd name="T51" fmla="*/ 1747 h 2992"/>
              <a:gd name="T52" fmla="*/ 37 w 409"/>
              <a:gd name="T53" fmla="*/ 1830 h 2992"/>
              <a:gd name="T54" fmla="*/ 335 w 409"/>
              <a:gd name="T55" fmla="*/ 1933 h 2992"/>
              <a:gd name="T56" fmla="*/ 84 w 409"/>
              <a:gd name="T57" fmla="*/ 2026 h 2992"/>
              <a:gd name="T58" fmla="*/ 195 w 409"/>
              <a:gd name="T59" fmla="*/ 2081 h 2992"/>
              <a:gd name="T60" fmla="*/ 307 w 409"/>
              <a:gd name="T61" fmla="*/ 2146 h 2992"/>
              <a:gd name="T62" fmla="*/ 353 w 409"/>
              <a:gd name="T63" fmla="*/ 2193 h 2992"/>
              <a:gd name="T64" fmla="*/ 186 w 409"/>
              <a:gd name="T65" fmla="*/ 2239 h 2992"/>
              <a:gd name="T66" fmla="*/ 102 w 409"/>
              <a:gd name="T67" fmla="*/ 2286 h 2992"/>
              <a:gd name="T68" fmla="*/ 195 w 409"/>
              <a:gd name="T69" fmla="*/ 2360 h 2992"/>
              <a:gd name="T70" fmla="*/ 232 w 409"/>
              <a:gd name="T71" fmla="*/ 2406 h 2992"/>
              <a:gd name="T72" fmla="*/ 372 w 409"/>
              <a:gd name="T73" fmla="*/ 2490 h 2992"/>
              <a:gd name="T74" fmla="*/ 65 w 409"/>
              <a:gd name="T75" fmla="*/ 2592 h 2992"/>
              <a:gd name="T76" fmla="*/ 139 w 409"/>
              <a:gd name="T77" fmla="*/ 2657 h 2992"/>
              <a:gd name="T78" fmla="*/ 251 w 409"/>
              <a:gd name="T79" fmla="*/ 2806 h 2992"/>
              <a:gd name="T80" fmla="*/ 102 w 409"/>
              <a:gd name="T81" fmla="*/ 2871 h 2992"/>
              <a:gd name="T82" fmla="*/ 121 w 409"/>
              <a:gd name="T83" fmla="*/ 2936 h 2992"/>
              <a:gd name="T84" fmla="*/ 242 w 409"/>
              <a:gd name="T85" fmla="*/ 2992 h 29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09"/>
              <a:gd name="T130" fmla="*/ 0 h 2992"/>
              <a:gd name="T131" fmla="*/ 409 w 409"/>
              <a:gd name="T132" fmla="*/ 2992 h 29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09" h="2992">
                <a:moveTo>
                  <a:pt x="177" y="0"/>
                </a:moveTo>
                <a:cubicBezTo>
                  <a:pt x="130" y="12"/>
                  <a:pt x="93" y="35"/>
                  <a:pt x="47" y="47"/>
                </a:cubicBezTo>
                <a:cubicBezTo>
                  <a:pt x="76" y="92"/>
                  <a:pt x="102" y="86"/>
                  <a:pt x="149" y="102"/>
                </a:cubicBezTo>
                <a:cubicBezTo>
                  <a:pt x="202" y="120"/>
                  <a:pt x="253" y="136"/>
                  <a:pt x="307" y="149"/>
                </a:cubicBezTo>
                <a:cubicBezTo>
                  <a:pt x="310" y="158"/>
                  <a:pt x="320" y="168"/>
                  <a:pt x="316" y="177"/>
                </a:cubicBezTo>
                <a:cubicBezTo>
                  <a:pt x="312" y="186"/>
                  <a:pt x="297" y="181"/>
                  <a:pt x="288" y="186"/>
                </a:cubicBezTo>
                <a:cubicBezTo>
                  <a:pt x="258" y="202"/>
                  <a:pt x="237" y="234"/>
                  <a:pt x="204" y="242"/>
                </a:cubicBezTo>
                <a:cubicBezTo>
                  <a:pt x="176" y="249"/>
                  <a:pt x="148" y="253"/>
                  <a:pt x="121" y="260"/>
                </a:cubicBezTo>
                <a:cubicBezTo>
                  <a:pt x="102" y="265"/>
                  <a:pt x="84" y="273"/>
                  <a:pt x="65" y="279"/>
                </a:cubicBezTo>
                <a:cubicBezTo>
                  <a:pt x="56" y="282"/>
                  <a:pt x="37" y="288"/>
                  <a:pt x="37" y="288"/>
                </a:cubicBezTo>
                <a:cubicBezTo>
                  <a:pt x="34" y="297"/>
                  <a:pt x="22" y="308"/>
                  <a:pt x="28" y="316"/>
                </a:cubicBezTo>
                <a:cubicBezTo>
                  <a:pt x="36" y="326"/>
                  <a:pt x="53" y="321"/>
                  <a:pt x="65" y="325"/>
                </a:cubicBezTo>
                <a:cubicBezTo>
                  <a:pt x="84" y="331"/>
                  <a:pt x="121" y="344"/>
                  <a:pt x="121" y="344"/>
                </a:cubicBezTo>
                <a:cubicBezTo>
                  <a:pt x="156" y="398"/>
                  <a:pt x="199" y="399"/>
                  <a:pt x="260" y="409"/>
                </a:cubicBezTo>
                <a:cubicBezTo>
                  <a:pt x="327" y="453"/>
                  <a:pt x="294" y="441"/>
                  <a:pt x="353" y="455"/>
                </a:cubicBezTo>
                <a:cubicBezTo>
                  <a:pt x="334" y="461"/>
                  <a:pt x="316" y="468"/>
                  <a:pt x="297" y="474"/>
                </a:cubicBezTo>
                <a:cubicBezTo>
                  <a:pt x="288" y="477"/>
                  <a:pt x="269" y="483"/>
                  <a:pt x="269" y="483"/>
                </a:cubicBezTo>
                <a:cubicBezTo>
                  <a:pt x="237" y="505"/>
                  <a:pt x="232" y="513"/>
                  <a:pt x="186" y="520"/>
                </a:cubicBezTo>
                <a:cubicBezTo>
                  <a:pt x="146" y="526"/>
                  <a:pt x="65" y="539"/>
                  <a:pt x="65" y="539"/>
                </a:cubicBezTo>
                <a:cubicBezTo>
                  <a:pt x="56" y="545"/>
                  <a:pt x="37" y="547"/>
                  <a:pt x="37" y="558"/>
                </a:cubicBezTo>
                <a:cubicBezTo>
                  <a:pt x="37" y="586"/>
                  <a:pt x="112" y="608"/>
                  <a:pt x="130" y="613"/>
                </a:cubicBezTo>
                <a:cubicBezTo>
                  <a:pt x="149" y="619"/>
                  <a:pt x="186" y="632"/>
                  <a:pt x="186" y="632"/>
                </a:cubicBezTo>
                <a:cubicBezTo>
                  <a:pt x="228" y="697"/>
                  <a:pt x="264" y="697"/>
                  <a:pt x="335" y="716"/>
                </a:cubicBezTo>
                <a:cubicBezTo>
                  <a:pt x="332" y="725"/>
                  <a:pt x="333" y="738"/>
                  <a:pt x="325" y="743"/>
                </a:cubicBezTo>
                <a:cubicBezTo>
                  <a:pt x="309" y="754"/>
                  <a:pt x="269" y="762"/>
                  <a:pt x="269" y="762"/>
                </a:cubicBezTo>
                <a:cubicBezTo>
                  <a:pt x="197" y="813"/>
                  <a:pt x="138" y="820"/>
                  <a:pt x="47" y="827"/>
                </a:cubicBezTo>
                <a:cubicBezTo>
                  <a:pt x="38" y="830"/>
                  <a:pt x="19" y="826"/>
                  <a:pt x="19" y="836"/>
                </a:cubicBezTo>
                <a:cubicBezTo>
                  <a:pt x="19" y="847"/>
                  <a:pt x="37" y="851"/>
                  <a:pt x="47" y="855"/>
                </a:cubicBezTo>
                <a:cubicBezTo>
                  <a:pt x="70" y="865"/>
                  <a:pt x="96" y="867"/>
                  <a:pt x="121" y="874"/>
                </a:cubicBezTo>
                <a:cubicBezTo>
                  <a:pt x="152" y="904"/>
                  <a:pt x="191" y="924"/>
                  <a:pt x="232" y="939"/>
                </a:cubicBezTo>
                <a:cubicBezTo>
                  <a:pt x="244" y="951"/>
                  <a:pt x="254" y="967"/>
                  <a:pt x="269" y="976"/>
                </a:cubicBezTo>
                <a:cubicBezTo>
                  <a:pt x="286" y="986"/>
                  <a:pt x="325" y="994"/>
                  <a:pt x="325" y="994"/>
                </a:cubicBezTo>
                <a:cubicBezTo>
                  <a:pt x="311" y="1037"/>
                  <a:pt x="297" y="1025"/>
                  <a:pt x="260" y="1050"/>
                </a:cubicBezTo>
                <a:cubicBezTo>
                  <a:pt x="230" y="1097"/>
                  <a:pt x="189" y="1095"/>
                  <a:pt x="139" y="1106"/>
                </a:cubicBezTo>
                <a:cubicBezTo>
                  <a:pt x="100" y="1147"/>
                  <a:pt x="56" y="1162"/>
                  <a:pt x="0" y="1171"/>
                </a:cubicBezTo>
                <a:cubicBezTo>
                  <a:pt x="6" y="1180"/>
                  <a:pt x="9" y="1193"/>
                  <a:pt x="19" y="1199"/>
                </a:cubicBezTo>
                <a:cubicBezTo>
                  <a:pt x="29" y="1205"/>
                  <a:pt x="148" y="1248"/>
                  <a:pt x="167" y="1254"/>
                </a:cubicBezTo>
                <a:cubicBezTo>
                  <a:pt x="205" y="1280"/>
                  <a:pt x="183" y="1269"/>
                  <a:pt x="223" y="1282"/>
                </a:cubicBezTo>
                <a:cubicBezTo>
                  <a:pt x="242" y="1288"/>
                  <a:pt x="279" y="1301"/>
                  <a:pt x="279" y="1301"/>
                </a:cubicBezTo>
                <a:cubicBezTo>
                  <a:pt x="288" y="1310"/>
                  <a:pt x="295" y="1323"/>
                  <a:pt x="307" y="1329"/>
                </a:cubicBezTo>
                <a:cubicBezTo>
                  <a:pt x="321" y="1336"/>
                  <a:pt x="344" y="1326"/>
                  <a:pt x="353" y="1338"/>
                </a:cubicBezTo>
                <a:cubicBezTo>
                  <a:pt x="371" y="1361"/>
                  <a:pt x="310" y="1374"/>
                  <a:pt x="307" y="1375"/>
                </a:cubicBezTo>
                <a:cubicBezTo>
                  <a:pt x="263" y="1405"/>
                  <a:pt x="256" y="1393"/>
                  <a:pt x="214" y="1366"/>
                </a:cubicBezTo>
                <a:cubicBezTo>
                  <a:pt x="195" y="1395"/>
                  <a:pt x="155" y="1485"/>
                  <a:pt x="121" y="1496"/>
                </a:cubicBezTo>
                <a:cubicBezTo>
                  <a:pt x="103" y="1502"/>
                  <a:pt x="84" y="1502"/>
                  <a:pt x="65" y="1505"/>
                </a:cubicBezTo>
                <a:cubicBezTo>
                  <a:pt x="56" y="1508"/>
                  <a:pt x="32" y="1506"/>
                  <a:pt x="37" y="1515"/>
                </a:cubicBezTo>
                <a:cubicBezTo>
                  <a:pt x="58" y="1551"/>
                  <a:pt x="165" y="1576"/>
                  <a:pt x="204" y="1589"/>
                </a:cubicBezTo>
                <a:cubicBezTo>
                  <a:pt x="223" y="1595"/>
                  <a:pt x="260" y="1607"/>
                  <a:pt x="260" y="1607"/>
                </a:cubicBezTo>
                <a:cubicBezTo>
                  <a:pt x="324" y="1651"/>
                  <a:pt x="337" y="1638"/>
                  <a:pt x="288" y="1654"/>
                </a:cubicBezTo>
                <a:cubicBezTo>
                  <a:pt x="276" y="1663"/>
                  <a:pt x="264" y="1673"/>
                  <a:pt x="251" y="1682"/>
                </a:cubicBezTo>
                <a:cubicBezTo>
                  <a:pt x="233" y="1695"/>
                  <a:pt x="195" y="1719"/>
                  <a:pt x="195" y="1719"/>
                </a:cubicBezTo>
                <a:cubicBezTo>
                  <a:pt x="189" y="1728"/>
                  <a:pt x="187" y="1742"/>
                  <a:pt x="177" y="1747"/>
                </a:cubicBezTo>
                <a:cubicBezTo>
                  <a:pt x="158" y="1757"/>
                  <a:pt x="52" y="1771"/>
                  <a:pt x="28" y="1775"/>
                </a:cubicBezTo>
                <a:cubicBezTo>
                  <a:pt x="21" y="1798"/>
                  <a:pt x="8" y="1812"/>
                  <a:pt x="37" y="1830"/>
                </a:cubicBezTo>
                <a:cubicBezTo>
                  <a:pt x="90" y="1863"/>
                  <a:pt x="201" y="1880"/>
                  <a:pt x="260" y="1886"/>
                </a:cubicBezTo>
                <a:cubicBezTo>
                  <a:pt x="302" y="1899"/>
                  <a:pt x="294" y="1918"/>
                  <a:pt x="335" y="1933"/>
                </a:cubicBezTo>
                <a:cubicBezTo>
                  <a:pt x="304" y="1943"/>
                  <a:pt x="254" y="1953"/>
                  <a:pt x="223" y="1970"/>
                </a:cubicBezTo>
                <a:cubicBezTo>
                  <a:pt x="158" y="2007"/>
                  <a:pt x="159" y="2012"/>
                  <a:pt x="84" y="2026"/>
                </a:cubicBezTo>
                <a:cubicBezTo>
                  <a:pt x="78" y="2035"/>
                  <a:pt x="58" y="2044"/>
                  <a:pt x="65" y="2053"/>
                </a:cubicBezTo>
                <a:cubicBezTo>
                  <a:pt x="80" y="2072"/>
                  <a:pt x="182" y="2079"/>
                  <a:pt x="195" y="2081"/>
                </a:cubicBezTo>
                <a:cubicBezTo>
                  <a:pt x="262" y="2105"/>
                  <a:pt x="185" y="2072"/>
                  <a:pt x="242" y="2118"/>
                </a:cubicBezTo>
                <a:cubicBezTo>
                  <a:pt x="260" y="2132"/>
                  <a:pt x="286" y="2139"/>
                  <a:pt x="307" y="2146"/>
                </a:cubicBezTo>
                <a:cubicBezTo>
                  <a:pt x="316" y="2152"/>
                  <a:pt x="327" y="2157"/>
                  <a:pt x="335" y="2165"/>
                </a:cubicBezTo>
                <a:cubicBezTo>
                  <a:pt x="343" y="2173"/>
                  <a:pt x="362" y="2187"/>
                  <a:pt x="353" y="2193"/>
                </a:cubicBezTo>
                <a:cubicBezTo>
                  <a:pt x="322" y="2215"/>
                  <a:pt x="278" y="2209"/>
                  <a:pt x="242" y="2221"/>
                </a:cubicBezTo>
                <a:cubicBezTo>
                  <a:pt x="223" y="2227"/>
                  <a:pt x="205" y="2233"/>
                  <a:pt x="186" y="2239"/>
                </a:cubicBezTo>
                <a:cubicBezTo>
                  <a:pt x="177" y="2242"/>
                  <a:pt x="158" y="2248"/>
                  <a:pt x="158" y="2248"/>
                </a:cubicBezTo>
                <a:cubicBezTo>
                  <a:pt x="139" y="2261"/>
                  <a:pt x="121" y="2273"/>
                  <a:pt x="102" y="2286"/>
                </a:cubicBezTo>
                <a:cubicBezTo>
                  <a:pt x="85" y="2298"/>
                  <a:pt x="115" y="2326"/>
                  <a:pt x="130" y="2341"/>
                </a:cubicBezTo>
                <a:cubicBezTo>
                  <a:pt x="146" y="2357"/>
                  <a:pt x="174" y="2353"/>
                  <a:pt x="195" y="2360"/>
                </a:cubicBezTo>
                <a:cubicBezTo>
                  <a:pt x="198" y="2372"/>
                  <a:pt x="196" y="2387"/>
                  <a:pt x="204" y="2397"/>
                </a:cubicBezTo>
                <a:cubicBezTo>
                  <a:pt x="210" y="2405"/>
                  <a:pt x="223" y="2402"/>
                  <a:pt x="232" y="2406"/>
                </a:cubicBezTo>
                <a:cubicBezTo>
                  <a:pt x="304" y="2442"/>
                  <a:pt x="218" y="2411"/>
                  <a:pt x="288" y="2434"/>
                </a:cubicBezTo>
                <a:cubicBezTo>
                  <a:pt x="318" y="2455"/>
                  <a:pt x="337" y="2479"/>
                  <a:pt x="372" y="2490"/>
                </a:cubicBezTo>
                <a:cubicBezTo>
                  <a:pt x="317" y="2499"/>
                  <a:pt x="270" y="2511"/>
                  <a:pt x="214" y="2518"/>
                </a:cubicBezTo>
                <a:cubicBezTo>
                  <a:pt x="161" y="2535"/>
                  <a:pt x="118" y="2575"/>
                  <a:pt x="65" y="2592"/>
                </a:cubicBezTo>
                <a:cubicBezTo>
                  <a:pt x="55" y="2624"/>
                  <a:pt x="46" y="2622"/>
                  <a:pt x="84" y="2639"/>
                </a:cubicBezTo>
                <a:cubicBezTo>
                  <a:pt x="102" y="2647"/>
                  <a:pt x="139" y="2657"/>
                  <a:pt x="139" y="2657"/>
                </a:cubicBezTo>
                <a:cubicBezTo>
                  <a:pt x="223" y="2712"/>
                  <a:pt x="311" y="2754"/>
                  <a:pt x="409" y="2778"/>
                </a:cubicBezTo>
                <a:cubicBezTo>
                  <a:pt x="361" y="2783"/>
                  <a:pt x="297" y="2784"/>
                  <a:pt x="251" y="2806"/>
                </a:cubicBezTo>
                <a:cubicBezTo>
                  <a:pt x="148" y="2856"/>
                  <a:pt x="312" y="2789"/>
                  <a:pt x="186" y="2843"/>
                </a:cubicBezTo>
                <a:cubicBezTo>
                  <a:pt x="159" y="2855"/>
                  <a:pt x="102" y="2871"/>
                  <a:pt x="102" y="2871"/>
                </a:cubicBezTo>
                <a:cubicBezTo>
                  <a:pt x="84" y="2883"/>
                  <a:pt x="49" y="2901"/>
                  <a:pt x="65" y="2917"/>
                </a:cubicBezTo>
                <a:cubicBezTo>
                  <a:pt x="79" y="2931"/>
                  <a:pt x="121" y="2936"/>
                  <a:pt x="121" y="2936"/>
                </a:cubicBezTo>
                <a:cubicBezTo>
                  <a:pt x="153" y="2958"/>
                  <a:pt x="177" y="2964"/>
                  <a:pt x="214" y="2973"/>
                </a:cubicBezTo>
                <a:cubicBezTo>
                  <a:pt x="223" y="2979"/>
                  <a:pt x="242" y="2992"/>
                  <a:pt x="242" y="29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7239794" y="6400006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7735094" y="6438106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7366000" y="1447800"/>
            <a:ext cx="1036638" cy="4911725"/>
          </a:xfrm>
          <a:custGeom>
            <a:avLst/>
            <a:gdLst>
              <a:gd name="connsiteX0" fmla="*/ 364850 w 1036475"/>
              <a:gd name="connsiteY0" fmla="*/ 4898934 h 4898934"/>
              <a:gd name="connsiteX1" fmla="*/ 337141 w 1036475"/>
              <a:gd name="connsiteY1" fmla="*/ 4788098 h 4898934"/>
              <a:gd name="connsiteX2" fmla="*/ 323287 w 1036475"/>
              <a:gd name="connsiteY2" fmla="*/ 4746534 h 4898934"/>
              <a:gd name="connsiteX3" fmla="*/ 295578 w 1036475"/>
              <a:gd name="connsiteY3" fmla="*/ 4704971 h 4898934"/>
              <a:gd name="connsiteX4" fmla="*/ 267869 w 1036475"/>
              <a:gd name="connsiteY4" fmla="*/ 4621843 h 4898934"/>
              <a:gd name="connsiteX5" fmla="*/ 254014 w 1036475"/>
              <a:gd name="connsiteY5" fmla="*/ 4580280 h 4898934"/>
              <a:gd name="connsiteX6" fmla="*/ 240159 w 1036475"/>
              <a:gd name="connsiteY6" fmla="*/ 4386316 h 4898934"/>
              <a:gd name="connsiteX7" fmla="*/ 212450 w 1036475"/>
              <a:gd name="connsiteY7" fmla="*/ 3499625 h 4898934"/>
              <a:gd name="connsiteX8" fmla="*/ 198596 w 1036475"/>
              <a:gd name="connsiteY8" fmla="*/ 2779189 h 4898934"/>
              <a:gd name="connsiteX9" fmla="*/ 184741 w 1036475"/>
              <a:gd name="connsiteY9" fmla="*/ 2723771 h 4898934"/>
              <a:gd name="connsiteX10" fmla="*/ 157032 w 1036475"/>
              <a:gd name="connsiteY10" fmla="*/ 2640643 h 4898934"/>
              <a:gd name="connsiteX11" fmla="*/ 143178 w 1036475"/>
              <a:gd name="connsiteY11" fmla="*/ 2557516 h 4898934"/>
              <a:gd name="connsiteX12" fmla="*/ 129323 w 1036475"/>
              <a:gd name="connsiteY12" fmla="*/ 2432825 h 4898934"/>
              <a:gd name="connsiteX13" fmla="*/ 101614 w 1036475"/>
              <a:gd name="connsiteY13" fmla="*/ 2308134 h 4898934"/>
              <a:gd name="connsiteX14" fmla="*/ 87759 w 1036475"/>
              <a:gd name="connsiteY14" fmla="*/ 2266571 h 4898934"/>
              <a:gd name="connsiteX15" fmla="*/ 73905 w 1036475"/>
              <a:gd name="connsiteY15" fmla="*/ 2058753 h 4898934"/>
              <a:gd name="connsiteX16" fmla="*/ 32341 w 1036475"/>
              <a:gd name="connsiteY16" fmla="*/ 1906353 h 4898934"/>
              <a:gd name="connsiteX17" fmla="*/ 46196 w 1036475"/>
              <a:gd name="connsiteY17" fmla="*/ 1504571 h 4898934"/>
              <a:gd name="connsiteX18" fmla="*/ 60050 w 1036475"/>
              <a:gd name="connsiteY18" fmla="*/ 1463007 h 4898934"/>
              <a:gd name="connsiteX19" fmla="*/ 73905 w 1036475"/>
              <a:gd name="connsiteY19" fmla="*/ 1213625 h 4898934"/>
              <a:gd name="connsiteX20" fmla="*/ 87759 w 1036475"/>
              <a:gd name="connsiteY20" fmla="*/ 1005807 h 4898934"/>
              <a:gd name="connsiteX21" fmla="*/ 73905 w 1036475"/>
              <a:gd name="connsiteY21" fmla="*/ 534753 h 4898934"/>
              <a:gd name="connsiteX22" fmla="*/ 60050 w 1036475"/>
              <a:gd name="connsiteY22" fmla="*/ 493189 h 4898934"/>
              <a:gd name="connsiteX23" fmla="*/ 46196 w 1036475"/>
              <a:gd name="connsiteY23" fmla="*/ 285371 h 4898934"/>
              <a:gd name="connsiteX24" fmla="*/ 18487 w 1036475"/>
              <a:gd name="connsiteY24" fmla="*/ 202243 h 4898934"/>
              <a:gd name="connsiteX25" fmla="*/ 281723 w 1036475"/>
              <a:gd name="connsiteY25" fmla="*/ 119116 h 4898934"/>
              <a:gd name="connsiteX26" fmla="*/ 295578 w 1036475"/>
              <a:gd name="connsiteY26" fmla="*/ 77553 h 4898934"/>
              <a:gd name="connsiteX27" fmla="*/ 489541 w 1036475"/>
              <a:gd name="connsiteY27" fmla="*/ 63698 h 4898934"/>
              <a:gd name="connsiteX28" fmla="*/ 614232 w 1036475"/>
              <a:gd name="connsiteY28" fmla="*/ 35989 h 4898934"/>
              <a:gd name="connsiteX29" fmla="*/ 655796 w 1036475"/>
              <a:gd name="connsiteY29" fmla="*/ 22134 h 4898934"/>
              <a:gd name="connsiteX30" fmla="*/ 683505 w 1036475"/>
              <a:gd name="connsiteY30" fmla="*/ 63698 h 4898934"/>
              <a:gd name="connsiteX31" fmla="*/ 752778 w 1036475"/>
              <a:gd name="connsiteY31" fmla="*/ 119116 h 4898934"/>
              <a:gd name="connsiteX32" fmla="*/ 752778 w 1036475"/>
              <a:gd name="connsiteY32" fmla="*/ 797989 h 4898934"/>
              <a:gd name="connsiteX33" fmla="*/ 725069 w 1036475"/>
              <a:gd name="connsiteY33" fmla="*/ 839553 h 4898934"/>
              <a:gd name="connsiteX34" fmla="*/ 683505 w 1036475"/>
              <a:gd name="connsiteY34" fmla="*/ 922680 h 4898934"/>
              <a:gd name="connsiteX35" fmla="*/ 655796 w 1036475"/>
              <a:gd name="connsiteY35" fmla="*/ 1130498 h 4898934"/>
              <a:gd name="connsiteX36" fmla="*/ 641941 w 1036475"/>
              <a:gd name="connsiteY36" fmla="*/ 1172062 h 4898934"/>
              <a:gd name="connsiteX37" fmla="*/ 669650 w 1036475"/>
              <a:gd name="connsiteY37" fmla="*/ 1906353 h 4898934"/>
              <a:gd name="connsiteX38" fmla="*/ 711214 w 1036475"/>
              <a:gd name="connsiteY38" fmla="*/ 2058753 h 4898934"/>
              <a:gd name="connsiteX39" fmla="*/ 725069 w 1036475"/>
              <a:gd name="connsiteY39" fmla="*/ 2114171 h 4898934"/>
              <a:gd name="connsiteX40" fmla="*/ 752778 w 1036475"/>
              <a:gd name="connsiteY40" fmla="*/ 2211153 h 4898934"/>
              <a:gd name="connsiteX41" fmla="*/ 780487 w 1036475"/>
              <a:gd name="connsiteY41" fmla="*/ 2335843 h 4898934"/>
              <a:gd name="connsiteX42" fmla="*/ 794341 w 1036475"/>
              <a:gd name="connsiteY42" fmla="*/ 2543662 h 4898934"/>
              <a:gd name="connsiteX43" fmla="*/ 822050 w 1036475"/>
              <a:gd name="connsiteY43" fmla="*/ 2640643 h 4898934"/>
              <a:gd name="connsiteX44" fmla="*/ 835905 w 1036475"/>
              <a:gd name="connsiteY44" fmla="*/ 2723771 h 4898934"/>
              <a:gd name="connsiteX45" fmla="*/ 877469 w 1036475"/>
              <a:gd name="connsiteY45" fmla="*/ 2848462 h 4898934"/>
              <a:gd name="connsiteX46" fmla="*/ 891323 w 1036475"/>
              <a:gd name="connsiteY46" fmla="*/ 2890025 h 4898934"/>
              <a:gd name="connsiteX47" fmla="*/ 849759 w 1036475"/>
              <a:gd name="connsiteY47" fmla="*/ 4247771 h 4898934"/>
              <a:gd name="connsiteX48" fmla="*/ 822050 w 1036475"/>
              <a:gd name="connsiteY48" fmla="*/ 4303189 h 4898934"/>
              <a:gd name="connsiteX49" fmla="*/ 808196 w 1036475"/>
              <a:gd name="connsiteY49" fmla="*/ 4358607 h 4898934"/>
              <a:gd name="connsiteX50" fmla="*/ 794341 w 1036475"/>
              <a:gd name="connsiteY50" fmla="*/ 4829662 h 4898934"/>
              <a:gd name="connsiteX51" fmla="*/ 752778 w 1036475"/>
              <a:gd name="connsiteY51" fmla="*/ 4857371 h 4898934"/>
              <a:gd name="connsiteX52" fmla="*/ 711214 w 1036475"/>
              <a:gd name="connsiteY52" fmla="*/ 4898934 h 489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36475" h="4898934">
                <a:moveTo>
                  <a:pt x="364850" y="4898934"/>
                </a:moveTo>
                <a:cubicBezTo>
                  <a:pt x="355614" y="4861989"/>
                  <a:pt x="347161" y="4824839"/>
                  <a:pt x="337141" y="4788098"/>
                </a:cubicBezTo>
                <a:cubicBezTo>
                  <a:pt x="333298" y="4774009"/>
                  <a:pt x="329818" y="4759596"/>
                  <a:pt x="323287" y="4746534"/>
                </a:cubicBezTo>
                <a:cubicBezTo>
                  <a:pt x="315841" y="4731641"/>
                  <a:pt x="302341" y="4720187"/>
                  <a:pt x="295578" y="4704971"/>
                </a:cubicBezTo>
                <a:cubicBezTo>
                  <a:pt x="283715" y="4678280"/>
                  <a:pt x="277106" y="4649552"/>
                  <a:pt x="267869" y="4621843"/>
                </a:cubicBezTo>
                <a:lnTo>
                  <a:pt x="254014" y="4580280"/>
                </a:lnTo>
                <a:cubicBezTo>
                  <a:pt x="249396" y="4515625"/>
                  <a:pt x="241984" y="4451110"/>
                  <a:pt x="240159" y="4386316"/>
                </a:cubicBezTo>
                <a:cubicBezTo>
                  <a:pt x="214848" y="3487769"/>
                  <a:pt x="264889" y="3866688"/>
                  <a:pt x="212450" y="3499625"/>
                </a:cubicBezTo>
                <a:cubicBezTo>
                  <a:pt x="207832" y="3259480"/>
                  <a:pt x="207169" y="3019226"/>
                  <a:pt x="198596" y="2779189"/>
                </a:cubicBezTo>
                <a:cubicBezTo>
                  <a:pt x="197916" y="2760160"/>
                  <a:pt x="190212" y="2742009"/>
                  <a:pt x="184741" y="2723771"/>
                </a:cubicBezTo>
                <a:cubicBezTo>
                  <a:pt x="176348" y="2695795"/>
                  <a:pt x="157032" y="2640643"/>
                  <a:pt x="157032" y="2640643"/>
                </a:cubicBezTo>
                <a:cubicBezTo>
                  <a:pt x="152414" y="2612934"/>
                  <a:pt x="146891" y="2585361"/>
                  <a:pt x="143178" y="2557516"/>
                </a:cubicBezTo>
                <a:cubicBezTo>
                  <a:pt x="137651" y="2516063"/>
                  <a:pt x="135237" y="2474224"/>
                  <a:pt x="129323" y="2432825"/>
                </a:cubicBezTo>
                <a:cubicBezTo>
                  <a:pt x="125241" y="2404251"/>
                  <a:pt x="110259" y="2338390"/>
                  <a:pt x="101614" y="2308134"/>
                </a:cubicBezTo>
                <a:cubicBezTo>
                  <a:pt x="97602" y="2294092"/>
                  <a:pt x="92377" y="2280425"/>
                  <a:pt x="87759" y="2266571"/>
                </a:cubicBezTo>
                <a:cubicBezTo>
                  <a:pt x="83141" y="2197298"/>
                  <a:pt x="82884" y="2127596"/>
                  <a:pt x="73905" y="2058753"/>
                </a:cubicBezTo>
                <a:cubicBezTo>
                  <a:pt x="67208" y="2007405"/>
                  <a:pt x="48824" y="1955799"/>
                  <a:pt x="32341" y="1906353"/>
                </a:cubicBezTo>
                <a:cubicBezTo>
                  <a:pt x="36959" y="1772426"/>
                  <a:pt x="37837" y="1638317"/>
                  <a:pt x="46196" y="1504571"/>
                </a:cubicBezTo>
                <a:cubicBezTo>
                  <a:pt x="47107" y="1489995"/>
                  <a:pt x="58665" y="1477545"/>
                  <a:pt x="60050" y="1463007"/>
                </a:cubicBezTo>
                <a:cubicBezTo>
                  <a:pt x="67943" y="1380126"/>
                  <a:pt x="68868" y="1296728"/>
                  <a:pt x="73905" y="1213625"/>
                </a:cubicBezTo>
                <a:cubicBezTo>
                  <a:pt x="78105" y="1144326"/>
                  <a:pt x="83141" y="1075080"/>
                  <a:pt x="87759" y="1005807"/>
                </a:cubicBezTo>
                <a:cubicBezTo>
                  <a:pt x="83141" y="848789"/>
                  <a:pt x="82384" y="691610"/>
                  <a:pt x="73905" y="534753"/>
                </a:cubicBezTo>
                <a:cubicBezTo>
                  <a:pt x="73117" y="520170"/>
                  <a:pt x="61663" y="507704"/>
                  <a:pt x="60050" y="493189"/>
                </a:cubicBezTo>
                <a:cubicBezTo>
                  <a:pt x="52383" y="424187"/>
                  <a:pt x="56014" y="354100"/>
                  <a:pt x="46196" y="285371"/>
                </a:cubicBezTo>
                <a:cubicBezTo>
                  <a:pt x="42065" y="256456"/>
                  <a:pt x="18487" y="202243"/>
                  <a:pt x="18487" y="202243"/>
                </a:cubicBezTo>
                <a:cubicBezTo>
                  <a:pt x="51166" y="38845"/>
                  <a:pt x="0" y="178426"/>
                  <a:pt x="281723" y="119116"/>
                </a:cubicBezTo>
                <a:cubicBezTo>
                  <a:pt x="296014" y="116107"/>
                  <a:pt x="281467" y="81316"/>
                  <a:pt x="295578" y="77553"/>
                </a:cubicBezTo>
                <a:cubicBezTo>
                  <a:pt x="358208" y="60852"/>
                  <a:pt x="424887" y="68316"/>
                  <a:pt x="489541" y="63698"/>
                </a:cubicBezTo>
                <a:cubicBezTo>
                  <a:pt x="537145" y="54177"/>
                  <a:pt x="568588" y="49030"/>
                  <a:pt x="614232" y="35989"/>
                </a:cubicBezTo>
                <a:cubicBezTo>
                  <a:pt x="628274" y="31977"/>
                  <a:pt x="641941" y="26752"/>
                  <a:pt x="655796" y="22134"/>
                </a:cubicBezTo>
                <a:cubicBezTo>
                  <a:pt x="665032" y="35989"/>
                  <a:pt x="670503" y="53296"/>
                  <a:pt x="683505" y="63698"/>
                </a:cubicBezTo>
                <a:cubicBezTo>
                  <a:pt x="779107" y="140181"/>
                  <a:pt x="673367" y="0"/>
                  <a:pt x="752778" y="119116"/>
                </a:cubicBezTo>
                <a:cubicBezTo>
                  <a:pt x="832329" y="357779"/>
                  <a:pt x="788696" y="211322"/>
                  <a:pt x="752778" y="797989"/>
                </a:cubicBezTo>
                <a:cubicBezTo>
                  <a:pt x="751760" y="814609"/>
                  <a:pt x="732516" y="824660"/>
                  <a:pt x="725069" y="839553"/>
                </a:cubicBezTo>
                <a:cubicBezTo>
                  <a:pt x="667708" y="954274"/>
                  <a:pt x="762916" y="803562"/>
                  <a:pt x="683505" y="922680"/>
                </a:cubicBezTo>
                <a:cubicBezTo>
                  <a:pt x="674849" y="1009233"/>
                  <a:pt x="674925" y="1053982"/>
                  <a:pt x="655796" y="1130498"/>
                </a:cubicBezTo>
                <a:cubicBezTo>
                  <a:pt x="652254" y="1144666"/>
                  <a:pt x="646559" y="1158207"/>
                  <a:pt x="641941" y="1172062"/>
                </a:cubicBezTo>
                <a:cubicBezTo>
                  <a:pt x="646464" y="1362011"/>
                  <a:pt x="641004" y="1677184"/>
                  <a:pt x="669650" y="1906353"/>
                </a:cubicBezTo>
                <a:cubicBezTo>
                  <a:pt x="678667" y="1978492"/>
                  <a:pt x="689164" y="1985255"/>
                  <a:pt x="711214" y="2058753"/>
                </a:cubicBezTo>
                <a:cubicBezTo>
                  <a:pt x="716685" y="2076991"/>
                  <a:pt x="720059" y="2095801"/>
                  <a:pt x="725069" y="2114171"/>
                </a:cubicBezTo>
                <a:cubicBezTo>
                  <a:pt x="733915" y="2146607"/>
                  <a:pt x="745218" y="2178393"/>
                  <a:pt x="752778" y="2211153"/>
                </a:cubicBezTo>
                <a:cubicBezTo>
                  <a:pt x="789350" y="2369634"/>
                  <a:pt x="747186" y="2235945"/>
                  <a:pt x="780487" y="2335843"/>
                </a:cubicBezTo>
                <a:cubicBezTo>
                  <a:pt x="785105" y="2405116"/>
                  <a:pt x="787073" y="2474617"/>
                  <a:pt x="794341" y="2543662"/>
                </a:cubicBezTo>
                <a:cubicBezTo>
                  <a:pt x="800375" y="2600983"/>
                  <a:pt x="810890" y="2590422"/>
                  <a:pt x="822050" y="2640643"/>
                </a:cubicBezTo>
                <a:cubicBezTo>
                  <a:pt x="828144" y="2668066"/>
                  <a:pt x="828667" y="2696628"/>
                  <a:pt x="835905" y="2723771"/>
                </a:cubicBezTo>
                <a:cubicBezTo>
                  <a:pt x="847194" y="2766104"/>
                  <a:pt x="863614" y="2806898"/>
                  <a:pt x="877469" y="2848462"/>
                </a:cubicBezTo>
                <a:lnTo>
                  <a:pt x="891323" y="2890025"/>
                </a:lnTo>
                <a:cubicBezTo>
                  <a:pt x="886108" y="3375059"/>
                  <a:pt x="1036475" y="3827665"/>
                  <a:pt x="849759" y="4247771"/>
                </a:cubicBezTo>
                <a:cubicBezTo>
                  <a:pt x="841371" y="4266644"/>
                  <a:pt x="831286" y="4284716"/>
                  <a:pt x="822050" y="4303189"/>
                </a:cubicBezTo>
                <a:cubicBezTo>
                  <a:pt x="817432" y="4321662"/>
                  <a:pt x="809197" y="4339592"/>
                  <a:pt x="808196" y="4358607"/>
                </a:cubicBezTo>
                <a:cubicBezTo>
                  <a:pt x="799940" y="4515476"/>
                  <a:pt x="811688" y="4673537"/>
                  <a:pt x="794341" y="4829662"/>
                </a:cubicBezTo>
                <a:cubicBezTo>
                  <a:pt x="792502" y="4846211"/>
                  <a:pt x="765570" y="4846711"/>
                  <a:pt x="752778" y="4857371"/>
                </a:cubicBezTo>
                <a:cubicBezTo>
                  <a:pt x="737726" y="4869914"/>
                  <a:pt x="711214" y="4898934"/>
                  <a:pt x="711214" y="4898934"/>
                </a:cubicBezTo>
              </a:path>
            </a:pathLst>
          </a:cu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391400" y="59436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 flipV="1">
            <a:off x="7924800" y="6096000"/>
            <a:ext cx="5334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858000" y="4648200"/>
            <a:ext cx="152400" cy="1143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 rot="3451881">
            <a:off x="7375525" y="3771901"/>
            <a:ext cx="134937" cy="12366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 rot="17897006">
            <a:off x="8312150" y="3767138"/>
            <a:ext cx="119063" cy="112553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8763000" y="4572000"/>
            <a:ext cx="152400" cy="14478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 rot="3388381" flipH="1">
            <a:off x="8383588" y="5745163"/>
            <a:ext cx="149225" cy="9302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 rot="18584741">
            <a:off x="7245350" y="5529263"/>
            <a:ext cx="169863" cy="108743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09" name="TextBox 72"/>
          <p:cNvSpPr txBox="1">
            <a:spLocks noChangeArrowheads="1"/>
          </p:cNvSpPr>
          <p:nvPr/>
        </p:nvSpPr>
        <p:spPr bwMode="auto">
          <a:xfrm>
            <a:off x="4191000" y="57912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i="1" dirty="0"/>
              <a:t>K</a:t>
            </a:r>
            <a:r>
              <a:rPr lang="en-US" sz="1400" b="1" dirty="0"/>
              <a:t>~11.25 h, ice; 100 h, snow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14375"/>
            <a:ext cx="8534400" cy="61436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800" b="1" dirty="0" smtClean="0">
                <a:solidFill>
                  <a:schemeClr val="bg1"/>
                </a:solidFill>
                <a:latin typeface="Arial" charset="0"/>
              </a:rPr>
              <a:t>Focusing on the sensible heat flux, </a:t>
            </a:r>
            <a:r>
              <a:rPr lang="en-CA" sz="1800" b="1" i="1" dirty="0" smtClean="0">
                <a:solidFill>
                  <a:schemeClr val="bg1"/>
                </a:solidFill>
                <a:latin typeface="Arial" charset="0"/>
              </a:rPr>
              <a:t>Q</a:t>
            </a:r>
            <a:r>
              <a:rPr lang="en-CA" sz="1800" b="1" i="1" baseline="-25000" dirty="0" smtClean="0">
                <a:solidFill>
                  <a:schemeClr val="bg1"/>
                </a:solidFill>
                <a:latin typeface="Arial" charset="0"/>
              </a:rPr>
              <a:t>H</a:t>
            </a:r>
            <a:r>
              <a:rPr lang="en-CA" sz="1800" b="1" dirty="0" smtClean="0">
                <a:solidFill>
                  <a:schemeClr val="bg1"/>
                </a:solidFill>
                <a:latin typeface="Arial" charset="0"/>
              </a:rPr>
              <a:t>, there are respectively to the right of the equal sign the </a:t>
            </a:r>
            <a:r>
              <a:rPr lang="en-CA" sz="1800" b="1" u="sng" dirty="0" smtClean="0">
                <a:solidFill>
                  <a:schemeClr val="bg1"/>
                </a:solidFill>
                <a:latin typeface="Arial" charset="0"/>
              </a:rPr>
              <a:t>gradient</a:t>
            </a:r>
            <a:r>
              <a:rPr lang="en-CA" sz="1800" b="1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CA" sz="1800" b="1" u="sng" dirty="0" smtClean="0">
                <a:solidFill>
                  <a:schemeClr val="bg1"/>
                </a:solidFill>
                <a:latin typeface="Arial" charset="0"/>
              </a:rPr>
              <a:t>eddy correlation </a:t>
            </a:r>
            <a:r>
              <a:rPr lang="en-CA" sz="1800" b="1" dirty="0" smtClean="0">
                <a:solidFill>
                  <a:schemeClr val="bg1"/>
                </a:solidFill>
                <a:latin typeface="Arial" charset="0"/>
              </a:rPr>
              <a:t>(EC) and </a:t>
            </a:r>
            <a:r>
              <a:rPr lang="en-CA" sz="1800" b="1" u="sng" dirty="0" smtClean="0">
                <a:solidFill>
                  <a:schemeClr val="bg1"/>
                </a:solidFill>
                <a:latin typeface="Arial" charset="0"/>
              </a:rPr>
              <a:t>bulk transfer </a:t>
            </a:r>
            <a:r>
              <a:rPr lang="en-CA" sz="1800" b="1" dirty="0" smtClean="0">
                <a:solidFill>
                  <a:schemeClr val="bg1"/>
                </a:solidFill>
                <a:latin typeface="Arial" charset="0"/>
              </a:rPr>
              <a:t>methods of  obtaining the flux density: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1800" b="1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1800" b="1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1800" b="1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800" b="1" dirty="0" smtClean="0">
                <a:solidFill>
                  <a:schemeClr val="bg1"/>
                </a:solidFill>
                <a:latin typeface="Arial" charset="0"/>
              </a:rPr>
              <a:t>The key feature of the flow regime is a </a:t>
            </a:r>
            <a:r>
              <a:rPr lang="en-CA" sz="1800" b="1" u="sng" dirty="0" smtClean="0">
                <a:solidFill>
                  <a:schemeClr val="bg1"/>
                </a:solidFill>
                <a:latin typeface="Arial" charset="0"/>
              </a:rPr>
              <a:t>local wind speed maximum</a:t>
            </a:r>
            <a:r>
              <a:rPr lang="en-CA" sz="1800" b="1" dirty="0" smtClean="0">
                <a:solidFill>
                  <a:schemeClr val="bg1"/>
                </a:solidFill>
                <a:latin typeface="Arial" charset="0"/>
              </a:rPr>
              <a:t>, close to the surface, through which heat should not flow because </a:t>
            </a:r>
            <a:r>
              <a:rPr lang="en-CA" sz="1800" b="1" i="1" u="sng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CA" sz="1800" b="1" i="1" u="sng" dirty="0" smtClean="0">
                <a:solidFill>
                  <a:schemeClr val="bg1"/>
                </a:solidFill>
                <a:latin typeface="Arial" charset="0"/>
              </a:rPr>
              <a:t>u/</a:t>
            </a:r>
            <a:r>
              <a:rPr lang="en-CA" sz="1800" b="1" i="1" u="sng" dirty="0" err="1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CA" sz="1800" b="1" i="1" u="sng" dirty="0" err="1" smtClean="0">
                <a:solidFill>
                  <a:schemeClr val="bg1"/>
                </a:solidFill>
                <a:latin typeface="Arial" charset="0"/>
              </a:rPr>
              <a:t>z</a:t>
            </a:r>
            <a:r>
              <a:rPr lang="en-CA" sz="1800" b="1" i="1" u="sng" dirty="0" smtClean="0">
                <a:solidFill>
                  <a:schemeClr val="bg1"/>
                </a:solidFill>
                <a:latin typeface="Arial" charset="0"/>
              </a:rPr>
              <a:t> = 0</a:t>
            </a:r>
            <a:r>
              <a:rPr lang="en-CA" sz="1800" b="1" dirty="0" smtClean="0">
                <a:solidFill>
                  <a:schemeClr val="bg1"/>
                </a:solidFill>
                <a:latin typeface="Arial" charset="0"/>
              </a:rPr>
              <a:t>, yet the </a:t>
            </a:r>
            <a:r>
              <a:rPr lang="en-CA" sz="1800" b="1" u="sng" dirty="0" smtClean="0">
                <a:solidFill>
                  <a:schemeClr val="bg1"/>
                </a:solidFill>
                <a:latin typeface="Arial" charset="0"/>
              </a:rPr>
              <a:t>bulk transfer approach </a:t>
            </a:r>
            <a:r>
              <a:rPr lang="en-CA" sz="1800" b="1" dirty="0" smtClean="0">
                <a:solidFill>
                  <a:schemeClr val="bg1"/>
                </a:solidFill>
                <a:latin typeface="Arial" charset="0"/>
              </a:rPr>
              <a:t>seems to provide reasonable heat flux values, regardless of the measurement height used.</a:t>
            </a:r>
            <a:r>
              <a:rPr lang="en-C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800" b="1" dirty="0" smtClean="0">
                <a:solidFill>
                  <a:schemeClr val="bg1"/>
                </a:solidFill>
                <a:latin typeface="Arial" charset="0"/>
              </a:rPr>
              <a:t>Although EC measurements of </a:t>
            </a:r>
            <a:r>
              <a:rPr lang="en-CA" sz="1800" b="1" i="1" dirty="0" smtClean="0">
                <a:solidFill>
                  <a:schemeClr val="bg1"/>
                </a:solidFill>
                <a:latin typeface="Arial" charset="0"/>
              </a:rPr>
              <a:t>Q</a:t>
            </a:r>
            <a:r>
              <a:rPr lang="en-CA" sz="1800" b="1" i="1" baseline="-25000" dirty="0" smtClean="0">
                <a:solidFill>
                  <a:schemeClr val="bg1"/>
                </a:solidFill>
                <a:latin typeface="Arial" charset="0"/>
              </a:rPr>
              <a:t>H</a:t>
            </a:r>
            <a:r>
              <a:rPr lang="en-CA" sz="1800" b="1" dirty="0" smtClean="0">
                <a:solidFill>
                  <a:schemeClr val="bg1"/>
                </a:solidFill>
                <a:latin typeface="Arial" charset="0"/>
              </a:rPr>
              <a:t> below the local wind speed maximum seem to agree with bulk transfer estimates, less is known about EC measurements near to and above the level of maximum wind speed</a:t>
            </a:r>
            <a:r>
              <a:rPr lang="en-CA" sz="1800" b="1" dirty="0" smtClean="0">
                <a:solidFill>
                  <a:schemeClr val="bg1"/>
                </a:solidFill>
                <a:latin typeface="Arial" charset="0"/>
              </a:rPr>
              <a:t>.</a:t>
            </a:r>
            <a:endParaRPr lang="en-US" sz="1800" b="1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1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86058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Glacier – Atmosphere Interaction</a:t>
            </a:r>
            <a:endParaRPr lang="en-CA" sz="40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821782" y="1250156"/>
            <a:ext cx="500062" cy="428625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929982" y="1499394"/>
            <a:ext cx="571500" cy="1587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7466806" y="1462882"/>
            <a:ext cx="498475" cy="1588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780">
            <a:off x="855663" y="4138613"/>
            <a:ext cx="734377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1143000" y="5000625"/>
            <a:ext cx="7000875" cy="428625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prstDash val="dash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929188" y="3714750"/>
            <a:ext cx="2571750" cy="571500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465094" y="3821907"/>
            <a:ext cx="2428875" cy="642937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428082" y="5214144"/>
            <a:ext cx="1928812" cy="215900"/>
          </a:xfrm>
          <a:prstGeom prst="straightConnector1">
            <a:avLst/>
          </a:prstGeom>
          <a:ln w="31750">
            <a:solidFill>
              <a:schemeClr val="bg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2000251" y="3714750"/>
            <a:ext cx="1928812" cy="928687"/>
          </a:xfrm>
          <a:prstGeom prst="straightConnector1">
            <a:avLst/>
          </a:prstGeom>
          <a:ln w="31750">
            <a:solidFill>
              <a:schemeClr val="bg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6" name="TextBox 34"/>
          <p:cNvSpPr txBox="1">
            <a:spLocks noChangeArrowheads="1"/>
          </p:cNvSpPr>
          <p:nvPr/>
        </p:nvSpPr>
        <p:spPr bwMode="auto">
          <a:xfrm rot="-1981583">
            <a:off x="3532188" y="562768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solidFill>
                  <a:schemeClr val="bg1"/>
                </a:solidFill>
                <a:latin typeface="Calibri" pitchFamily="34" charset="0"/>
              </a:rPr>
              <a:t>temperature</a:t>
            </a:r>
          </a:p>
        </p:txBody>
      </p:sp>
      <p:sp>
        <p:nvSpPr>
          <p:cNvPr id="13327" name="TextBox 35"/>
          <p:cNvSpPr txBox="1">
            <a:spLocks noChangeArrowheads="1"/>
          </p:cNvSpPr>
          <p:nvPr/>
        </p:nvSpPr>
        <p:spPr bwMode="auto">
          <a:xfrm rot="-3721517">
            <a:off x="1168400" y="5535613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solidFill>
                  <a:schemeClr val="bg1"/>
                </a:solidFill>
                <a:latin typeface="Calibri" pitchFamily="34" charset="0"/>
              </a:rPr>
              <a:t>wind</a:t>
            </a:r>
          </a:p>
        </p:txBody>
      </p:sp>
      <p:sp>
        <p:nvSpPr>
          <p:cNvPr id="13328" name="TextBox 36"/>
          <p:cNvSpPr txBox="1">
            <a:spLocks noChangeArrowheads="1"/>
          </p:cNvSpPr>
          <p:nvPr/>
        </p:nvSpPr>
        <p:spPr bwMode="auto">
          <a:xfrm rot="-3463950">
            <a:off x="6759575" y="5961063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solidFill>
                  <a:schemeClr val="bg1"/>
                </a:solidFill>
                <a:latin typeface="Calibri" pitchFamily="34" charset="0"/>
              </a:rPr>
              <a:t>wind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4267200"/>
            <a:ext cx="9144000" cy="2590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42672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chemeClr val="bg1"/>
                </a:solidFill>
                <a:latin typeface="Calibri"/>
              </a:rPr>
              <a:t> •</a:t>
            </a:r>
            <a:r>
              <a:rPr lang="en-CA" b="1" dirty="0" smtClean="0">
                <a:solidFill>
                  <a:schemeClr val="bg1"/>
                </a:solidFill>
                <a:latin typeface="Calibri"/>
              </a:rPr>
              <a:t>     </a:t>
            </a:r>
            <a:r>
              <a:rPr lang="en-CA" b="1" dirty="0" smtClean="0">
                <a:solidFill>
                  <a:schemeClr val="bg1"/>
                </a:solidFill>
              </a:rPr>
              <a:t>Also to consider is the </a:t>
            </a:r>
            <a:r>
              <a:rPr lang="en-CA" b="1" u="sng" dirty="0" err="1" smtClean="0">
                <a:solidFill>
                  <a:schemeClr val="bg1"/>
                </a:solidFill>
              </a:rPr>
              <a:t>Oerlemans-Grisogono</a:t>
            </a:r>
            <a:r>
              <a:rPr lang="en-CA" b="1" u="sng" dirty="0" smtClean="0">
                <a:solidFill>
                  <a:schemeClr val="bg1"/>
                </a:solidFill>
              </a:rPr>
              <a:t> parameterization</a:t>
            </a:r>
            <a:r>
              <a:rPr lang="en-CA" b="1" dirty="0" smtClean="0">
                <a:solidFill>
                  <a:schemeClr val="bg1"/>
                </a:solidFill>
              </a:rPr>
              <a:t> (OG) </a:t>
            </a:r>
            <a:r>
              <a:rPr lang="en-CA" b="1" dirty="0" smtClean="0">
                <a:solidFill>
                  <a:srgbClr val="002060"/>
                </a:solidFill>
              </a:rPr>
              <a:t>......</a:t>
            </a:r>
            <a:r>
              <a:rPr lang="en-CA" b="1" dirty="0" smtClean="0">
                <a:solidFill>
                  <a:schemeClr val="bg1"/>
                </a:solidFill>
              </a:rPr>
              <a:t>which </a:t>
            </a:r>
            <a:r>
              <a:rPr lang="en-CA" b="1" dirty="0" smtClean="0">
                <a:solidFill>
                  <a:schemeClr val="bg1"/>
                </a:solidFill>
              </a:rPr>
              <a:t>is </a:t>
            </a:r>
            <a:r>
              <a:rPr lang="en-CA" b="1" dirty="0" smtClean="0">
                <a:solidFill>
                  <a:schemeClr val="bg1"/>
                </a:solidFill>
              </a:rPr>
              <a:t>convenient for modelling, but contrary to classical thinking</a:t>
            </a:r>
            <a:r>
              <a:rPr lang="en-CA" b="1" dirty="0" smtClean="0">
                <a:solidFill>
                  <a:srgbClr val="002060"/>
                </a:solidFill>
              </a:rPr>
              <a:t>.....</a:t>
            </a:r>
            <a:r>
              <a:rPr lang="en-CA" b="1" dirty="0" smtClean="0">
                <a:solidFill>
                  <a:schemeClr val="bg1"/>
                </a:solidFill>
              </a:rPr>
              <a:t> </a:t>
            </a:r>
            <a:r>
              <a:rPr lang="en-CA" b="1" dirty="0" smtClean="0">
                <a:solidFill>
                  <a:srgbClr val="002060"/>
                </a:solidFill>
              </a:rPr>
              <a:t>......</a:t>
            </a:r>
            <a:r>
              <a:rPr lang="en-CA" b="1" dirty="0" smtClean="0">
                <a:solidFill>
                  <a:schemeClr val="bg1"/>
                </a:solidFill>
              </a:rPr>
              <a:t>about </a:t>
            </a:r>
            <a:r>
              <a:rPr lang="en-CA" b="1" dirty="0" smtClean="0">
                <a:solidFill>
                  <a:schemeClr val="bg1"/>
                </a:solidFill>
              </a:rPr>
              <a:t>the </a:t>
            </a:r>
            <a:r>
              <a:rPr lang="en-CA" b="1" dirty="0" smtClean="0">
                <a:solidFill>
                  <a:schemeClr val="bg1"/>
                </a:solidFill>
              </a:rPr>
              <a:t>nature of the glacier atmospheric boundary-layer.</a:t>
            </a:r>
          </a:p>
        </p:txBody>
      </p:sp>
      <p:pic>
        <p:nvPicPr>
          <p:cNvPr id="15463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5181600"/>
            <a:ext cx="5715001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228600" y="593467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chemeClr val="bg1"/>
                </a:solidFill>
                <a:latin typeface="Calibri"/>
              </a:rPr>
              <a:t> •      </a:t>
            </a: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classical thinking is correct EC measurements of </a:t>
            </a:r>
            <a:r>
              <a:rPr lang="en-CA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CA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CA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→ 0 near the </a:t>
            </a:r>
            <a:r>
              <a:rPr lang="en-C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.....</a:t>
            </a: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local wind speed maximum, but if OG is correct the </a:t>
            </a:r>
            <a:r>
              <a:rPr lang="en-CA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CA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measurements </a:t>
            </a:r>
            <a:r>
              <a:rPr lang="en-C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.....</a:t>
            </a: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 show a step change across the level of maximum wind speed.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37" name="Rectangle 2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29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sz="4000" b="1" u="sng" dirty="0" smtClean="0">
                <a:solidFill>
                  <a:schemeClr val="bg1"/>
                </a:solidFill>
                <a:latin typeface="Arial" charset="0"/>
              </a:rPr>
              <a:t>Experimen</a:t>
            </a:r>
            <a:r>
              <a:rPr lang="en-CA" sz="4000" b="1" u="sng" dirty="0" smtClean="0">
                <a:solidFill>
                  <a:schemeClr val="bg1"/>
                </a:solidFill>
                <a:latin typeface="Arial" charset="0"/>
              </a:rPr>
              <a:t>t </a:t>
            </a:r>
            <a:r>
              <a:rPr lang="en-CA" sz="4000" b="1" u="sng" dirty="0" smtClean="0">
                <a:solidFill>
                  <a:schemeClr val="bg1"/>
                </a:solidFill>
                <a:latin typeface="Arial" charset="0"/>
              </a:rPr>
              <a:t>objectives</a:t>
            </a:r>
            <a:r>
              <a:rPr lang="en-CA" sz="4000" b="1" dirty="0" smtClean="0">
                <a:solidFill>
                  <a:schemeClr val="bg1"/>
                </a:solidFill>
                <a:latin typeface="Arial" charset="0"/>
              </a:rPr>
              <a:t>:</a:t>
            </a:r>
          </a:p>
        </p:txBody>
      </p:sp>
      <p:sp>
        <p:nvSpPr>
          <p:cNvPr id="3075" name="AutoShape 36"/>
          <p:cNvSpPr>
            <a:spLocks noChangeArrowheads="1"/>
          </p:cNvSpPr>
          <p:nvPr/>
        </p:nvSpPr>
        <p:spPr bwMode="auto">
          <a:xfrm rot="-2135290">
            <a:off x="3538538" y="1665288"/>
            <a:ext cx="3454400" cy="1206500"/>
          </a:xfrm>
          <a:prstGeom prst="parallelogram">
            <a:avLst>
              <a:gd name="adj" fmla="val 71579"/>
            </a:avLst>
          </a:prstGeom>
          <a:solidFill>
            <a:schemeClr val="tx2">
              <a:lumMod val="20000"/>
              <a:lumOff val="80000"/>
              <a:alpha val="34117"/>
            </a:schemeClr>
          </a:solidFill>
          <a:ln w="9525" cap="rnd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340" name="Line 50"/>
          <p:cNvSpPr>
            <a:spLocks noChangeShapeType="1"/>
          </p:cNvSpPr>
          <p:nvPr/>
        </p:nvSpPr>
        <p:spPr bwMode="auto">
          <a:xfrm>
            <a:off x="4211638" y="2276475"/>
            <a:ext cx="0" cy="15128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4341" name="Line 52"/>
          <p:cNvSpPr>
            <a:spLocks noChangeShapeType="1"/>
          </p:cNvSpPr>
          <p:nvPr/>
        </p:nvSpPr>
        <p:spPr bwMode="auto">
          <a:xfrm flipV="1">
            <a:off x="6300788" y="765175"/>
            <a:ext cx="0" cy="15113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2" name="Text Box 60"/>
          <p:cNvSpPr txBox="1">
            <a:spLocks noChangeArrowheads="1"/>
          </p:cNvSpPr>
          <p:nvPr/>
        </p:nvSpPr>
        <p:spPr bwMode="auto">
          <a:xfrm>
            <a:off x="0" y="1214438"/>
            <a:ext cx="6119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b="1" u="sng" dirty="0">
                <a:solidFill>
                  <a:schemeClr val="bg1"/>
                </a:solidFill>
                <a:latin typeface="Calibri" pitchFamily="34" charset="0"/>
              </a:rPr>
              <a:t>B</a:t>
            </a:r>
            <a:r>
              <a:rPr lang="en-CA" sz="2400" b="1" dirty="0">
                <a:solidFill>
                  <a:schemeClr val="bg1"/>
                </a:solidFill>
                <a:latin typeface="Calibri" pitchFamily="34" charset="0"/>
              </a:rPr>
              <a:t> to </a:t>
            </a:r>
            <a:r>
              <a:rPr lang="en-CA" sz="2400" b="1" u="sng" dirty="0">
                <a:solidFill>
                  <a:schemeClr val="bg1"/>
                </a:solidFill>
                <a:latin typeface="Calibri" pitchFamily="34" charset="0"/>
              </a:rPr>
              <a:t>A</a:t>
            </a:r>
            <a:r>
              <a:rPr lang="en-CA" sz="2400" b="1" dirty="0">
                <a:solidFill>
                  <a:schemeClr val="bg1"/>
                </a:solidFill>
                <a:latin typeface="Calibri" pitchFamily="34" charset="0"/>
              </a:rPr>
              <a:t>: B-L </a:t>
            </a:r>
            <a:r>
              <a:rPr lang="en-CA" sz="2400" b="1" u="sng" dirty="0">
                <a:solidFill>
                  <a:schemeClr val="bg1"/>
                </a:solidFill>
                <a:latin typeface="Calibri" pitchFamily="34" charset="0"/>
              </a:rPr>
              <a:t>acceleration &amp; cooling</a:t>
            </a:r>
            <a:r>
              <a:rPr lang="en-CA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4277" name="Text Box 69"/>
          <p:cNvSpPr txBox="1">
            <a:spLocks noChangeArrowheads="1"/>
          </p:cNvSpPr>
          <p:nvPr/>
        </p:nvSpPr>
        <p:spPr bwMode="auto">
          <a:xfrm>
            <a:off x="6072188" y="2214563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4344" name="Picture 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38"/>
            <a:ext cx="33083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7950" y="1357313"/>
            <a:ext cx="26860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91"/>
          <p:cNvSpPr txBox="1">
            <a:spLocks noChangeArrowheads="1"/>
          </p:cNvSpPr>
          <p:nvPr/>
        </p:nvSpPr>
        <p:spPr bwMode="auto">
          <a:xfrm>
            <a:off x="0" y="714375"/>
            <a:ext cx="6215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b="1" u="sng" dirty="0">
                <a:solidFill>
                  <a:schemeClr val="bg1"/>
                </a:solidFill>
                <a:latin typeface="Calibri" pitchFamily="34" charset="0"/>
              </a:rPr>
              <a:t>A</a:t>
            </a:r>
            <a:r>
              <a:rPr lang="en-CA" sz="2400" b="1" dirty="0">
                <a:solidFill>
                  <a:schemeClr val="bg1"/>
                </a:solidFill>
                <a:latin typeface="Calibri" pitchFamily="34" charset="0"/>
              </a:rPr>
              <a:t>: B-L </a:t>
            </a:r>
            <a:r>
              <a:rPr lang="en-CA" sz="2400" b="1" u="sng" dirty="0">
                <a:solidFill>
                  <a:schemeClr val="bg1"/>
                </a:solidFill>
                <a:latin typeface="Calibri" pitchFamily="34" charset="0"/>
              </a:rPr>
              <a:t>turbulent flow field, 1-6 </a:t>
            </a:r>
            <a:r>
              <a:rPr lang="en-CA" sz="2400" b="1" u="sng" dirty="0" smtClean="0">
                <a:solidFill>
                  <a:schemeClr val="bg1"/>
                </a:solidFill>
                <a:latin typeface="Calibri" pitchFamily="34" charset="0"/>
              </a:rPr>
              <a:t>m</a:t>
            </a:r>
            <a:endParaRPr lang="en-US" sz="2400" b="1" u="sng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7" name="Line 37"/>
          <p:cNvSpPr>
            <a:spLocks noChangeShapeType="1"/>
          </p:cNvSpPr>
          <p:nvPr/>
        </p:nvSpPr>
        <p:spPr bwMode="auto">
          <a:xfrm>
            <a:off x="928688" y="2143125"/>
            <a:ext cx="3282950" cy="1333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none" w="lg" len="lg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4348" name="Line 16"/>
          <p:cNvSpPr>
            <a:spLocks noChangeShapeType="1"/>
          </p:cNvSpPr>
          <p:nvPr/>
        </p:nvSpPr>
        <p:spPr bwMode="auto">
          <a:xfrm flipH="1">
            <a:off x="500063" y="2143125"/>
            <a:ext cx="3048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9" name="Line 17"/>
          <p:cNvSpPr>
            <a:spLocks noChangeShapeType="1"/>
          </p:cNvSpPr>
          <p:nvPr/>
        </p:nvSpPr>
        <p:spPr bwMode="auto">
          <a:xfrm flipH="1">
            <a:off x="500063" y="3571875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0" name="Line 19"/>
          <p:cNvSpPr>
            <a:spLocks noChangeShapeType="1"/>
          </p:cNvSpPr>
          <p:nvPr/>
        </p:nvSpPr>
        <p:spPr bwMode="auto">
          <a:xfrm flipH="1">
            <a:off x="500063" y="5000625"/>
            <a:ext cx="3048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1" name="Line 20"/>
          <p:cNvSpPr>
            <a:spLocks noChangeShapeType="1"/>
          </p:cNvSpPr>
          <p:nvPr/>
        </p:nvSpPr>
        <p:spPr bwMode="auto">
          <a:xfrm flipH="1">
            <a:off x="500063" y="5786438"/>
            <a:ext cx="3048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2" name="Text Box 13"/>
          <p:cNvSpPr txBox="1">
            <a:spLocks noChangeArrowheads="1"/>
          </p:cNvSpPr>
          <p:nvPr/>
        </p:nvSpPr>
        <p:spPr bwMode="auto">
          <a:xfrm>
            <a:off x="1000125" y="4071938"/>
            <a:ext cx="1357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b="1">
                <a:solidFill>
                  <a:schemeClr val="bg1"/>
                </a:solidFill>
                <a:latin typeface="Calibri" pitchFamily="34" charset="0"/>
              </a:rPr>
              <a:t>Mobile EC</a:t>
            </a:r>
          </a:p>
        </p:txBody>
      </p:sp>
      <p:sp>
        <p:nvSpPr>
          <p:cNvPr id="14353" name="Line 46"/>
          <p:cNvSpPr>
            <a:spLocks noChangeShapeType="1"/>
          </p:cNvSpPr>
          <p:nvPr/>
        </p:nvSpPr>
        <p:spPr bwMode="auto">
          <a:xfrm flipV="1">
            <a:off x="1357313" y="2500313"/>
            <a:ext cx="46037" cy="1643062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CA"/>
          </a:p>
        </p:txBody>
      </p:sp>
      <p:sp>
        <p:nvSpPr>
          <p:cNvPr id="14354" name="Text Box 64"/>
          <p:cNvSpPr txBox="1">
            <a:spLocks noChangeArrowheads="1"/>
          </p:cNvSpPr>
          <p:nvPr/>
        </p:nvSpPr>
        <p:spPr bwMode="auto">
          <a:xfrm>
            <a:off x="1714500" y="4929188"/>
            <a:ext cx="1214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b="1">
                <a:solidFill>
                  <a:schemeClr val="bg1"/>
                </a:solidFill>
                <a:latin typeface="Calibri" pitchFamily="34" charset="0"/>
              </a:rPr>
              <a:t>Fixed EC</a:t>
            </a:r>
          </a:p>
        </p:txBody>
      </p:sp>
      <p:sp>
        <p:nvSpPr>
          <p:cNvPr id="14355" name="Line 68"/>
          <p:cNvSpPr>
            <a:spLocks noChangeShapeType="1"/>
          </p:cNvSpPr>
          <p:nvPr/>
        </p:nvSpPr>
        <p:spPr bwMode="auto">
          <a:xfrm flipH="1">
            <a:off x="1285875" y="4357688"/>
            <a:ext cx="46038" cy="1571625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CA"/>
          </a:p>
        </p:txBody>
      </p:sp>
      <p:sp>
        <p:nvSpPr>
          <p:cNvPr id="14356" name="Line 66"/>
          <p:cNvSpPr>
            <a:spLocks noChangeShapeType="1"/>
          </p:cNvSpPr>
          <p:nvPr/>
        </p:nvSpPr>
        <p:spPr bwMode="auto">
          <a:xfrm flipV="1">
            <a:off x="928688" y="3786188"/>
            <a:ext cx="3313112" cy="25717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none" w="lg" len="lg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4357" name="Line 33"/>
          <p:cNvSpPr>
            <a:spLocks noChangeShapeType="1"/>
          </p:cNvSpPr>
          <p:nvPr/>
        </p:nvSpPr>
        <p:spPr bwMode="auto">
          <a:xfrm flipV="1">
            <a:off x="928688" y="6357938"/>
            <a:ext cx="6858000" cy="71437"/>
          </a:xfrm>
          <a:prstGeom prst="line">
            <a:avLst/>
          </a:prstGeom>
          <a:noFill/>
          <a:ln w="31750" cap="rnd">
            <a:solidFill>
              <a:schemeClr val="bg1"/>
            </a:solidFill>
            <a:prstDash val="sysDot"/>
            <a:round/>
            <a:headEnd type="stealth" w="lg" len="lg"/>
            <a:tailEnd type="none" w="sm" len="lg"/>
          </a:ln>
        </p:spPr>
        <p:txBody>
          <a:bodyPr/>
          <a:lstStyle/>
          <a:p>
            <a:endParaRPr lang="en-CA"/>
          </a:p>
        </p:txBody>
      </p:sp>
      <p:sp>
        <p:nvSpPr>
          <p:cNvPr id="14358" name="Line 43"/>
          <p:cNvSpPr>
            <a:spLocks noChangeShapeType="1"/>
          </p:cNvSpPr>
          <p:nvPr/>
        </p:nvSpPr>
        <p:spPr bwMode="auto">
          <a:xfrm flipV="1">
            <a:off x="7786688" y="5929313"/>
            <a:ext cx="0" cy="431800"/>
          </a:xfrm>
          <a:prstGeom prst="line">
            <a:avLst/>
          </a:prstGeom>
          <a:noFill/>
          <a:ln w="31750" cap="rnd">
            <a:solidFill>
              <a:schemeClr val="bg1"/>
            </a:solidFill>
            <a:prstDash val="sysDot"/>
            <a:round/>
            <a:headEnd type="stealth" w="lg" len="lg"/>
            <a:tailEnd type="none" w="med" len="lg"/>
          </a:ln>
        </p:spPr>
        <p:txBody>
          <a:bodyPr/>
          <a:lstStyle/>
          <a:p>
            <a:endParaRPr lang="en-CA"/>
          </a:p>
        </p:txBody>
      </p:sp>
      <p:sp>
        <p:nvSpPr>
          <p:cNvPr id="14359" name="Text Box 44"/>
          <p:cNvSpPr txBox="1">
            <a:spLocks noChangeArrowheads="1"/>
          </p:cNvSpPr>
          <p:nvPr/>
        </p:nvSpPr>
        <p:spPr bwMode="auto">
          <a:xfrm>
            <a:off x="7715250" y="5929313"/>
            <a:ext cx="1071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>
                <a:solidFill>
                  <a:schemeClr val="bg1"/>
                </a:solidFill>
                <a:latin typeface="Calibri" pitchFamily="34" charset="0"/>
              </a:rPr>
              <a:t>~50 m</a:t>
            </a:r>
          </a:p>
        </p:txBody>
      </p:sp>
      <p:sp>
        <p:nvSpPr>
          <p:cNvPr id="14360" name="Text Box 34"/>
          <p:cNvSpPr txBox="1">
            <a:spLocks noChangeArrowheads="1"/>
          </p:cNvSpPr>
          <p:nvPr/>
        </p:nvSpPr>
        <p:spPr bwMode="auto">
          <a:xfrm>
            <a:off x="4248150" y="6457950"/>
            <a:ext cx="1120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solidFill>
                  <a:schemeClr val="bg1"/>
                </a:solidFill>
                <a:latin typeface="Calibri" pitchFamily="34" charset="0"/>
              </a:rPr>
              <a:t>~ 650 m</a:t>
            </a:r>
          </a:p>
        </p:txBody>
      </p:sp>
      <p:sp>
        <p:nvSpPr>
          <p:cNvPr id="14361" name="Line 65"/>
          <p:cNvSpPr>
            <a:spLocks noChangeShapeType="1"/>
          </p:cNvSpPr>
          <p:nvPr/>
        </p:nvSpPr>
        <p:spPr bwMode="auto">
          <a:xfrm flipH="1" flipV="1">
            <a:off x="6300788" y="2276475"/>
            <a:ext cx="1485900" cy="36528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none" w="lg" len="lg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4362" name="Line 22"/>
          <p:cNvSpPr>
            <a:spLocks noChangeShapeType="1"/>
          </p:cNvSpPr>
          <p:nvPr/>
        </p:nvSpPr>
        <p:spPr bwMode="auto">
          <a:xfrm flipH="1">
            <a:off x="7858125" y="5286375"/>
            <a:ext cx="3048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4363" name="Line 21"/>
          <p:cNvSpPr>
            <a:spLocks noChangeShapeType="1"/>
          </p:cNvSpPr>
          <p:nvPr/>
        </p:nvSpPr>
        <p:spPr bwMode="auto">
          <a:xfrm flipH="1">
            <a:off x="7929563" y="4500563"/>
            <a:ext cx="3048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4364" name="Line 39"/>
          <p:cNvSpPr>
            <a:spLocks noChangeShapeType="1"/>
          </p:cNvSpPr>
          <p:nvPr/>
        </p:nvSpPr>
        <p:spPr bwMode="auto">
          <a:xfrm flipH="1" flipV="1">
            <a:off x="6286500" y="714375"/>
            <a:ext cx="1500188" cy="1071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none" w="lg" len="lg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4365" name="Line 15"/>
          <p:cNvSpPr>
            <a:spLocks noChangeShapeType="1"/>
          </p:cNvSpPr>
          <p:nvPr/>
        </p:nvSpPr>
        <p:spPr bwMode="auto">
          <a:xfrm flipH="1">
            <a:off x="7929563" y="1785938"/>
            <a:ext cx="3048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4366" name="TextBox 47"/>
          <p:cNvSpPr txBox="1">
            <a:spLocks noChangeArrowheads="1"/>
          </p:cNvSpPr>
          <p:nvPr/>
        </p:nvSpPr>
        <p:spPr bwMode="auto">
          <a:xfrm>
            <a:off x="0" y="2000250"/>
            <a:ext cx="64293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solidFill>
                  <a:schemeClr val="bg1"/>
                </a:solidFill>
                <a:latin typeface="Calibri" pitchFamily="34" charset="0"/>
              </a:rPr>
              <a:t>6 m</a:t>
            </a:r>
          </a:p>
          <a:p>
            <a:endParaRPr lang="en-CA" b="1">
              <a:solidFill>
                <a:schemeClr val="bg1"/>
              </a:solidFill>
              <a:latin typeface="Calibri" pitchFamily="34" charset="0"/>
            </a:endParaRPr>
          </a:p>
          <a:p>
            <a:endParaRPr lang="en-CA" b="1">
              <a:solidFill>
                <a:schemeClr val="bg1"/>
              </a:solidFill>
              <a:latin typeface="Calibri" pitchFamily="34" charset="0"/>
            </a:endParaRPr>
          </a:p>
          <a:p>
            <a:endParaRPr lang="en-CA" b="1">
              <a:solidFill>
                <a:schemeClr val="bg1"/>
              </a:solidFill>
              <a:latin typeface="Calibri" pitchFamily="34" charset="0"/>
            </a:endParaRPr>
          </a:p>
          <a:p>
            <a:endParaRPr lang="en-CA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CA" b="1">
                <a:solidFill>
                  <a:schemeClr val="bg1"/>
                </a:solidFill>
                <a:latin typeface="Calibri" pitchFamily="34" charset="0"/>
              </a:rPr>
              <a:t>4 m</a:t>
            </a:r>
          </a:p>
          <a:p>
            <a:endParaRPr lang="en-CA" b="1">
              <a:solidFill>
                <a:schemeClr val="bg1"/>
              </a:solidFill>
              <a:latin typeface="Calibri" pitchFamily="34" charset="0"/>
            </a:endParaRPr>
          </a:p>
          <a:p>
            <a:endParaRPr lang="en-CA" b="1">
              <a:solidFill>
                <a:schemeClr val="bg1"/>
              </a:solidFill>
              <a:latin typeface="Calibri" pitchFamily="34" charset="0"/>
            </a:endParaRPr>
          </a:p>
          <a:p>
            <a:endParaRPr lang="en-CA" b="1">
              <a:solidFill>
                <a:schemeClr val="bg1"/>
              </a:solidFill>
              <a:latin typeface="Calibri" pitchFamily="34" charset="0"/>
            </a:endParaRPr>
          </a:p>
          <a:p>
            <a:endParaRPr lang="en-CA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CA" b="1">
                <a:solidFill>
                  <a:schemeClr val="bg1"/>
                </a:solidFill>
                <a:latin typeface="Calibri" pitchFamily="34" charset="0"/>
              </a:rPr>
              <a:t>2 m</a:t>
            </a:r>
          </a:p>
          <a:p>
            <a:endParaRPr lang="en-CA" b="1">
              <a:solidFill>
                <a:schemeClr val="bg1"/>
              </a:solidFill>
              <a:latin typeface="Calibri" pitchFamily="34" charset="0"/>
            </a:endParaRPr>
          </a:p>
          <a:p>
            <a:endParaRPr lang="en-CA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CA" b="1">
                <a:solidFill>
                  <a:schemeClr val="bg1"/>
                </a:solidFill>
                <a:latin typeface="Calibri" pitchFamily="34" charset="0"/>
              </a:rPr>
              <a:t>1 m </a:t>
            </a:r>
          </a:p>
        </p:txBody>
      </p:sp>
      <p:sp>
        <p:nvSpPr>
          <p:cNvPr id="14367" name="TextBox 48"/>
          <p:cNvSpPr txBox="1">
            <a:spLocks noChangeArrowheads="1"/>
          </p:cNvSpPr>
          <p:nvPr/>
        </p:nvSpPr>
        <p:spPr bwMode="auto">
          <a:xfrm>
            <a:off x="8215313" y="1571625"/>
            <a:ext cx="6429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solidFill>
                  <a:schemeClr val="bg1"/>
                </a:solidFill>
                <a:latin typeface="Calibri" pitchFamily="34" charset="0"/>
              </a:rPr>
              <a:t>6 m</a:t>
            </a:r>
          </a:p>
          <a:p>
            <a:endParaRPr lang="en-CA" b="1">
              <a:solidFill>
                <a:schemeClr val="bg1"/>
              </a:solidFill>
              <a:latin typeface="Calibri" pitchFamily="34" charset="0"/>
            </a:endParaRPr>
          </a:p>
          <a:p>
            <a:endParaRPr lang="en-CA" b="1">
              <a:solidFill>
                <a:schemeClr val="bg1"/>
              </a:solidFill>
              <a:latin typeface="Calibri" pitchFamily="34" charset="0"/>
            </a:endParaRPr>
          </a:p>
          <a:p>
            <a:endParaRPr lang="en-CA" b="1">
              <a:solidFill>
                <a:schemeClr val="bg1"/>
              </a:solidFill>
              <a:latin typeface="Calibri" pitchFamily="34" charset="0"/>
            </a:endParaRPr>
          </a:p>
          <a:p>
            <a:endParaRPr lang="en-CA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CA" b="1">
                <a:solidFill>
                  <a:schemeClr val="bg1"/>
                </a:solidFill>
                <a:latin typeface="Calibri" pitchFamily="34" charset="0"/>
              </a:rPr>
              <a:t>4 m</a:t>
            </a:r>
          </a:p>
          <a:p>
            <a:endParaRPr lang="en-CA" b="1">
              <a:solidFill>
                <a:schemeClr val="bg1"/>
              </a:solidFill>
              <a:latin typeface="Calibri" pitchFamily="34" charset="0"/>
            </a:endParaRPr>
          </a:p>
          <a:p>
            <a:endParaRPr lang="en-CA" b="1">
              <a:solidFill>
                <a:schemeClr val="bg1"/>
              </a:solidFill>
              <a:latin typeface="Calibri" pitchFamily="34" charset="0"/>
            </a:endParaRPr>
          </a:p>
          <a:p>
            <a:endParaRPr lang="en-CA" b="1">
              <a:solidFill>
                <a:schemeClr val="bg1"/>
              </a:solidFill>
              <a:latin typeface="Calibri" pitchFamily="34" charset="0"/>
            </a:endParaRPr>
          </a:p>
          <a:p>
            <a:endParaRPr lang="en-CA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CA" b="1">
                <a:solidFill>
                  <a:schemeClr val="bg1"/>
                </a:solidFill>
                <a:latin typeface="Calibri" pitchFamily="34" charset="0"/>
              </a:rPr>
              <a:t>2 m</a:t>
            </a:r>
          </a:p>
          <a:p>
            <a:endParaRPr lang="en-CA" b="1">
              <a:solidFill>
                <a:schemeClr val="bg1"/>
              </a:solidFill>
              <a:latin typeface="Calibri" pitchFamily="34" charset="0"/>
            </a:endParaRPr>
          </a:p>
          <a:p>
            <a:endParaRPr lang="en-CA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CA" b="1">
                <a:solidFill>
                  <a:schemeClr val="bg1"/>
                </a:solidFill>
                <a:latin typeface="Calibri" pitchFamily="34" charset="0"/>
              </a:rPr>
              <a:t>1 m </a:t>
            </a:r>
          </a:p>
        </p:txBody>
      </p:sp>
      <p:sp>
        <p:nvSpPr>
          <p:cNvPr id="14368" name="Line 21"/>
          <p:cNvSpPr>
            <a:spLocks noChangeShapeType="1"/>
          </p:cNvSpPr>
          <p:nvPr/>
        </p:nvSpPr>
        <p:spPr bwMode="auto">
          <a:xfrm flipH="1">
            <a:off x="7929563" y="3214688"/>
            <a:ext cx="3048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5" name="Text Box 53"/>
          <p:cNvSpPr txBox="1">
            <a:spLocks noChangeArrowheads="1"/>
          </p:cNvSpPr>
          <p:nvPr/>
        </p:nvSpPr>
        <p:spPr bwMode="auto">
          <a:xfrm>
            <a:off x="4071938" y="3714750"/>
            <a:ext cx="420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cxnSp>
        <p:nvCxnSpPr>
          <p:cNvPr id="14370" name="Straight Arrow Connector 38"/>
          <p:cNvCxnSpPr>
            <a:cxnSpLocks noChangeShapeType="1"/>
          </p:cNvCxnSpPr>
          <p:nvPr/>
        </p:nvCxnSpPr>
        <p:spPr bwMode="auto">
          <a:xfrm rot="10800000" flipV="1">
            <a:off x="3357563" y="1071563"/>
            <a:ext cx="3357562" cy="2500312"/>
          </a:xfrm>
          <a:prstGeom prst="straightConnector1">
            <a:avLst/>
          </a:prstGeom>
          <a:noFill/>
          <a:ln w="44450" algn="ctr">
            <a:solidFill>
              <a:srgbClr val="00B0F0"/>
            </a:solidFill>
            <a:prstDash val="dashDot"/>
            <a:round/>
            <a:headEnd/>
            <a:tailEnd type="triangle" w="med" len="lg"/>
          </a:ln>
        </p:spPr>
      </p:cxnSp>
      <p:cxnSp>
        <p:nvCxnSpPr>
          <p:cNvPr id="44" name="Straight Arrow Connector 43"/>
          <p:cNvCxnSpPr/>
          <p:nvPr/>
        </p:nvCxnSpPr>
        <p:spPr>
          <a:xfrm rot="5400000">
            <a:off x="4714875" y="2643188"/>
            <a:ext cx="857250" cy="0"/>
          </a:xfrm>
          <a:prstGeom prst="straightConnector1">
            <a:avLst/>
          </a:prstGeom>
          <a:ln w="31750">
            <a:solidFill>
              <a:srgbClr val="FF0000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4500563" y="1285875"/>
            <a:ext cx="2571750" cy="0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4183856" y="1683544"/>
            <a:ext cx="1042988" cy="8763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5388769" y="702469"/>
            <a:ext cx="1409700" cy="61436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786438" y="0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latin typeface="Calibri" pitchFamily="34" charset="0"/>
              </a:rPr>
              <a:t>Regional </a:t>
            </a:r>
            <a:r>
              <a:rPr lang="en-CA" sz="2000" b="1" dirty="0" smtClean="0">
                <a:solidFill>
                  <a:schemeClr val="bg1"/>
                </a:solidFill>
                <a:latin typeface="Calibri" pitchFamily="34" charset="0"/>
              </a:rPr>
              <a:t>Wind ?</a:t>
            </a:r>
            <a:endParaRPr lang="en-CA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77" name="TextBox 55"/>
          <p:cNvSpPr txBox="1">
            <a:spLocks noChangeArrowheads="1"/>
          </p:cNvSpPr>
          <p:nvPr/>
        </p:nvSpPr>
        <p:spPr bwMode="auto">
          <a:xfrm rot="-2163144">
            <a:off x="3141663" y="2551113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>
                <a:solidFill>
                  <a:schemeClr val="bg1"/>
                </a:solidFill>
                <a:latin typeface="Calibri" pitchFamily="34" charset="0"/>
              </a:rPr>
              <a:t>Glacier Wind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410200" y="1371600"/>
            <a:ext cx="1588" cy="1479262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638800" y="4419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191000" y="1066800"/>
            <a:ext cx="1219200" cy="9906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6"/>
          <p:cNvSpPr txBox="1">
            <a:spLocks noChangeArrowheads="1"/>
          </p:cNvSpPr>
          <p:nvPr/>
        </p:nvSpPr>
        <p:spPr bwMode="auto">
          <a:xfrm>
            <a:off x="1857375" y="1428750"/>
            <a:ext cx="357188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400" b="1" i="1">
                <a:solidFill>
                  <a:schemeClr val="bg1"/>
                </a:solidFill>
                <a:latin typeface="Calibri" pitchFamily="34" charset="0"/>
              </a:rPr>
              <a:t>Glacier</a:t>
            </a:r>
          </a:p>
          <a:p>
            <a:pPr algn="ctr">
              <a:spcBef>
                <a:spcPct val="50000"/>
              </a:spcBef>
            </a:pPr>
            <a:r>
              <a:rPr lang="en-CA" sz="2400" b="1" i="1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CA" sz="2400" b="1" i="1">
                <a:solidFill>
                  <a:schemeClr val="bg1"/>
                </a:solidFill>
                <a:latin typeface="Calibri" pitchFamily="34" charset="0"/>
              </a:rPr>
              <a:t>Wind</a:t>
            </a: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1214438" y="0"/>
            <a:ext cx="7624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i="1" dirty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714375"/>
            <a:ext cx="65722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6"/>
          <p:cNvSpPr txBox="1">
            <a:spLocks noChangeArrowheads="1"/>
          </p:cNvSpPr>
          <p:nvPr/>
        </p:nvSpPr>
        <p:spPr bwMode="auto">
          <a:xfrm>
            <a:off x="142875" y="1285875"/>
            <a:ext cx="28575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400" b="1" i="1">
                <a:solidFill>
                  <a:schemeClr val="bg1"/>
                </a:solidFill>
                <a:latin typeface="Calibri" pitchFamily="34" charset="0"/>
              </a:rPr>
              <a:t>Regional</a:t>
            </a:r>
          </a:p>
          <a:p>
            <a:pPr algn="ctr">
              <a:spcBef>
                <a:spcPct val="50000"/>
              </a:spcBef>
            </a:pPr>
            <a:r>
              <a:rPr lang="en-CA" sz="2400" b="1" i="1">
                <a:solidFill>
                  <a:schemeClr val="bg1"/>
                </a:solidFill>
                <a:latin typeface="Calibri" pitchFamily="34" charset="0"/>
              </a:rPr>
              <a:t>     Wind</a:t>
            </a:r>
          </a:p>
        </p:txBody>
      </p:sp>
      <p:sp>
        <p:nvSpPr>
          <p:cNvPr id="28" name="Oval 27"/>
          <p:cNvSpPr/>
          <p:nvPr/>
        </p:nvSpPr>
        <p:spPr>
          <a:xfrm rot="2596628">
            <a:off x="5268913" y="-95250"/>
            <a:ext cx="1163637" cy="6842125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57188" y="1571625"/>
            <a:ext cx="1571625" cy="4000500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57188" y="2143125"/>
            <a:ext cx="642937" cy="2928938"/>
          </a:xfrm>
          <a:prstGeom prst="ellipse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143000" y="2286000"/>
            <a:ext cx="5572125" cy="1214438"/>
          </a:xfrm>
          <a:prstGeom prst="line">
            <a:avLst/>
          </a:prstGeom>
          <a:ln w="25400">
            <a:solidFill>
              <a:srgbClr val="00B0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57250" y="3571875"/>
            <a:ext cx="6286500" cy="142875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 rot="3628704">
            <a:off x="5663407" y="1288256"/>
            <a:ext cx="895350" cy="6024563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>
          <a:xfrm>
            <a:off x="1428750" y="0"/>
            <a:ext cx="7715250" cy="1071563"/>
          </a:xfrm>
          <a:prstGeom prst="rect">
            <a:avLst/>
          </a:prstGeom>
          <a:noFill/>
          <a:ln/>
        </p:spPr>
        <p:txBody>
          <a:bodyPr anchor="ctr">
            <a:normAutofit fontScale="97500"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CA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6721" y="0"/>
            <a:ext cx="6674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Turbulent </a:t>
            </a:r>
            <a:r>
              <a:rPr lang="en-CA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flow field, 1-6 </a:t>
            </a:r>
            <a:r>
              <a:rPr lang="en-CA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endParaRPr 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3" grpId="0" animBg="1"/>
      <p:bldP spid="3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626</Words>
  <Application>Microsoft Office PowerPoint</Application>
  <PresentationFormat>On-screen Show (4:3)</PresentationFormat>
  <Paragraphs>118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1_Office Theme</vt:lpstr>
      <vt:lpstr>Default Design</vt:lpstr>
      <vt:lpstr>2_Office Theme</vt:lpstr>
      <vt:lpstr>3_Office Theme</vt:lpstr>
      <vt:lpstr>2_Default Design</vt:lpstr>
      <vt:lpstr>Equation</vt:lpstr>
      <vt:lpstr>Photo Editor Photo</vt:lpstr>
      <vt:lpstr>Glacier atmosphere interactions and hydrology:   Peyto field experiment discoveries.</vt:lpstr>
      <vt:lpstr>AWS Network</vt:lpstr>
      <vt:lpstr>Slide 3</vt:lpstr>
      <vt:lpstr>Model – AWS Comparisons</vt:lpstr>
      <vt:lpstr>Hydrology</vt:lpstr>
      <vt:lpstr>Slide 6</vt:lpstr>
      <vt:lpstr>Glacier – Atmosphere Interaction</vt:lpstr>
      <vt:lpstr>Experiment objectives:</vt:lpstr>
      <vt:lpstr>Slide 9</vt:lpstr>
      <vt:lpstr>Acceleration &amp; cooling</vt:lpstr>
      <vt:lpstr>Concluding with analogues: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D. Scott Munro</dc:creator>
  <cp:lastModifiedBy>smunro</cp:lastModifiedBy>
  <cp:revision>85</cp:revision>
  <dcterms:created xsi:type="dcterms:W3CDTF">2011-08-30T20:07:10Z</dcterms:created>
  <dcterms:modified xsi:type="dcterms:W3CDTF">2011-09-08T20:55:51Z</dcterms:modified>
</cp:coreProperties>
</file>