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9"/>
  </p:notesMasterIdLst>
  <p:handoutMasterIdLst>
    <p:handoutMasterId r:id="rId30"/>
  </p:handoutMasterIdLst>
  <p:sldIdLst>
    <p:sldId id="648" r:id="rId2"/>
    <p:sldId id="631" r:id="rId3"/>
    <p:sldId id="649" r:id="rId4"/>
    <p:sldId id="650" r:id="rId5"/>
    <p:sldId id="653" r:id="rId6"/>
    <p:sldId id="654" r:id="rId7"/>
    <p:sldId id="655" r:id="rId8"/>
    <p:sldId id="528" r:id="rId9"/>
    <p:sldId id="638" r:id="rId10"/>
    <p:sldId id="659" r:id="rId11"/>
    <p:sldId id="660" r:id="rId12"/>
    <p:sldId id="661" r:id="rId13"/>
    <p:sldId id="663" r:id="rId14"/>
    <p:sldId id="665" r:id="rId15"/>
    <p:sldId id="666" r:id="rId16"/>
    <p:sldId id="667" r:id="rId17"/>
    <p:sldId id="668" r:id="rId18"/>
    <p:sldId id="669" r:id="rId19"/>
    <p:sldId id="670" r:id="rId20"/>
    <p:sldId id="672" r:id="rId21"/>
    <p:sldId id="674" r:id="rId22"/>
    <p:sldId id="677" r:id="rId23"/>
    <p:sldId id="678" r:id="rId24"/>
    <p:sldId id="682" r:id="rId25"/>
    <p:sldId id="683" r:id="rId26"/>
    <p:sldId id="684" r:id="rId27"/>
    <p:sldId id="560" r:id="rId28"/>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FF"/>
    <a:srgbClr val="FF0000"/>
    <a:srgbClr val="000000"/>
    <a:srgbClr val="009900"/>
    <a:srgbClr val="66FF33"/>
    <a:srgbClr val="CCCC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344" autoAdjust="0"/>
    <p:restoredTop sz="92598" autoAdjust="0"/>
  </p:normalViewPr>
  <p:slideViewPr>
    <p:cSldViewPr>
      <p:cViewPr>
        <p:scale>
          <a:sx n="80" d="100"/>
          <a:sy n="80" d="100"/>
        </p:scale>
        <p:origin x="-954"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5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CA"/>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CA"/>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CA"/>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B2FA2E0B-0374-4650-9974-16C59CF77B26}" type="slidenum">
              <a:rPr lang="en-CA"/>
              <a:pPr>
                <a:defRPr/>
              </a:pPr>
              <a:t>‹#›</a:t>
            </a:fld>
            <a:endParaRPr lang="en-CA"/>
          </a:p>
        </p:txBody>
      </p:sp>
    </p:spTree>
    <p:extLst>
      <p:ext uri="{BB962C8B-B14F-4D97-AF65-F5344CB8AC3E}">
        <p14:creationId xmlns:p14="http://schemas.microsoft.com/office/powerpoint/2010/main" val="2430842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CA"/>
          </a:p>
        </p:txBody>
      </p:sp>
      <p:sp>
        <p:nvSpPr>
          <p:cNvPr id="1044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CA"/>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CA"/>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7E37F325-C726-4BF6-8268-EDCF0297B8F2}" type="slidenum">
              <a:rPr lang="en-CA"/>
              <a:pPr>
                <a:defRPr/>
              </a:pPr>
              <a:t>‹#›</a:t>
            </a:fld>
            <a:endParaRPr lang="en-CA"/>
          </a:p>
        </p:txBody>
      </p:sp>
    </p:spTree>
    <p:extLst>
      <p:ext uri="{BB962C8B-B14F-4D97-AF65-F5344CB8AC3E}">
        <p14:creationId xmlns:p14="http://schemas.microsoft.com/office/powerpoint/2010/main" val="711981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00EF5-2374-445E-9C91-F0D1ABA08401}" type="slidenum">
              <a:rPr lang="en-CA"/>
              <a:pPr/>
              <a:t>1</a:t>
            </a:fld>
            <a:endParaRPr lang="en-CA"/>
          </a:p>
        </p:txBody>
      </p:sp>
      <p:sp>
        <p:nvSpPr>
          <p:cNvPr id="422914" name="Rectangle 2"/>
          <p:cNvSpPr>
            <a:spLocks noRo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CF7AA2D-1556-403F-9793-9B438CB5CBB5}" type="slidenum">
              <a:rPr lang="en-CA"/>
              <a:pPr/>
              <a:t>11</a:t>
            </a:fld>
            <a:endParaRPr lang="en-CA"/>
          </a:p>
        </p:txBody>
      </p:sp>
      <p:sp>
        <p:nvSpPr>
          <p:cNvPr id="915458" name="Slide Image Placeholder 1"/>
          <p:cNvSpPr>
            <a:spLocks noGrp="1" noRot="1" noChangeAspect="1" noTextEdit="1"/>
          </p:cNvSpPr>
          <p:nvPr>
            <p:ph type="sldImg"/>
          </p:nvPr>
        </p:nvSpPr>
        <p:spPr>
          <a:ln/>
        </p:spPr>
      </p:sp>
      <p:sp>
        <p:nvSpPr>
          <p:cNvPr id="915459" name="Notes Placeholder 2"/>
          <p:cNvSpPr>
            <a:spLocks noGrp="1"/>
          </p:cNvSpPr>
          <p:nvPr>
            <p:ph type="body" idx="1"/>
          </p:nvPr>
        </p:nvSpPr>
        <p:spPr/>
        <p:txBody>
          <a:bodyPr/>
          <a:lstStyle/>
          <a:p>
            <a:pPr>
              <a:spcBef>
                <a:spcPct val="0"/>
              </a:spcBef>
            </a:pPr>
            <a:endParaRPr lang="en-US"/>
          </a:p>
        </p:txBody>
      </p:sp>
      <p:sp>
        <p:nvSpPr>
          <p:cNvPr id="9154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eaLnBrk="1" hangingPunct="1"/>
            <a:fld id="{A25DF508-155C-4533-87E6-699ECE450B4E}" type="slidenum">
              <a:rPr lang="en-CA" sz="1200">
                <a:latin typeface="Calibri" pitchFamily="34" charset="0"/>
              </a:rPr>
              <a:pPr algn="r" eaLnBrk="1" hangingPunct="1"/>
              <a:t>11</a:t>
            </a:fld>
            <a:endParaRPr lang="en-CA"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D1FAA-E9FF-4D4C-9B14-2E18CFA0F95C}" type="slidenum">
              <a:rPr lang="en-CA"/>
              <a:pPr/>
              <a:t>12</a:t>
            </a:fld>
            <a:endParaRPr lang="en-CA"/>
          </a:p>
        </p:txBody>
      </p:sp>
      <p:sp>
        <p:nvSpPr>
          <p:cNvPr id="917506" name="Rectangle 2"/>
          <p:cNvSpPr>
            <a:spLocks noRot="1"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04D4A-4796-44A5-8675-9620A5022D7C}" type="slidenum">
              <a:rPr lang="en-CA"/>
              <a:pPr/>
              <a:t>13</a:t>
            </a:fld>
            <a:endParaRPr lang="en-CA"/>
          </a:p>
        </p:txBody>
      </p:sp>
      <p:sp>
        <p:nvSpPr>
          <p:cNvPr id="921602" name="Rectangle 2"/>
          <p:cNvSpPr>
            <a:spLocks noRot="1" noChangeArrowheads="1" noTextEdit="1"/>
          </p:cNvSpPr>
          <p:nvPr>
            <p:ph type="sldImg"/>
          </p:nvPr>
        </p:nvSpPr>
        <p:spPr>
          <a:ln/>
        </p:spPr>
      </p:sp>
      <p:sp>
        <p:nvSpPr>
          <p:cNvPr id="921603" name="Rectangle 3"/>
          <p:cNvSpPr>
            <a:spLocks noGrp="1" noChangeArrowheads="1"/>
          </p:cNvSpPr>
          <p:nvPr>
            <p:ph type="body" idx="1"/>
          </p:nvPr>
        </p:nvSpPr>
        <p:spPr/>
        <p:txBody>
          <a:bodyPr/>
          <a:lstStyle/>
          <a:p>
            <a:r>
              <a:rPr lang="en-US"/>
              <a:t>This shows the calibration (2008) and validation (2009) for CRHM-Snobal point scale model at Fisera Ridge South-East facing location.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0F71A-29DB-4327-9C02-0AC7E2251A7A}" type="slidenum">
              <a:rPr lang="en-CA"/>
              <a:pPr/>
              <a:t>14</a:t>
            </a:fld>
            <a:endParaRPr lang="en-CA"/>
          </a:p>
        </p:txBody>
      </p:sp>
      <p:sp>
        <p:nvSpPr>
          <p:cNvPr id="925698" name="Rectangle 2"/>
          <p:cNvSpPr>
            <a:spLocks noRot="1" noChangeArrowheads="1" noTextEdit="1"/>
          </p:cNvSpPr>
          <p:nvPr>
            <p:ph type="sldImg"/>
          </p:nvPr>
        </p:nvSpPr>
        <p:spPr>
          <a:ln/>
        </p:spPr>
      </p:sp>
      <p:sp>
        <p:nvSpPr>
          <p:cNvPr id="925699" name="Rectangle 3"/>
          <p:cNvSpPr>
            <a:spLocks noGrp="1" noChangeArrowheads="1"/>
          </p:cNvSpPr>
          <p:nvPr>
            <p:ph type="body" idx="1"/>
          </p:nvPr>
        </p:nvSpPr>
        <p:spPr/>
        <p:txBody>
          <a:bodyPr/>
          <a:lstStyle/>
          <a:p>
            <a:r>
              <a:rPr lang="en-US"/>
              <a:t>K-SWE plots for the North and South facing slopes, showing good fit by a straight line.  Histograms of the lidar-derived SWE distributions correspond very well with fitted lognormal distribution using the same parameters (mean, CV) as for the measured data.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455D9-2957-4D13-A47E-543A6787CB1C}" type="slidenum">
              <a:rPr lang="en-CA"/>
              <a:pPr/>
              <a:t>15</a:t>
            </a:fld>
            <a:endParaRPr lang="en-CA"/>
          </a:p>
        </p:txBody>
      </p:sp>
      <p:sp>
        <p:nvSpPr>
          <p:cNvPr id="927746" name="Rectangle 2"/>
          <p:cNvSpPr>
            <a:spLocks noRot="1" noChangeArrowheads="1" noTextEdit="1"/>
          </p:cNvSpPr>
          <p:nvPr>
            <p:ph type="sldImg"/>
          </p:nvPr>
        </p:nvSpPr>
        <p:spPr>
          <a:ln/>
        </p:spPr>
      </p:sp>
      <p:sp>
        <p:nvSpPr>
          <p:cNvPr id="92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6A4B6-A6D3-4385-AD37-DDF35BC82764}" type="slidenum">
              <a:rPr lang="en-CA"/>
              <a:pPr/>
              <a:t>16</a:t>
            </a:fld>
            <a:endParaRPr lang="en-CA"/>
          </a:p>
        </p:txBody>
      </p:sp>
      <p:sp>
        <p:nvSpPr>
          <p:cNvPr id="929794" name="Rectangle 2"/>
          <p:cNvSpPr>
            <a:spLocks noRot="1" noChangeArrowheads="1" noTextEdit="1"/>
          </p:cNvSpPr>
          <p:nvPr>
            <p:ph type="sldImg"/>
          </p:nvPr>
        </p:nvSpPr>
        <p:spPr>
          <a:ln/>
        </p:spPr>
      </p:sp>
      <p:sp>
        <p:nvSpPr>
          <p:cNvPr id="92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0C871-138E-4A2C-AD6C-3D4AD41B324F}" type="slidenum">
              <a:rPr lang="en-CA"/>
              <a:pPr/>
              <a:t>17</a:t>
            </a:fld>
            <a:endParaRPr lang="en-CA"/>
          </a:p>
        </p:txBody>
      </p:sp>
      <p:sp>
        <p:nvSpPr>
          <p:cNvPr id="931842" name="Rectangle 2"/>
          <p:cNvSpPr>
            <a:spLocks noRot="1" noChangeArrowheads="1" noTextEdit="1"/>
          </p:cNvSpPr>
          <p:nvPr>
            <p:ph type="sldImg"/>
          </p:nvPr>
        </p:nvSpPr>
        <p:spPr>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3B641-7DF6-49BF-BD93-1613DDF20FB3}" type="slidenum">
              <a:rPr lang="en-CA"/>
              <a:pPr/>
              <a:t>18</a:t>
            </a:fld>
            <a:endParaRPr lang="en-CA"/>
          </a:p>
        </p:txBody>
      </p:sp>
      <p:sp>
        <p:nvSpPr>
          <p:cNvPr id="933890" name="Rectangle 2"/>
          <p:cNvSpPr>
            <a:spLocks noRot="1" noChangeArrowheads="1" noTextEdit="1"/>
          </p:cNvSpPr>
          <p:nvPr>
            <p:ph type="sldImg"/>
          </p:nvPr>
        </p:nvSpPr>
        <p:spPr>
          <a:ln/>
        </p:spPr>
      </p:sp>
      <p:sp>
        <p:nvSpPr>
          <p:cNvPr id="933891" name="Rectangle 3"/>
          <p:cNvSpPr>
            <a:spLocks noGrp="1" noChangeArrowheads="1"/>
          </p:cNvSpPr>
          <p:nvPr>
            <p:ph type="body" idx="1"/>
          </p:nvPr>
        </p:nvSpPr>
        <p:spPr/>
        <p:txBody>
          <a:bodyPr/>
          <a:lstStyle/>
          <a:p>
            <a:r>
              <a:rPr lang="en-US"/>
              <a:t>This slide shows spatial patterns of areal SCD and SRCA over the basin in the early melt period of 2008.  Patterns were mapped based on interpretation of the lidar derived SWE mapped (i.e. spatial snow depth and SWE, and accounting of melt over the distributions).  This indicates the different areal extents and timing of the source areas producing different rates of snowmelt.  Images at right are corrected terrestrial based photos from both Fisera Ridge and the top of Gold chair cameras for reference and comparison to the spatial depletion patterns.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F55FA-B37A-4394-AE9C-F27C1C86294C}" type="slidenum">
              <a:rPr lang="en-CA"/>
              <a:pPr/>
              <a:t>19</a:t>
            </a:fld>
            <a:endParaRPr lang="en-CA"/>
          </a:p>
        </p:txBody>
      </p:sp>
      <p:sp>
        <p:nvSpPr>
          <p:cNvPr id="737282" name="Rectangle 2"/>
          <p:cNvSpPr>
            <a:spLocks noRot="1" noChangeArrowheads="1" noTextEdit="1"/>
          </p:cNvSpPr>
          <p:nvPr>
            <p:ph type="sldImg"/>
          </p:nvPr>
        </p:nvSpPr>
        <p:spPr>
          <a:xfrm>
            <a:off x="1144588" y="685800"/>
            <a:ext cx="4572000" cy="3429000"/>
          </a:xfrm>
          <a:ln/>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197A8-1466-4F85-B8D8-D0B6AFF0BCAE}" type="slidenum">
              <a:rPr lang="en-CA"/>
              <a:pPr/>
              <a:t>20</a:t>
            </a:fld>
            <a:endParaRPr lang="en-CA"/>
          </a:p>
        </p:txBody>
      </p:sp>
      <p:sp>
        <p:nvSpPr>
          <p:cNvPr id="847874" name="Rectangle 2"/>
          <p:cNvSpPr>
            <a:spLocks noRot="1"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ADBC9F84-0CF4-4351-9D05-2795B71B8398}" type="slidenum">
              <a:rPr lang="en-CA" sz="1200" smtClean="0"/>
              <a:pPr eaLnBrk="1" hangingPunct="1"/>
              <a:t>2</a:t>
            </a:fld>
            <a:endParaRPr lang="en-CA" sz="1200" smtClean="0"/>
          </a:p>
        </p:txBody>
      </p:sp>
      <p:sp>
        <p:nvSpPr>
          <p:cNvPr id="36867" name="Rectangle 2"/>
          <p:cNvSpPr>
            <a:spLocks noGrp="1" noRot="1" noChangeAspect="1" noChangeArrowheads="1" noTextEdit="1"/>
          </p:cNvSpPr>
          <p:nvPr>
            <p:ph type="sldImg"/>
          </p:nvPr>
        </p:nvSpPr>
        <p:spPr>
          <a:xfrm>
            <a:off x="1144588" y="685800"/>
            <a:ext cx="4572000" cy="3429000"/>
          </a:xfrm>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1C689E-32E7-4EEC-BD1E-F663EF8873C5}" type="slidenum">
              <a:rPr lang="en-CA"/>
              <a:pPr/>
              <a:t>21</a:t>
            </a:fld>
            <a:endParaRPr lang="en-CA"/>
          </a:p>
        </p:txBody>
      </p:sp>
      <p:sp>
        <p:nvSpPr>
          <p:cNvPr id="749570" name="Slide Image Placeholder 1"/>
          <p:cNvSpPr>
            <a:spLocks noGrp="1" noRot="1" noChangeAspect="1" noTextEdit="1"/>
          </p:cNvSpPr>
          <p:nvPr>
            <p:ph type="sldImg"/>
          </p:nvPr>
        </p:nvSpPr>
        <p:spPr>
          <a:ln/>
        </p:spPr>
      </p:sp>
      <p:sp>
        <p:nvSpPr>
          <p:cNvPr id="749571" name="Notes Placeholder 2"/>
          <p:cNvSpPr>
            <a:spLocks noGrp="1"/>
          </p:cNvSpPr>
          <p:nvPr>
            <p:ph type="body" idx="1"/>
          </p:nvPr>
        </p:nvSpPr>
        <p:spPr/>
        <p:txBody>
          <a:bodyPr/>
          <a:lstStyle/>
          <a:p>
            <a:pPr>
              <a:spcBef>
                <a:spcPct val="0"/>
              </a:spcBef>
            </a:pPr>
            <a:endParaRPr lang="en-US"/>
          </a:p>
        </p:txBody>
      </p:sp>
      <p:sp>
        <p:nvSpPr>
          <p:cNvPr id="7495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eaLnBrk="1" hangingPunct="1"/>
            <a:fld id="{9B0C599F-CD38-4C24-9241-E94CA16D50C3}" type="slidenum">
              <a:rPr lang="en-CA" sz="1200"/>
              <a:pPr algn="r" eaLnBrk="1" hangingPunct="1"/>
              <a:t>21</a:t>
            </a:fld>
            <a:endParaRPr lang="en-C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D449E6D-1AD0-41EA-A310-93E9E45F2956}" type="slidenum">
              <a:rPr lang="en-CA" smtClean="0"/>
              <a:pPr/>
              <a:t>25</a:t>
            </a:fld>
            <a:endParaRPr lang="en-CA"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4E64C72-2A8E-4728-BB3F-853FCD747C41}" type="slidenum">
              <a:rPr lang="en-CA" smtClean="0"/>
              <a:pPr/>
              <a:t>27</a:t>
            </a:fld>
            <a:endParaRPr lang="en-CA"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1331C-6CE5-4ACC-90EC-D034DBA2B1B0}" type="slidenum">
              <a:rPr lang="en-CA"/>
              <a:pPr/>
              <a:t>3</a:t>
            </a:fld>
            <a:endParaRPr lang="en-CA"/>
          </a:p>
        </p:txBody>
      </p:sp>
      <p:sp>
        <p:nvSpPr>
          <p:cNvPr id="485378" name="Rectangle 2"/>
          <p:cNvSpPr>
            <a:spLocks noRo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noTextEdit="1"/>
          </p:cNvSpPr>
          <p:nvPr>
            <p:ph type="sldImg"/>
          </p:nvPr>
        </p:nvSpPr>
        <p:spPr>
          <a:xfrm>
            <a:off x="1144588" y="685800"/>
            <a:ext cx="4570412" cy="3429000"/>
          </a:xfrm>
        </p:spPr>
      </p:sp>
      <p:sp>
        <p:nvSpPr>
          <p:cNvPr id="128003"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noTextEdit="1"/>
          </p:cNvSpPr>
          <p:nvPr>
            <p:ph type="sldImg"/>
          </p:nvPr>
        </p:nvSpPr>
        <p:spPr>
          <a:xfrm>
            <a:off x="1144588" y="693738"/>
            <a:ext cx="4565650" cy="3424237"/>
          </a:xfrm>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noTextEdit="1"/>
          </p:cNvSpPr>
          <p:nvPr>
            <p:ph type="sldImg"/>
          </p:nvPr>
        </p:nvSpPr>
        <p:spPr>
          <a:xfrm>
            <a:off x="1144588" y="685800"/>
            <a:ext cx="4570412" cy="3429000"/>
          </a:xfrm>
        </p:spPr>
      </p:sp>
      <p:sp>
        <p:nvSpPr>
          <p:cNvPr id="142339"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noTextEdit="1"/>
          </p:cNvSpPr>
          <p:nvPr>
            <p:ph type="sldImg"/>
          </p:nvPr>
        </p:nvSpPr>
        <p:spPr>
          <a:xfrm>
            <a:off x="1144588" y="685800"/>
            <a:ext cx="4570412" cy="3429000"/>
          </a:xfrm>
        </p:spPr>
      </p:sp>
      <p:sp>
        <p:nvSpPr>
          <p:cNvPr id="144387"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09B3A4A-0C8F-402F-B166-FFF3A99F769E}" type="slidenum">
              <a:rPr lang="en-CA" smtClean="0"/>
              <a:pPr/>
              <a:t>8</a:t>
            </a:fld>
            <a:endParaRPr lang="en-CA"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7F328-E955-4EFE-9E99-0F7398B61691}" type="slidenum">
              <a:rPr lang="en-CA"/>
              <a:pPr/>
              <a:t>10</a:t>
            </a:fld>
            <a:endParaRPr lang="en-CA"/>
          </a:p>
        </p:txBody>
      </p:sp>
      <p:sp>
        <p:nvSpPr>
          <p:cNvPr id="913410" name="Rectangle 2"/>
          <p:cNvSpPr>
            <a:spLocks noRo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03B82A-2B75-4991-BDA4-A2005F3204EA}" type="slidenum">
              <a:rPr lang="en-US" smtClean="0"/>
              <a:pPr>
                <a:defRPr/>
              </a:pPr>
              <a:t>‹#›</a:t>
            </a:fld>
            <a:endParaRPr lang="en-US"/>
          </a:p>
        </p:txBody>
      </p:sp>
    </p:spTree>
    <p:extLst>
      <p:ext uri="{BB962C8B-B14F-4D97-AF65-F5344CB8AC3E}">
        <p14:creationId xmlns:p14="http://schemas.microsoft.com/office/powerpoint/2010/main" val="249334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DF7A4E-5156-42E4-B6B8-20D8FCA4CE2A}" type="slidenum">
              <a:rPr lang="en-US" smtClean="0"/>
              <a:pPr>
                <a:defRPr/>
              </a:pPr>
              <a:t>‹#›</a:t>
            </a:fld>
            <a:endParaRPr lang="en-US"/>
          </a:p>
        </p:txBody>
      </p:sp>
    </p:spTree>
    <p:extLst>
      <p:ext uri="{BB962C8B-B14F-4D97-AF65-F5344CB8AC3E}">
        <p14:creationId xmlns:p14="http://schemas.microsoft.com/office/powerpoint/2010/main" val="146828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A853E1-A2EE-41D1-A1A2-C3AAE1E3477E}" type="slidenum">
              <a:rPr lang="en-US" smtClean="0"/>
              <a:pPr>
                <a:defRPr/>
              </a:pPr>
              <a:t>‹#›</a:t>
            </a:fld>
            <a:endParaRPr lang="en-US"/>
          </a:p>
        </p:txBody>
      </p:sp>
    </p:spTree>
    <p:extLst>
      <p:ext uri="{BB962C8B-B14F-4D97-AF65-F5344CB8AC3E}">
        <p14:creationId xmlns:p14="http://schemas.microsoft.com/office/powerpoint/2010/main" val="203812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B2978A-6CDB-431F-BF96-C868B0EFE703}" type="slidenum">
              <a:rPr lang="en-US" smtClean="0"/>
              <a:pPr>
                <a:defRPr/>
              </a:pPr>
              <a:t>‹#›</a:t>
            </a:fld>
            <a:endParaRPr lang="en-US"/>
          </a:p>
        </p:txBody>
      </p:sp>
    </p:spTree>
    <p:extLst>
      <p:ext uri="{BB962C8B-B14F-4D97-AF65-F5344CB8AC3E}">
        <p14:creationId xmlns:p14="http://schemas.microsoft.com/office/powerpoint/2010/main" val="13221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C82D69-B31C-4255-A4EB-5628347ECE8E}" type="slidenum">
              <a:rPr lang="en-US" smtClean="0"/>
              <a:pPr>
                <a:defRPr/>
              </a:pPr>
              <a:t>‹#›</a:t>
            </a:fld>
            <a:endParaRPr lang="en-US"/>
          </a:p>
        </p:txBody>
      </p:sp>
    </p:spTree>
    <p:extLst>
      <p:ext uri="{BB962C8B-B14F-4D97-AF65-F5344CB8AC3E}">
        <p14:creationId xmlns:p14="http://schemas.microsoft.com/office/powerpoint/2010/main" val="143511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D95D8E-660E-452D-A69C-8A9B41D03D0F}" type="slidenum">
              <a:rPr lang="en-US" smtClean="0"/>
              <a:pPr>
                <a:defRPr/>
              </a:pPr>
              <a:t>‹#›</a:t>
            </a:fld>
            <a:endParaRPr lang="en-US"/>
          </a:p>
        </p:txBody>
      </p:sp>
    </p:spTree>
    <p:extLst>
      <p:ext uri="{BB962C8B-B14F-4D97-AF65-F5344CB8AC3E}">
        <p14:creationId xmlns:p14="http://schemas.microsoft.com/office/powerpoint/2010/main" val="43025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1B633FD-6206-42DE-B627-EDF3C597F3C4}" type="slidenum">
              <a:rPr lang="en-US" smtClean="0"/>
              <a:pPr>
                <a:defRPr/>
              </a:pPr>
              <a:t>‹#›</a:t>
            </a:fld>
            <a:endParaRPr lang="en-US"/>
          </a:p>
        </p:txBody>
      </p:sp>
    </p:spTree>
    <p:extLst>
      <p:ext uri="{BB962C8B-B14F-4D97-AF65-F5344CB8AC3E}">
        <p14:creationId xmlns:p14="http://schemas.microsoft.com/office/powerpoint/2010/main" val="411965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8E81FD7-3333-4EC8-9106-35C5F6FD87F4}" type="slidenum">
              <a:rPr lang="en-US" smtClean="0"/>
              <a:pPr>
                <a:defRPr/>
              </a:pPr>
              <a:t>‹#›</a:t>
            </a:fld>
            <a:endParaRPr lang="en-US"/>
          </a:p>
        </p:txBody>
      </p:sp>
    </p:spTree>
    <p:extLst>
      <p:ext uri="{BB962C8B-B14F-4D97-AF65-F5344CB8AC3E}">
        <p14:creationId xmlns:p14="http://schemas.microsoft.com/office/powerpoint/2010/main" val="57379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D22524D-A318-4E6B-ADE2-4F2115935DAE}" type="slidenum">
              <a:rPr lang="en-US" smtClean="0"/>
              <a:pPr>
                <a:defRPr/>
              </a:pPr>
              <a:t>‹#›</a:t>
            </a:fld>
            <a:endParaRPr lang="en-US"/>
          </a:p>
        </p:txBody>
      </p:sp>
    </p:spTree>
    <p:extLst>
      <p:ext uri="{BB962C8B-B14F-4D97-AF65-F5344CB8AC3E}">
        <p14:creationId xmlns:p14="http://schemas.microsoft.com/office/powerpoint/2010/main" val="173092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90ECB4-6924-4755-8623-870D8ED70AD1}" type="slidenum">
              <a:rPr lang="en-US" smtClean="0"/>
              <a:pPr>
                <a:defRPr/>
              </a:pPr>
              <a:t>‹#›</a:t>
            </a:fld>
            <a:endParaRPr lang="en-US"/>
          </a:p>
        </p:txBody>
      </p:sp>
    </p:spTree>
    <p:extLst>
      <p:ext uri="{BB962C8B-B14F-4D97-AF65-F5344CB8AC3E}">
        <p14:creationId xmlns:p14="http://schemas.microsoft.com/office/powerpoint/2010/main" val="72891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A87969-2DC4-4F2B-B131-BF7B2700BD22}" type="slidenum">
              <a:rPr lang="en-US" smtClean="0"/>
              <a:pPr>
                <a:defRPr/>
              </a:pPr>
              <a:t>‹#›</a:t>
            </a:fld>
            <a:endParaRPr lang="en-US"/>
          </a:p>
        </p:txBody>
      </p:sp>
    </p:spTree>
    <p:extLst>
      <p:ext uri="{BB962C8B-B14F-4D97-AF65-F5344CB8AC3E}">
        <p14:creationId xmlns:p14="http://schemas.microsoft.com/office/powerpoint/2010/main" val="108060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01035B-E400-4BC1-8D84-ED2F92008609}" type="slidenum">
              <a:rPr lang="en-US" smtClean="0"/>
              <a:pPr>
                <a:defRPr/>
              </a:pPr>
              <a:t>‹#›</a:t>
            </a:fld>
            <a:endParaRPr lang="en-US"/>
          </a:p>
        </p:txBody>
      </p:sp>
    </p:spTree>
    <p:extLst>
      <p:ext uri="{BB962C8B-B14F-4D97-AF65-F5344CB8AC3E}">
        <p14:creationId xmlns:p14="http://schemas.microsoft.com/office/powerpoint/2010/main" val="41145968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4.emf"/><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http://www.socc.ca/snow/atlas/CMC_run2_sd_06.gif" TargetMode="External"/><Relationship Id="rId5" Type="http://schemas.openxmlformats.org/officeDocument/2006/relationships/image" Target="../media/image3.png"/><Relationship Id="rId4" Type="http://schemas.openxmlformats.org/officeDocument/2006/relationships/image" Target="http://www.socc.ca/snow/atlas/CMC_run2_sd_01.gi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6.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jpeg"/><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0" y="0"/>
            <a:ext cx="5435600" cy="2997200"/>
          </a:xfrm>
        </p:spPr>
        <p:txBody>
          <a:bodyPr/>
          <a:lstStyle/>
          <a:p>
            <a:r>
              <a:rPr lang="en-CA" sz="3200" dirty="0">
                <a:solidFill>
                  <a:srgbClr val="C00000"/>
                </a:solidFill>
                <a:effectLst/>
              </a:rPr>
              <a:t>Snow </a:t>
            </a:r>
            <a:r>
              <a:rPr lang="en-CA" sz="3200" dirty="0" smtClean="0">
                <a:solidFill>
                  <a:srgbClr val="C00000"/>
                </a:solidFill>
                <a:effectLst/>
              </a:rPr>
              <a:t>Hydrology </a:t>
            </a:r>
            <a:r>
              <a:rPr lang="en-CA" sz="3200" dirty="0">
                <a:solidFill>
                  <a:srgbClr val="C00000"/>
                </a:solidFill>
                <a:effectLst/>
              </a:rPr>
              <a:t/>
            </a:r>
            <a:br>
              <a:rPr lang="en-CA" sz="3200" dirty="0">
                <a:solidFill>
                  <a:srgbClr val="C00000"/>
                </a:solidFill>
                <a:effectLst/>
              </a:rPr>
            </a:br>
            <a:r>
              <a:rPr lang="en-CA" sz="3200" dirty="0">
                <a:solidFill>
                  <a:srgbClr val="C00000"/>
                </a:solidFill>
                <a:effectLst/>
              </a:rPr>
              <a:t>and Modelling </a:t>
            </a:r>
            <a:br>
              <a:rPr lang="en-CA" sz="3200" dirty="0">
                <a:solidFill>
                  <a:srgbClr val="C00000"/>
                </a:solidFill>
                <a:effectLst/>
              </a:rPr>
            </a:br>
            <a:r>
              <a:rPr lang="en-CA" sz="3200" dirty="0">
                <a:solidFill>
                  <a:srgbClr val="C00000"/>
                </a:solidFill>
                <a:effectLst/>
              </a:rPr>
              <a:t>in </a:t>
            </a:r>
            <a:r>
              <a:rPr lang="en-CA" sz="3200" dirty="0" smtClean="0">
                <a:solidFill>
                  <a:srgbClr val="C00000"/>
                </a:solidFill>
                <a:effectLst/>
              </a:rPr>
              <a:t>Alpine, Arctic </a:t>
            </a:r>
            <a:r>
              <a:rPr lang="en-CA" sz="3200" dirty="0">
                <a:solidFill>
                  <a:srgbClr val="C00000"/>
                </a:solidFill>
                <a:effectLst/>
              </a:rPr>
              <a:t>and </a:t>
            </a:r>
            <a:br>
              <a:rPr lang="en-CA" sz="3200" dirty="0">
                <a:solidFill>
                  <a:srgbClr val="C00000"/>
                </a:solidFill>
                <a:effectLst/>
              </a:rPr>
            </a:br>
            <a:r>
              <a:rPr lang="en-CA" sz="3200" dirty="0">
                <a:solidFill>
                  <a:srgbClr val="C00000"/>
                </a:solidFill>
                <a:effectLst/>
              </a:rPr>
              <a:t>Forested Basins</a:t>
            </a:r>
            <a:r>
              <a:rPr lang="en-US" sz="3200" dirty="0">
                <a:solidFill>
                  <a:srgbClr val="C00000"/>
                </a:solidFill>
                <a:effectLst/>
              </a:rPr>
              <a:t> </a:t>
            </a:r>
            <a:endParaRPr lang="en-CA" sz="3200" dirty="0">
              <a:solidFill>
                <a:srgbClr val="C00000"/>
              </a:solidFill>
              <a:effectLst/>
            </a:endParaRPr>
          </a:p>
        </p:txBody>
      </p:sp>
      <p:sp>
        <p:nvSpPr>
          <p:cNvPr id="2051" name="Rectangle 3"/>
          <p:cNvSpPr>
            <a:spLocks noGrp="1" noChangeArrowheads="1"/>
          </p:cNvSpPr>
          <p:nvPr>
            <p:ph type="subTitle" idx="1"/>
          </p:nvPr>
        </p:nvSpPr>
        <p:spPr>
          <a:xfrm>
            <a:off x="0" y="3429000"/>
            <a:ext cx="8785225" cy="3429000"/>
          </a:xfrm>
        </p:spPr>
        <p:txBody>
          <a:bodyPr>
            <a:normAutofit/>
          </a:bodyPr>
          <a:lstStyle/>
          <a:p>
            <a:pPr algn="l">
              <a:lnSpc>
                <a:spcPct val="80000"/>
              </a:lnSpc>
            </a:pPr>
            <a:r>
              <a:rPr lang="en-CA" sz="1800" dirty="0">
                <a:solidFill>
                  <a:schemeClr val="tx1"/>
                </a:solidFill>
              </a:rPr>
              <a:t>John Pomeroy </a:t>
            </a:r>
          </a:p>
          <a:p>
            <a:pPr algn="l">
              <a:lnSpc>
                <a:spcPct val="80000"/>
              </a:lnSpc>
            </a:pPr>
            <a:r>
              <a:rPr lang="en-CA" sz="1600" dirty="0">
                <a:solidFill>
                  <a:schemeClr val="tx1"/>
                </a:solidFill>
              </a:rPr>
              <a:t/>
            </a:r>
            <a:br>
              <a:rPr lang="en-CA" sz="1600" dirty="0">
                <a:solidFill>
                  <a:schemeClr val="tx1"/>
                </a:solidFill>
              </a:rPr>
            </a:br>
            <a:r>
              <a:rPr lang="en-CA" sz="1600" dirty="0">
                <a:solidFill>
                  <a:schemeClr val="tx1"/>
                </a:solidFill>
              </a:rPr>
              <a:t>and collaborators</a:t>
            </a:r>
          </a:p>
          <a:p>
            <a:pPr algn="l">
              <a:lnSpc>
                <a:spcPct val="80000"/>
              </a:lnSpc>
            </a:pPr>
            <a:r>
              <a:rPr lang="en-CA" sz="1800" dirty="0">
                <a:solidFill>
                  <a:schemeClr val="tx1"/>
                </a:solidFill>
              </a:rPr>
              <a:t>Richard Essery (Edinburgh), Chris Hopkinson (CGS-NS), Rick Janowicz (Yukon Env), Tim Link (Univ Idaho), Danny Marks (USDA ARS), Phil Marsh (Env Canada), Al Pietroniro (Env Canada), Diana Verseghy (Env Canada), Jean </a:t>
            </a:r>
            <a:r>
              <a:rPr lang="en-CA" sz="1800" dirty="0" err="1">
                <a:solidFill>
                  <a:schemeClr val="tx1"/>
                </a:solidFill>
              </a:rPr>
              <a:t>Emmanual</a:t>
            </a:r>
            <a:r>
              <a:rPr lang="en-CA" sz="1800" dirty="0">
                <a:solidFill>
                  <a:schemeClr val="tx1"/>
                </a:solidFill>
              </a:rPr>
              <a:t> Sicart (IRD </a:t>
            </a:r>
            <a:r>
              <a:rPr lang="en-CA" sz="1800" dirty="0" smtClean="0">
                <a:solidFill>
                  <a:schemeClr val="tx1"/>
                </a:solidFill>
              </a:rPr>
              <a:t>France</a:t>
            </a:r>
            <a:r>
              <a:rPr lang="en-CA" sz="1600" dirty="0">
                <a:solidFill>
                  <a:schemeClr val="tx1"/>
                </a:solidFill>
              </a:rPr>
              <a:t/>
            </a:r>
            <a:br>
              <a:rPr lang="en-CA" sz="1600" dirty="0">
                <a:solidFill>
                  <a:schemeClr val="tx1"/>
                </a:solidFill>
              </a:rPr>
            </a:br>
            <a:endParaRPr lang="en-CA" sz="1600" dirty="0">
              <a:solidFill>
                <a:schemeClr val="tx1"/>
              </a:solidFill>
            </a:endParaRPr>
          </a:p>
          <a:p>
            <a:pPr algn="l">
              <a:lnSpc>
                <a:spcPct val="80000"/>
              </a:lnSpc>
            </a:pPr>
            <a:r>
              <a:rPr lang="en-CA" sz="1600" dirty="0">
                <a:solidFill>
                  <a:schemeClr val="tx1"/>
                </a:solidFill>
              </a:rPr>
              <a:t>and Centre for Hydrology </a:t>
            </a:r>
            <a:r>
              <a:rPr lang="en-CA" sz="1600" dirty="0" smtClean="0">
                <a:solidFill>
                  <a:schemeClr val="tx1"/>
                </a:solidFill>
              </a:rPr>
              <a:t>Faculty, Researchers </a:t>
            </a:r>
            <a:r>
              <a:rPr lang="en-CA" sz="1600" dirty="0">
                <a:solidFill>
                  <a:schemeClr val="tx1"/>
                </a:solidFill>
              </a:rPr>
              <a:t>and Students</a:t>
            </a:r>
          </a:p>
          <a:p>
            <a:pPr algn="l">
              <a:lnSpc>
                <a:spcPct val="80000"/>
              </a:lnSpc>
            </a:pPr>
            <a:r>
              <a:rPr lang="en-CA" sz="1800" dirty="0">
                <a:solidFill>
                  <a:schemeClr val="tx1"/>
                </a:solidFill>
              </a:rPr>
              <a:t>Tom Brown, </a:t>
            </a:r>
            <a:r>
              <a:rPr lang="en-CA" sz="1800" dirty="0" smtClean="0">
                <a:solidFill>
                  <a:schemeClr val="tx1"/>
                </a:solidFill>
              </a:rPr>
              <a:t>Kevin Shook, Warren Helgason, Chris </a:t>
            </a:r>
            <a:r>
              <a:rPr lang="en-CA" sz="1800" dirty="0">
                <a:solidFill>
                  <a:schemeClr val="tx1"/>
                </a:solidFill>
              </a:rPr>
              <a:t>DeBeer, Pablo Dornes, Chad Ellis, David Friddell, Warren Helgason, Edgar Herrera, Nicholas Kinar, Jimmy MacDonald, Matt MacDonald, Chris Marsh, Stacey Dumanski, Brad </a:t>
            </a:r>
            <a:r>
              <a:rPr lang="en-CA" sz="1800" dirty="0" smtClean="0">
                <a:solidFill>
                  <a:schemeClr val="tx1"/>
                </a:solidFill>
              </a:rPr>
              <a:t>Williams, May Guan </a:t>
            </a:r>
            <a:endParaRPr lang="en-CA" sz="1800" dirty="0">
              <a:solidFill>
                <a:schemeClr val="tx1"/>
              </a:solidFill>
            </a:endParaRPr>
          </a:p>
        </p:txBody>
      </p:sp>
      <p:pic>
        <p:nvPicPr>
          <p:cNvPr id="2052" name="Picture 4" descr="CHlogo_8x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0"/>
            <a:ext cx="3563937" cy="356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24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323850" y="0"/>
            <a:ext cx="8640763" cy="1143000"/>
          </a:xfrm>
        </p:spPr>
        <p:txBody>
          <a:bodyPr/>
          <a:lstStyle/>
          <a:p>
            <a:r>
              <a:rPr lang="en-CA" sz="4000" dirty="0">
                <a:solidFill>
                  <a:srgbClr val="C00000"/>
                </a:solidFill>
              </a:rPr>
              <a:t>Alpine Hydrological Response Units</a:t>
            </a:r>
          </a:p>
        </p:txBody>
      </p:sp>
      <p:grpSp>
        <p:nvGrpSpPr>
          <p:cNvPr id="912387" name="Group 3"/>
          <p:cNvGrpSpPr>
            <a:grpSpLocks/>
          </p:cNvGrpSpPr>
          <p:nvPr/>
        </p:nvGrpSpPr>
        <p:grpSpPr bwMode="auto">
          <a:xfrm>
            <a:off x="611188" y="1412875"/>
            <a:ext cx="7770812" cy="4752975"/>
            <a:chOff x="385" y="890"/>
            <a:chExt cx="4895" cy="2994"/>
          </a:xfrm>
          <a:noFill/>
        </p:grpSpPr>
        <p:grpSp>
          <p:nvGrpSpPr>
            <p:cNvPr id="912388" name="Group 18"/>
            <p:cNvGrpSpPr>
              <a:grpSpLocks/>
            </p:cNvGrpSpPr>
            <p:nvPr/>
          </p:nvGrpSpPr>
          <p:grpSpPr bwMode="auto">
            <a:xfrm>
              <a:off x="385" y="890"/>
              <a:ext cx="4770" cy="2751"/>
              <a:chOff x="285720" y="642918"/>
              <a:chExt cx="7572428" cy="4366685"/>
            </a:xfrm>
            <a:grpFill/>
          </p:grpSpPr>
          <p:sp>
            <p:nvSpPr>
              <p:cNvPr id="15" name="Freeform 14"/>
              <p:cNvSpPr/>
              <p:nvPr/>
            </p:nvSpPr>
            <p:spPr>
              <a:xfrm>
                <a:off x="396846" y="2333402"/>
                <a:ext cx="4929221" cy="2179373"/>
              </a:xfrm>
              <a:custGeom>
                <a:avLst/>
                <a:gdLst>
                  <a:gd name="connsiteX0" fmla="*/ 4930140 w 4930140"/>
                  <a:gd name="connsiteY0" fmla="*/ 36830 h 2179320"/>
                  <a:gd name="connsiteX1" fmla="*/ 4602480 w 4930140"/>
                  <a:gd name="connsiteY1" fmla="*/ 21590 h 2179320"/>
                  <a:gd name="connsiteX2" fmla="*/ 4061460 w 4930140"/>
                  <a:gd name="connsiteY2" fmla="*/ 166370 h 2179320"/>
                  <a:gd name="connsiteX3" fmla="*/ 3307080 w 4930140"/>
                  <a:gd name="connsiteY3" fmla="*/ 547370 h 2179320"/>
                  <a:gd name="connsiteX4" fmla="*/ 2804160 w 4930140"/>
                  <a:gd name="connsiteY4" fmla="*/ 760730 h 2179320"/>
                  <a:gd name="connsiteX5" fmla="*/ 2308860 w 4930140"/>
                  <a:gd name="connsiteY5" fmla="*/ 920750 h 2179320"/>
                  <a:gd name="connsiteX6" fmla="*/ 1813560 w 4930140"/>
                  <a:gd name="connsiteY6" fmla="*/ 1149350 h 2179320"/>
                  <a:gd name="connsiteX7" fmla="*/ 1242060 w 4930140"/>
                  <a:gd name="connsiteY7" fmla="*/ 1469390 h 2179320"/>
                  <a:gd name="connsiteX8" fmla="*/ 15240 w 4930140"/>
                  <a:gd name="connsiteY8" fmla="*/ 2139950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0140" h="2179320">
                    <a:moveTo>
                      <a:pt x="4930140" y="36830"/>
                    </a:moveTo>
                    <a:cubicBezTo>
                      <a:pt x="4838700" y="18415"/>
                      <a:pt x="4747260" y="0"/>
                      <a:pt x="4602480" y="21590"/>
                    </a:cubicBezTo>
                    <a:cubicBezTo>
                      <a:pt x="4457700" y="43180"/>
                      <a:pt x="4277360" y="78740"/>
                      <a:pt x="4061460" y="166370"/>
                    </a:cubicBezTo>
                    <a:cubicBezTo>
                      <a:pt x="3845560" y="254000"/>
                      <a:pt x="3516630" y="448310"/>
                      <a:pt x="3307080" y="547370"/>
                    </a:cubicBezTo>
                    <a:cubicBezTo>
                      <a:pt x="3097530" y="646430"/>
                      <a:pt x="2970530" y="698500"/>
                      <a:pt x="2804160" y="760730"/>
                    </a:cubicBezTo>
                    <a:cubicBezTo>
                      <a:pt x="2637790" y="822960"/>
                      <a:pt x="2473960" y="855980"/>
                      <a:pt x="2308860" y="920750"/>
                    </a:cubicBezTo>
                    <a:cubicBezTo>
                      <a:pt x="2143760" y="985520"/>
                      <a:pt x="1991360" y="1057910"/>
                      <a:pt x="1813560" y="1149350"/>
                    </a:cubicBezTo>
                    <a:cubicBezTo>
                      <a:pt x="1635760" y="1240790"/>
                      <a:pt x="1242060" y="1469390"/>
                      <a:pt x="1242060" y="1469390"/>
                    </a:cubicBezTo>
                    <a:cubicBezTo>
                      <a:pt x="942340" y="1634490"/>
                      <a:pt x="0" y="2179320"/>
                      <a:pt x="15240" y="2139950"/>
                    </a:cubicBezTo>
                  </a:path>
                </a:pathLst>
              </a:custGeom>
              <a:grpFill/>
              <a:ln w="1905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912390" name="TextBox 2"/>
              <p:cNvSpPr txBox="1">
                <a:spLocks noChangeArrowheads="1"/>
              </p:cNvSpPr>
              <p:nvPr/>
            </p:nvSpPr>
            <p:spPr bwMode="auto">
              <a:xfrm>
                <a:off x="6572264" y="3571502"/>
                <a:ext cx="928694" cy="641272"/>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r>
                  <a:rPr lang="en-CA">
                    <a:latin typeface="Calibri" pitchFamily="34" charset="0"/>
                  </a:rPr>
                  <a:t>North Face</a:t>
                </a:r>
              </a:p>
            </p:txBody>
          </p:sp>
          <p:sp>
            <p:nvSpPr>
              <p:cNvPr id="912391" name="TextBox 3"/>
              <p:cNvSpPr txBox="1">
                <a:spLocks noChangeArrowheads="1"/>
              </p:cNvSpPr>
              <p:nvPr/>
            </p:nvSpPr>
            <p:spPr bwMode="auto">
              <a:xfrm>
                <a:off x="3643306" y="2928642"/>
                <a:ext cx="1143008" cy="91587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r>
                  <a:rPr lang="en-CA">
                    <a:latin typeface="Calibri" pitchFamily="34" charset="0"/>
                  </a:rPr>
                  <a:t>South Face</a:t>
                </a:r>
              </a:p>
              <a:p>
                <a:pPr algn="ctr" eaLnBrk="1" hangingPunct="1"/>
                <a:r>
                  <a:rPr lang="en-CA">
                    <a:latin typeface="Calibri" pitchFamily="34" charset="0"/>
                  </a:rPr>
                  <a:t>(top)</a:t>
                </a:r>
              </a:p>
            </p:txBody>
          </p:sp>
          <p:sp>
            <p:nvSpPr>
              <p:cNvPr id="912392" name="TextBox 4"/>
              <p:cNvSpPr txBox="1">
                <a:spLocks noChangeArrowheads="1"/>
              </p:cNvSpPr>
              <p:nvPr/>
            </p:nvSpPr>
            <p:spPr bwMode="auto">
              <a:xfrm>
                <a:off x="2214546" y="3714359"/>
                <a:ext cx="1143008" cy="91587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r>
                  <a:rPr lang="en-CA">
                    <a:latin typeface="Calibri" pitchFamily="34" charset="0"/>
                  </a:rPr>
                  <a:t>South Face (bottom)</a:t>
                </a:r>
              </a:p>
            </p:txBody>
          </p:sp>
          <p:sp>
            <p:nvSpPr>
              <p:cNvPr id="912393" name="TextBox 5"/>
              <p:cNvSpPr txBox="1">
                <a:spLocks noChangeArrowheads="1"/>
              </p:cNvSpPr>
              <p:nvPr/>
            </p:nvSpPr>
            <p:spPr bwMode="auto">
              <a:xfrm>
                <a:off x="857224" y="4642935"/>
                <a:ext cx="928694" cy="366668"/>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r>
                  <a:rPr lang="en-CA">
                    <a:latin typeface="Calibri" pitchFamily="34" charset="0"/>
                  </a:rPr>
                  <a:t>Forest</a:t>
                </a:r>
              </a:p>
            </p:txBody>
          </p:sp>
          <p:sp>
            <p:nvSpPr>
              <p:cNvPr id="1026" name="Tree"/>
              <p:cNvSpPr>
                <a:spLocks noEditPoints="1" noChangeArrowheads="1"/>
              </p:cNvSpPr>
              <p:nvPr/>
            </p:nvSpPr>
            <p:spPr bwMode="auto">
              <a:xfrm>
                <a:off x="1142976" y="3357215"/>
                <a:ext cx="357189" cy="100000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grp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CA">
                  <a:latin typeface="+mn-lt"/>
                  <a:cs typeface="+mn-cs"/>
                </a:endParaRPr>
              </a:p>
            </p:txBody>
          </p:sp>
          <p:sp>
            <p:nvSpPr>
              <p:cNvPr id="8" name="Tree"/>
              <p:cNvSpPr>
                <a:spLocks noEditPoints="1" noChangeArrowheads="1"/>
              </p:cNvSpPr>
              <p:nvPr/>
            </p:nvSpPr>
            <p:spPr bwMode="auto">
              <a:xfrm>
                <a:off x="857224" y="3714360"/>
                <a:ext cx="357189" cy="785717"/>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grp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CA">
                  <a:latin typeface="+mn-lt"/>
                  <a:cs typeface="+mn-cs"/>
                </a:endParaRPr>
              </a:p>
            </p:txBody>
          </p:sp>
          <p:sp>
            <p:nvSpPr>
              <p:cNvPr id="10" name="Tree"/>
              <p:cNvSpPr>
                <a:spLocks noEditPoints="1" noChangeArrowheads="1"/>
              </p:cNvSpPr>
              <p:nvPr/>
            </p:nvSpPr>
            <p:spPr bwMode="auto">
              <a:xfrm>
                <a:off x="571472" y="3571502"/>
                <a:ext cx="357189" cy="107143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grp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CA">
                  <a:latin typeface="+mn-lt"/>
                  <a:cs typeface="+mn-cs"/>
                </a:endParaRPr>
              </a:p>
            </p:txBody>
          </p:sp>
          <p:sp>
            <p:nvSpPr>
              <p:cNvPr id="11" name="Tree"/>
              <p:cNvSpPr>
                <a:spLocks noEditPoints="1" noChangeArrowheads="1"/>
              </p:cNvSpPr>
              <p:nvPr/>
            </p:nvSpPr>
            <p:spPr bwMode="auto">
              <a:xfrm>
                <a:off x="285720" y="3928646"/>
                <a:ext cx="357189" cy="85714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grp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CA">
                  <a:latin typeface="+mn-lt"/>
                  <a:cs typeface="+mn-cs"/>
                </a:endParaRPr>
              </a:p>
            </p:txBody>
          </p:sp>
          <p:sp>
            <p:nvSpPr>
              <p:cNvPr id="9" name="Freeform 8"/>
              <p:cNvSpPr/>
              <p:nvPr/>
            </p:nvSpPr>
            <p:spPr>
              <a:xfrm>
                <a:off x="500033" y="2261972"/>
                <a:ext cx="7343826" cy="2573027"/>
              </a:xfrm>
              <a:custGeom>
                <a:avLst/>
                <a:gdLst>
                  <a:gd name="connsiteX0" fmla="*/ 0 w 6986427"/>
                  <a:gd name="connsiteY0" fmla="*/ 1561673 h 1561673"/>
                  <a:gd name="connsiteX1" fmla="*/ 3010328 w 6986427"/>
                  <a:gd name="connsiteY1" fmla="*/ 678095 h 1561673"/>
                  <a:gd name="connsiteX2" fmla="*/ 5075433 w 6986427"/>
                  <a:gd name="connsiteY2" fmla="*/ 41097 h 1561673"/>
                  <a:gd name="connsiteX3" fmla="*/ 6082301 w 6986427"/>
                  <a:gd name="connsiteY3" fmla="*/ 431515 h 1561673"/>
                  <a:gd name="connsiteX4" fmla="*/ 6986427 w 6986427"/>
                  <a:gd name="connsiteY4" fmla="*/ 1273996 h 1561673"/>
                  <a:gd name="connsiteX0" fmla="*/ 0 w 6986427"/>
                  <a:gd name="connsiteY0" fmla="*/ 1561673 h 1561673"/>
                  <a:gd name="connsiteX1" fmla="*/ 3010328 w 6986427"/>
                  <a:gd name="connsiteY1" fmla="*/ 678095 h 1561673"/>
                  <a:gd name="connsiteX2" fmla="*/ 4218145 w 6986427"/>
                  <a:gd name="connsiteY2" fmla="*/ 41097 h 1561673"/>
                  <a:gd name="connsiteX3" fmla="*/ 6082301 w 6986427"/>
                  <a:gd name="connsiteY3" fmla="*/ 431515 h 1561673"/>
                  <a:gd name="connsiteX4" fmla="*/ 6986427 w 6986427"/>
                  <a:gd name="connsiteY4" fmla="*/ 1273996 h 1561673"/>
                  <a:gd name="connsiteX0" fmla="*/ 0 w 6986427"/>
                  <a:gd name="connsiteY0" fmla="*/ 1561673 h 1561673"/>
                  <a:gd name="connsiteX1" fmla="*/ 2295916 w 6986427"/>
                  <a:gd name="connsiteY1" fmla="*/ 678095 h 1561673"/>
                  <a:gd name="connsiteX2" fmla="*/ 4218145 w 6986427"/>
                  <a:gd name="connsiteY2" fmla="*/ 41097 h 1561673"/>
                  <a:gd name="connsiteX3" fmla="*/ 6082301 w 6986427"/>
                  <a:gd name="connsiteY3" fmla="*/ 431515 h 1561673"/>
                  <a:gd name="connsiteX4" fmla="*/ 6986427 w 6986427"/>
                  <a:gd name="connsiteY4" fmla="*/ 1273996 h 1561673"/>
                  <a:gd name="connsiteX0" fmla="*/ 0 w 6986427"/>
                  <a:gd name="connsiteY0" fmla="*/ 1990277 h 1990277"/>
                  <a:gd name="connsiteX1" fmla="*/ 2295916 w 6986427"/>
                  <a:gd name="connsiteY1" fmla="*/ 678095 h 1990277"/>
                  <a:gd name="connsiteX2" fmla="*/ 4218145 w 6986427"/>
                  <a:gd name="connsiteY2" fmla="*/ 41097 h 1990277"/>
                  <a:gd name="connsiteX3" fmla="*/ 6082301 w 6986427"/>
                  <a:gd name="connsiteY3" fmla="*/ 431515 h 1990277"/>
                  <a:gd name="connsiteX4" fmla="*/ 6986427 w 6986427"/>
                  <a:gd name="connsiteY4" fmla="*/ 1273996 h 1990277"/>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986427 w 6986427"/>
                  <a:gd name="connsiteY4" fmla="*/ 1297804 h 2014085"/>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986427 w 6986427"/>
                  <a:gd name="connsiteY4" fmla="*/ 1297804 h 2014085"/>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986427 w 6986427"/>
                  <a:gd name="connsiteY4" fmla="*/ 1440656 h 2014085"/>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082301 w 6986427"/>
                  <a:gd name="connsiteY4" fmla="*/ 455323 h 2014085"/>
                  <a:gd name="connsiteX5" fmla="*/ 6986427 w 6986427"/>
                  <a:gd name="connsiteY5" fmla="*/ 1440656 h 2014085"/>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082301 w 6986427"/>
                  <a:gd name="connsiteY4" fmla="*/ 455323 h 2014085"/>
                  <a:gd name="connsiteX5" fmla="*/ 6986427 w 6986427"/>
                  <a:gd name="connsiteY5" fmla="*/ 1440656 h 2014085"/>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082301 w 6986427"/>
                  <a:gd name="connsiteY4" fmla="*/ 455323 h 2014085"/>
                  <a:gd name="connsiteX5" fmla="*/ 6986427 w 6986427"/>
                  <a:gd name="connsiteY5" fmla="*/ 1440656 h 2014085"/>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082301 w 6986427"/>
                  <a:gd name="connsiteY4" fmla="*/ 455323 h 2014085"/>
                  <a:gd name="connsiteX5" fmla="*/ 6986427 w 6986427"/>
                  <a:gd name="connsiteY5" fmla="*/ 1440656 h 2014085"/>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082301 w 6986427"/>
                  <a:gd name="connsiteY4" fmla="*/ 455323 h 2014085"/>
                  <a:gd name="connsiteX5" fmla="*/ 6986427 w 6986427"/>
                  <a:gd name="connsiteY5" fmla="*/ 1440656 h 2014085"/>
                  <a:gd name="connsiteX0" fmla="*/ 0 w 6986427"/>
                  <a:gd name="connsiteY0" fmla="*/ 2014085 h 2014085"/>
                  <a:gd name="connsiteX1" fmla="*/ 2295916 w 6986427"/>
                  <a:gd name="connsiteY1" fmla="*/ 844755 h 2014085"/>
                  <a:gd name="connsiteX2" fmla="*/ 4218145 w 6986427"/>
                  <a:gd name="connsiteY2" fmla="*/ 64905 h 2014085"/>
                  <a:gd name="connsiteX3" fmla="*/ 6082301 w 6986427"/>
                  <a:gd name="connsiteY3" fmla="*/ 455323 h 2014085"/>
                  <a:gd name="connsiteX4" fmla="*/ 6296583 w 6986427"/>
                  <a:gd name="connsiteY4" fmla="*/ 741051 h 2014085"/>
                  <a:gd name="connsiteX5" fmla="*/ 6986427 w 6986427"/>
                  <a:gd name="connsiteY5" fmla="*/ 1440656 h 2014085"/>
                  <a:gd name="connsiteX0" fmla="*/ 0 w 6986427"/>
                  <a:gd name="connsiteY0" fmla="*/ 1966464 h 1966464"/>
                  <a:gd name="connsiteX1" fmla="*/ 2295916 w 6986427"/>
                  <a:gd name="connsiteY1" fmla="*/ 797134 h 1966464"/>
                  <a:gd name="connsiteX2" fmla="*/ 4218145 w 6986427"/>
                  <a:gd name="connsiteY2" fmla="*/ 17284 h 1966464"/>
                  <a:gd name="connsiteX3" fmla="*/ 6296583 w 6986427"/>
                  <a:gd name="connsiteY3" fmla="*/ 693430 h 1966464"/>
                  <a:gd name="connsiteX4" fmla="*/ 6986427 w 6986427"/>
                  <a:gd name="connsiteY4" fmla="*/ 1393035 h 1966464"/>
                  <a:gd name="connsiteX0" fmla="*/ 0 w 6986427"/>
                  <a:gd name="connsiteY0" fmla="*/ 1966464 h 1966464"/>
                  <a:gd name="connsiteX1" fmla="*/ 2295916 w 6986427"/>
                  <a:gd name="connsiteY1" fmla="*/ 797134 h 1966464"/>
                  <a:gd name="connsiteX2" fmla="*/ 4218145 w 6986427"/>
                  <a:gd name="connsiteY2" fmla="*/ 17284 h 1966464"/>
                  <a:gd name="connsiteX3" fmla="*/ 6296583 w 6986427"/>
                  <a:gd name="connsiteY3" fmla="*/ 693430 h 1966464"/>
                  <a:gd name="connsiteX4" fmla="*/ 6298058 w 6986427"/>
                  <a:gd name="connsiteY4" fmla="*/ 705652 h 1966464"/>
                  <a:gd name="connsiteX5" fmla="*/ 6986427 w 6986427"/>
                  <a:gd name="connsiteY5" fmla="*/ 1393035 h 1966464"/>
                  <a:gd name="connsiteX0" fmla="*/ 0 w 6986427"/>
                  <a:gd name="connsiteY0" fmla="*/ 1966464 h 1966464"/>
                  <a:gd name="connsiteX1" fmla="*/ 2295916 w 6986427"/>
                  <a:gd name="connsiteY1" fmla="*/ 797134 h 1966464"/>
                  <a:gd name="connsiteX2" fmla="*/ 4218145 w 6986427"/>
                  <a:gd name="connsiteY2" fmla="*/ 17284 h 1966464"/>
                  <a:gd name="connsiteX3" fmla="*/ 6296583 w 6986427"/>
                  <a:gd name="connsiteY3" fmla="*/ 693430 h 1966464"/>
                  <a:gd name="connsiteX4" fmla="*/ 6298058 w 6986427"/>
                  <a:gd name="connsiteY4" fmla="*/ 705652 h 1966464"/>
                  <a:gd name="connsiteX5" fmla="*/ 6986427 w 6986427"/>
                  <a:gd name="connsiteY5" fmla="*/ 1393035 h 1966464"/>
                  <a:gd name="connsiteX0" fmla="*/ 0 w 6986427"/>
                  <a:gd name="connsiteY0" fmla="*/ 1966464 h 1966464"/>
                  <a:gd name="connsiteX1" fmla="*/ 2295916 w 6986427"/>
                  <a:gd name="connsiteY1" fmla="*/ 797134 h 1966464"/>
                  <a:gd name="connsiteX2" fmla="*/ 4218145 w 6986427"/>
                  <a:gd name="connsiteY2" fmla="*/ 17284 h 1966464"/>
                  <a:gd name="connsiteX3" fmla="*/ 6296583 w 6986427"/>
                  <a:gd name="connsiteY3" fmla="*/ 693430 h 1966464"/>
                  <a:gd name="connsiteX4" fmla="*/ 6986427 w 6986427"/>
                  <a:gd name="connsiteY4" fmla="*/ 1393035 h 1966464"/>
                  <a:gd name="connsiteX0" fmla="*/ 0 w 6986427"/>
                  <a:gd name="connsiteY0" fmla="*/ 2048497 h 2048497"/>
                  <a:gd name="connsiteX1" fmla="*/ 2295916 w 6986427"/>
                  <a:gd name="connsiteY1" fmla="*/ 879167 h 2048497"/>
                  <a:gd name="connsiteX2" fmla="*/ 4218145 w 6986427"/>
                  <a:gd name="connsiteY2" fmla="*/ 99317 h 2048497"/>
                  <a:gd name="connsiteX3" fmla="*/ 6986427 w 6986427"/>
                  <a:gd name="connsiteY3" fmla="*/ 1475068 h 2048497"/>
                  <a:gd name="connsiteX0" fmla="*/ 0 w 6986427"/>
                  <a:gd name="connsiteY0" fmla="*/ 2262835 h 2262835"/>
                  <a:gd name="connsiteX1" fmla="*/ 2295916 w 6986427"/>
                  <a:gd name="connsiteY1" fmla="*/ 1093505 h 2262835"/>
                  <a:gd name="connsiteX2" fmla="*/ 4646741 w 6986427"/>
                  <a:gd name="connsiteY2" fmla="*/ 99317 h 2262835"/>
                  <a:gd name="connsiteX3" fmla="*/ 6986427 w 6986427"/>
                  <a:gd name="connsiteY3" fmla="*/ 1689406 h 2262835"/>
                  <a:gd name="connsiteX0" fmla="*/ 0 w 6986427"/>
                  <a:gd name="connsiteY0" fmla="*/ 2262835 h 2262835"/>
                  <a:gd name="connsiteX1" fmla="*/ 2295916 w 6986427"/>
                  <a:gd name="connsiteY1" fmla="*/ 1093505 h 2262835"/>
                  <a:gd name="connsiteX2" fmla="*/ 4646741 w 6986427"/>
                  <a:gd name="connsiteY2" fmla="*/ 99317 h 2262835"/>
                  <a:gd name="connsiteX3" fmla="*/ 6986427 w 6986427"/>
                  <a:gd name="connsiteY3" fmla="*/ 1689406 h 2262835"/>
                  <a:gd name="connsiteX0" fmla="*/ 0 w 6986427"/>
                  <a:gd name="connsiteY0" fmla="*/ 2286644 h 2286644"/>
                  <a:gd name="connsiteX1" fmla="*/ 2295916 w 6986427"/>
                  <a:gd name="connsiteY1" fmla="*/ 1117314 h 2286644"/>
                  <a:gd name="connsiteX2" fmla="*/ 4646741 w 6986427"/>
                  <a:gd name="connsiteY2" fmla="*/ 123126 h 2286644"/>
                  <a:gd name="connsiteX3" fmla="*/ 6986427 w 6986427"/>
                  <a:gd name="connsiteY3" fmla="*/ 1856067 h 2286644"/>
                  <a:gd name="connsiteX0" fmla="*/ 0 w 6986427"/>
                  <a:gd name="connsiteY0" fmla="*/ 2286644 h 2286644"/>
                  <a:gd name="connsiteX1" fmla="*/ 2295916 w 6986427"/>
                  <a:gd name="connsiteY1" fmla="*/ 1117314 h 2286644"/>
                  <a:gd name="connsiteX2" fmla="*/ 4646741 w 6986427"/>
                  <a:gd name="connsiteY2" fmla="*/ 123126 h 2286644"/>
                  <a:gd name="connsiteX3" fmla="*/ 6986427 w 6986427"/>
                  <a:gd name="connsiteY3" fmla="*/ 1856067 h 2286644"/>
                  <a:gd name="connsiteX0" fmla="*/ 0 w 7343649"/>
                  <a:gd name="connsiteY0" fmla="*/ 2572372 h 2572372"/>
                  <a:gd name="connsiteX1" fmla="*/ 2653138 w 7343649"/>
                  <a:gd name="connsiteY1" fmla="*/ 1117314 h 2572372"/>
                  <a:gd name="connsiteX2" fmla="*/ 5003963 w 7343649"/>
                  <a:gd name="connsiteY2" fmla="*/ 123126 h 2572372"/>
                  <a:gd name="connsiteX3" fmla="*/ 7343649 w 7343649"/>
                  <a:gd name="connsiteY3" fmla="*/ 1856067 h 2572372"/>
                </a:gdLst>
                <a:ahLst/>
                <a:cxnLst>
                  <a:cxn ang="0">
                    <a:pos x="connsiteX0" y="connsiteY0"/>
                  </a:cxn>
                  <a:cxn ang="0">
                    <a:pos x="connsiteX1" y="connsiteY1"/>
                  </a:cxn>
                  <a:cxn ang="0">
                    <a:pos x="connsiteX2" y="connsiteY2"/>
                  </a:cxn>
                  <a:cxn ang="0">
                    <a:pos x="connsiteX3" y="connsiteY3"/>
                  </a:cxn>
                </a:cxnLst>
                <a:rect l="l" t="t" r="r" b="b"/>
                <a:pathLst>
                  <a:path w="7343649" h="2572372">
                    <a:moveTo>
                      <a:pt x="0" y="2572372"/>
                    </a:moveTo>
                    <a:lnTo>
                      <a:pt x="2653138" y="1117314"/>
                    </a:lnTo>
                    <a:cubicBezTo>
                      <a:pt x="3486363" y="732098"/>
                      <a:pt x="4222211" y="0"/>
                      <a:pt x="5003963" y="123126"/>
                    </a:cubicBezTo>
                    <a:cubicBezTo>
                      <a:pt x="5785715" y="246252"/>
                      <a:pt x="6877673" y="1348876"/>
                      <a:pt x="7343649" y="1856067"/>
                    </a:cubicBezTo>
                  </a:path>
                </a:pathLst>
              </a:custGeom>
              <a:grpFill/>
              <a:ln w="444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35" name="Freeform 34"/>
              <p:cNvSpPr/>
              <p:nvPr/>
            </p:nvSpPr>
            <p:spPr>
              <a:xfrm>
                <a:off x="4449761" y="1036570"/>
                <a:ext cx="1706575" cy="1044449"/>
              </a:xfrm>
              <a:custGeom>
                <a:avLst/>
                <a:gdLst>
                  <a:gd name="connsiteX0" fmla="*/ 1706880 w 1706880"/>
                  <a:gd name="connsiteY0" fmla="*/ 1043940 h 1043940"/>
                  <a:gd name="connsiteX1" fmla="*/ 1234440 w 1706880"/>
                  <a:gd name="connsiteY1" fmla="*/ 739140 h 1043940"/>
                  <a:gd name="connsiteX2" fmla="*/ 685800 w 1706880"/>
                  <a:gd name="connsiteY2" fmla="*/ 548640 h 1043940"/>
                  <a:gd name="connsiteX3" fmla="*/ 327660 w 1706880"/>
                  <a:gd name="connsiteY3" fmla="*/ 342900 h 1043940"/>
                  <a:gd name="connsiteX4" fmla="*/ 0 w 1706880"/>
                  <a:gd name="connsiteY4" fmla="*/ 0 h 104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80" h="1043940">
                    <a:moveTo>
                      <a:pt x="1706880" y="1043940"/>
                    </a:moveTo>
                    <a:cubicBezTo>
                      <a:pt x="1555750" y="932815"/>
                      <a:pt x="1404620" y="821690"/>
                      <a:pt x="1234440" y="739140"/>
                    </a:cubicBezTo>
                    <a:cubicBezTo>
                      <a:pt x="1064260" y="656590"/>
                      <a:pt x="836930" y="614680"/>
                      <a:pt x="685800" y="548640"/>
                    </a:cubicBezTo>
                    <a:cubicBezTo>
                      <a:pt x="534670" y="482600"/>
                      <a:pt x="441960" y="434340"/>
                      <a:pt x="327660" y="342900"/>
                    </a:cubicBezTo>
                    <a:cubicBezTo>
                      <a:pt x="213360" y="251460"/>
                      <a:pt x="66040" y="71120"/>
                      <a:pt x="0" y="0"/>
                    </a:cubicBezTo>
                  </a:path>
                </a:pathLst>
              </a:custGeom>
              <a:grpFill/>
              <a:ln w="50800" cap="rnd">
                <a:solidFill>
                  <a:srgbClr val="EEB500"/>
                </a:solidFill>
                <a:prstDash val="lg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34" name="Freeform 33"/>
              <p:cNvSpPr>
                <a:spLocks noChangeArrowheads="1"/>
              </p:cNvSpPr>
              <p:nvPr/>
            </p:nvSpPr>
            <p:spPr bwMode="auto">
              <a:xfrm>
                <a:off x="3040380" y="1836420"/>
                <a:ext cx="4274820" cy="1158240"/>
              </a:xfrm>
              <a:custGeom>
                <a:avLst/>
                <a:gdLst>
                  <a:gd name="T0" fmla="*/ 4274820 w 4274820"/>
                  <a:gd name="T1" fmla="*/ 1158240 h 1158240"/>
                  <a:gd name="T2" fmla="*/ 3695699 w 4274820"/>
                  <a:gd name="T3" fmla="*/ 670560 h 1158240"/>
                  <a:gd name="T4" fmla="*/ 3086100 w 4274820"/>
                  <a:gd name="T5" fmla="*/ 243840 h 1158240"/>
                  <a:gd name="T6" fmla="*/ 2506980 w 4274820"/>
                  <a:gd name="T7" fmla="*/ 30480 h 1158240"/>
                  <a:gd name="T8" fmla="*/ 1905000 w 4274820"/>
                  <a:gd name="T9" fmla="*/ 60960 h 1158240"/>
                  <a:gd name="T10" fmla="*/ 1272540 w 4274820"/>
                  <a:gd name="T11" fmla="*/ 213360 h 1158240"/>
                  <a:gd name="T12" fmla="*/ 647700 w 4274820"/>
                  <a:gd name="T13" fmla="*/ 525780 h 1158240"/>
                  <a:gd name="T14" fmla="*/ 0 w 4274820"/>
                  <a:gd name="T15" fmla="*/ 914400 h 1158240"/>
                  <a:gd name="T16" fmla="*/ 0 60000 65536"/>
                  <a:gd name="T17" fmla="*/ 0 60000 65536"/>
                  <a:gd name="T18" fmla="*/ 0 60000 65536"/>
                  <a:gd name="T19" fmla="*/ 0 60000 65536"/>
                  <a:gd name="T20" fmla="*/ 0 60000 65536"/>
                  <a:gd name="T21" fmla="*/ 0 60000 65536"/>
                  <a:gd name="T22" fmla="*/ 0 60000 65536"/>
                  <a:gd name="T23" fmla="*/ 0 60000 65536"/>
                  <a:gd name="T24" fmla="*/ 0 w 4274820"/>
                  <a:gd name="T25" fmla="*/ 0 h 1158240"/>
                  <a:gd name="T26" fmla="*/ 4274820 w 4274820"/>
                  <a:gd name="T27" fmla="*/ 1158240 h 1158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74820" h="1158240">
                    <a:moveTo>
                      <a:pt x="4274820" y="1158240"/>
                    </a:moveTo>
                    <a:cubicBezTo>
                      <a:pt x="4084320" y="990600"/>
                      <a:pt x="3893820" y="822960"/>
                      <a:pt x="3695700" y="670560"/>
                    </a:cubicBezTo>
                    <a:cubicBezTo>
                      <a:pt x="3497580" y="518160"/>
                      <a:pt x="3284220" y="350520"/>
                      <a:pt x="3086100" y="243840"/>
                    </a:cubicBezTo>
                    <a:cubicBezTo>
                      <a:pt x="2887980" y="137160"/>
                      <a:pt x="2703830" y="60960"/>
                      <a:pt x="2506980" y="30480"/>
                    </a:cubicBezTo>
                    <a:cubicBezTo>
                      <a:pt x="2310130" y="0"/>
                      <a:pt x="2110740" y="30480"/>
                      <a:pt x="1905000" y="60960"/>
                    </a:cubicBezTo>
                    <a:cubicBezTo>
                      <a:pt x="1699260" y="91440"/>
                      <a:pt x="1482090" y="135890"/>
                      <a:pt x="1272540" y="213360"/>
                    </a:cubicBezTo>
                    <a:cubicBezTo>
                      <a:pt x="1062990" y="290830"/>
                      <a:pt x="859790" y="408940"/>
                      <a:pt x="647700" y="525780"/>
                    </a:cubicBezTo>
                    <a:cubicBezTo>
                      <a:pt x="435610" y="642620"/>
                      <a:pt x="217805" y="778510"/>
                      <a:pt x="0" y="914400"/>
                    </a:cubicBezTo>
                  </a:path>
                </a:pathLst>
              </a:custGeom>
              <a:grpFill/>
              <a:ln w="63500" cap="rnd" algn="ctr">
                <a:solidFill>
                  <a:schemeClr val="accent1"/>
                </a:solidFill>
                <a:miter lim="800000"/>
                <a:headEnd/>
                <a:tailEnd type="stealth" w="lg" len="lg"/>
              </a:ln>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CA">
                  <a:latin typeface="+mn-lt"/>
                  <a:cs typeface="+mn-cs"/>
                </a:endParaRPr>
              </a:p>
            </p:txBody>
          </p:sp>
          <p:sp>
            <p:nvSpPr>
              <p:cNvPr id="912401" name="TextBox 35"/>
              <p:cNvSpPr txBox="1">
                <a:spLocks noChangeArrowheads="1"/>
              </p:cNvSpPr>
              <p:nvPr/>
            </p:nvSpPr>
            <p:spPr bwMode="auto">
              <a:xfrm>
                <a:off x="6715140" y="1928638"/>
                <a:ext cx="1143008" cy="641272"/>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r>
                  <a:rPr lang="en-CA" b="1">
                    <a:solidFill>
                      <a:schemeClr val="accent1"/>
                    </a:solidFill>
                    <a:latin typeface="Calibri" pitchFamily="34" charset="0"/>
                  </a:rPr>
                  <a:t>Snow Transport</a:t>
                </a:r>
              </a:p>
            </p:txBody>
          </p:sp>
          <p:sp>
            <p:nvSpPr>
              <p:cNvPr id="912402" name="TextBox 36"/>
              <p:cNvSpPr txBox="1">
                <a:spLocks noChangeArrowheads="1"/>
              </p:cNvSpPr>
              <p:nvPr/>
            </p:nvSpPr>
            <p:spPr bwMode="auto">
              <a:xfrm>
                <a:off x="1857356" y="2500069"/>
                <a:ext cx="1276359" cy="641272"/>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r>
                  <a:rPr lang="en-CA">
                    <a:solidFill>
                      <a:schemeClr val="accent1"/>
                    </a:solidFill>
                    <a:latin typeface="Calibri" pitchFamily="34" charset="0"/>
                  </a:rPr>
                  <a:t>Snow Deposition</a:t>
                </a:r>
              </a:p>
            </p:txBody>
          </p:sp>
          <p:sp>
            <p:nvSpPr>
              <p:cNvPr id="38" name="TextBox 37"/>
              <p:cNvSpPr txBox="1"/>
              <p:nvPr/>
            </p:nvSpPr>
            <p:spPr>
              <a:xfrm>
                <a:off x="3357553" y="642918"/>
                <a:ext cx="1347797" cy="366669"/>
              </a:xfrm>
              <a:prstGeom prst="rect">
                <a:avLst/>
              </a:prstGeom>
              <a:grpFill/>
            </p:spPr>
            <p:txBody>
              <a:bodyPr>
                <a:spAutoFit/>
              </a:bodyPr>
              <a:lstStyle/>
              <a:p>
                <a:pPr algn="ctr" eaLnBrk="1" fontAlgn="auto" hangingPunct="1">
                  <a:spcBef>
                    <a:spcPts val="0"/>
                  </a:spcBef>
                  <a:spcAft>
                    <a:spcPts val="0"/>
                  </a:spcAft>
                  <a:defRPr/>
                </a:pPr>
                <a:r>
                  <a:rPr lang="en-CA" b="1" dirty="0">
                    <a:solidFill>
                      <a:schemeClr val="accent6">
                        <a:lumMod val="75000"/>
                      </a:schemeClr>
                    </a:solidFill>
                    <a:latin typeface="+mn-lt"/>
                    <a:cs typeface="+mn-cs"/>
                  </a:rPr>
                  <a:t>Sublimation</a:t>
                </a:r>
                <a:endParaRPr lang="en-CA" b="1" dirty="0">
                  <a:solidFill>
                    <a:schemeClr val="accent6">
                      <a:lumMod val="75000"/>
                    </a:schemeClr>
                  </a:solidFill>
                  <a:latin typeface="+mn-lt"/>
                  <a:cs typeface="+mn-cs"/>
                </a:endParaRPr>
              </a:p>
            </p:txBody>
          </p:sp>
          <p:sp>
            <p:nvSpPr>
              <p:cNvPr id="912405" name="TextBox 17"/>
              <p:cNvSpPr txBox="1">
                <a:spLocks noChangeArrowheads="1"/>
              </p:cNvSpPr>
              <p:nvPr/>
            </p:nvSpPr>
            <p:spPr bwMode="auto">
              <a:xfrm>
                <a:off x="5072066" y="2428640"/>
                <a:ext cx="928694" cy="64127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1" hangingPunct="1"/>
                <a:r>
                  <a:rPr lang="en-CA">
                    <a:latin typeface="Calibri" pitchFamily="34" charset="0"/>
                  </a:rPr>
                  <a:t>Ridge</a:t>
                </a:r>
              </a:p>
              <a:p>
                <a:pPr algn="ctr" eaLnBrk="1" hangingPunct="1"/>
                <a:r>
                  <a:rPr lang="en-CA">
                    <a:latin typeface="Calibri" pitchFamily="34" charset="0"/>
                  </a:rPr>
                  <a:t>Top</a:t>
                </a:r>
              </a:p>
            </p:txBody>
          </p:sp>
        </p:grpSp>
        <p:sp>
          <p:nvSpPr>
            <p:cNvPr id="912406" name="Line 22"/>
            <p:cNvSpPr>
              <a:spLocks noChangeShapeType="1"/>
            </p:cNvSpPr>
            <p:nvPr/>
          </p:nvSpPr>
          <p:spPr bwMode="auto">
            <a:xfrm>
              <a:off x="3923" y="2069"/>
              <a:ext cx="0" cy="181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CA"/>
            </a:p>
          </p:txBody>
        </p:sp>
        <p:sp>
          <p:nvSpPr>
            <p:cNvPr id="912407" name="Line 23"/>
            <p:cNvSpPr>
              <a:spLocks noChangeShapeType="1"/>
            </p:cNvSpPr>
            <p:nvPr/>
          </p:nvSpPr>
          <p:spPr bwMode="auto">
            <a:xfrm>
              <a:off x="3198" y="2069"/>
              <a:ext cx="0" cy="1769"/>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CA"/>
            </a:p>
          </p:txBody>
        </p:sp>
        <p:sp>
          <p:nvSpPr>
            <p:cNvPr id="912408" name="Line 24"/>
            <p:cNvSpPr>
              <a:spLocks noChangeShapeType="1"/>
            </p:cNvSpPr>
            <p:nvPr/>
          </p:nvSpPr>
          <p:spPr bwMode="auto">
            <a:xfrm>
              <a:off x="2426" y="2341"/>
              <a:ext cx="0" cy="1497"/>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CA"/>
            </a:p>
          </p:txBody>
        </p:sp>
        <p:sp>
          <p:nvSpPr>
            <p:cNvPr id="912409" name="Line 25"/>
            <p:cNvSpPr>
              <a:spLocks noChangeShapeType="1"/>
            </p:cNvSpPr>
            <p:nvPr/>
          </p:nvSpPr>
          <p:spPr bwMode="auto">
            <a:xfrm>
              <a:off x="1474" y="2720"/>
              <a:ext cx="0" cy="1089"/>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CA"/>
            </a:p>
          </p:txBody>
        </p:sp>
        <p:sp>
          <p:nvSpPr>
            <p:cNvPr id="912410" name="Oval 26"/>
            <p:cNvSpPr>
              <a:spLocks noChangeArrowheads="1"/>
            </p:cNvSpPr>
            <p:nvPr/>
          </p:nvSpPr>
          <p:spPr bwMode="auto">
            <a:xfrm>
              <a:off x="612" y="1026"/>
              <a:ext cx="862" cy="81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912411" name="Line 27"/>
            <p:cNvSpPr>
              <a:spLocks noChangeShapeType="1"/>
            </p:cNvSpPr>
            <p:nvPr/>
          </p:nvSpPr>
          <p:spPr bwMode="auto">
            <a:xfrm>
              <a:off x="1418" y="1723"/>
              <a:ext cx="226" cy="31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CA"/>
            </a:p>
          </p:txBody>
        </p:sp>
        <p:sp>
          <p:nvSpPr>
            <p:cNvPr id="912412" name="Line 28"/>
            <p:cNvSpPr>
              <a:spLocks noChangeShapeType="1"/>
            </p:cNvSpPr>
            <p:nvPr/>
          </p:nvSpPr>
          <p:spPr bwMode="auto">
            <a:xfrm>
              <a:off x="997" y="1888"/>
              <a:ext cx="226" cy="31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CA"/>
            </a:p>
          </p:txBody>
        </p:sp>
        <p:sp>
          <p:nvSpPr>
            <p:cNvPr id="912413" name="Line 29"/>
            <p:cNvSpPr>
              <a:spLocks noChangeShapeType="1"/>
            </p:cNvSpPr>
            <p:nvPr/>
          </p:nvSpPr>
          <p:spPr bwMode="auto">
            <a:xfrm>
              <a:off x="1245" y="1848"/>
              <a:ext cx="226" cy="31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CA"/>
            </a:p>
          </p:txBody>
        </p:sp>
        <p:sp>
          <p:nvSpPr>
            <p:cNvPr id="912414" name="Line 30"/>
            <p:cNvSpPr>
              <a:spLocks noChangeShapeType="1"/>
            </p:cNvSpPr>
            <p:nvPr/>
          </p:nvSpPr>
          <p:spPr bwMode="auto">
            <a:xfrm>
              <a:off x="1517" y="1552"/>
              <a:ext cx="229" cy="27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CA"/>
            </a:p>
          </p:txBody>
        </p:sp>
        <p:sp>
          <p:nvSpPr>
            <p:cNvPr id="912415" name="Text Box 31"/>
            <p:cNvSpPr txBox="1">
              <a:spLocks noChangeArrowheads="1"/>
            </p:cNvSpPr>
            <p:nvPr/>
          </p:nvSpPr>
          <p:spPr bwMode="auto">
            <a:xfrm>
              <a:off x="1552" y="1356"/>
              <a:ext cx="1100" cy="231"/>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CA"/>
                <a:t>Solar Radiation</a:t>
              </a:r>
            </a:p>
          </p:txBody>
        </p:sp>
        <p:sp>
          <p:nvSpPr>
            <p:cNvPr id="912416" name="Line 32"/>
            <p:cNvSpPr>
              <a:spLocks noChangeShapeType="1"/>
            </p:cNvSpPr>
            <p:nvPr/>
          </p:nvSpPr>
          <p:spPr bwMode="auto">
            <a:xfrm flipH="1">
              <a:off x="4241" y="1207"/>
              <a:ext cx="907" cy="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CA"/>
            </a:p>
          </p:txBody>
        </p:sp>
        <p:sp>
          <p:nvSpPr>
            <p:cNvPr id="912417" name="Text Box 33"/>
            <p:cNvSpPr txBox="1">
              <a:spLocks noChangeArrowheads="1"/>
            </p:cNvSpPr>
            <p:nvPr/>
          </p:nvSpPr>
          <p:spPr bwMode="auto">
            <a:xfrm>
              <a:off x="4228" y="902"/>
              <a:ext cx="1052" cy="231"/>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CA" dirty="0">
                  <a:solidFill>
                    <a:srgbClr val="009900"/>
                  </a:solidFill>
                </a:rPr>
                <a:t>Wind Direction</a:t>
              </a:r>
            </a:p>
          </p:txBody>
        </p:sp>
      </p:grpSp>
      <p:sp>
        <p:nvSpPr>
          <p:cNvPr id="912418" name="Text Box 34"/>
          <p:cNvSpPr txBox="1">
            <a:spLocks noChangeArrowheads="1"/>
          </p:cNvSpPr>
          <p:nvPr/>
        </p:nvSpPr>
        <p:spPr bwMode="auto">
          <a:xfrm>
            <a:off x="6372225" y="5661025"/>
            <a:ext cx="1470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CA" sz="3200">
                <a:solidFill>
                  <a:srgbClr val="FFFF00"/>
                </a:solidFill>
              </a:rPr>
              <a:t>Source</a:t>
            </a:r>
          </a:p>
        </p:txBody>
      </p:sp>
      <p:sp>
        <p:nvSpPr>
          <p:cNvPr id="912419" name="Text Box 35"/>
          <p:cNvSpPr txBox="1">
            <a:spLocks noChangeArrowheads="1"/>
          </p:cNvSpPr>
          <p:nvPr/>
        </p:nvSpPr>
        <p:spPr bwMode="auto">
          <a:xfrm>
            <a:off x="2484438" y="5805488"/>
            <a:ext cx="974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CA" sz="3200">
                <a:solidFill>
                  <a:srgbClr val="FFFF00"/>
                </a:solidFill>
              </a:rPr>
              <a:t>Sink</a:t>
            </a:r>
          </a:p>
        </p:txBody>
      </p:sp>
    </p:spTree>
    <p:extLst>
      <p:ext uri="{BB962C8B-B14F-4D97-AF65-F5344CB8AC3E}">
        <p14:creationId xmlns:p14="http://schemas.microsoft.com/office/powerpoint/2010/main" val="1957505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4" name="Picture 4" descr="Fig5.1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4675"/>
            <a:ext cx="45720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4435" name="Picture 5" descr="Fig5.13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44675"/>
            <a:ext cx="45720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4437" name="Rectangle 5"/>
          <p:cNvSpPr>
            <a:spLocks noGrp="1" noChangeArrowheads="1"/>
          </p:cNvSpPr>
          <p:nvPr>
            <p:ph type="title"/>
          </p:nvPr>
        </p:nvSpPr>
        <p:spPr>
          <a:xfrm>
            <a:off x="0" y="188913"/>
            <a:ext cx="8964613" cy="1139825"/>
          </a:xfrm>
        </p:spPr>
        <p:txBody>
          <a:bodyPr/>
          <a:lstStyle/>
          <a:p>
            <a:r>
              <a:rPr lang="en-CA" sz="4000" dirty="0">
                <a:solidFill>
                  <a:srgbClr val="C00000"/>
                </a:solidFill>
              </a:rPr>
              <a:t>Winter Snow Redistribution Modelling</a:t>
            </a:r>
          </a:p>
        </p:txBody>
      </p:sp>
    </p:spTree>
    <p:extLst>
      <p:ext uri="{BB962C8B-B14F-4D97-AF65-F5344CB8AC3E}">
        <p14:creationId xmlns:p14="http://schemas.microsoft.com/office/powerpoint/2010/main" val="4206985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179388" y="-15081"/>
            <a:ext cx="8964612" cy="1139825"/>
          </a:xfrm>
        </p:spPr>
        <p:txBody>
          <a:bodyPr>
            <a:normAutofit fontScale="90000"/>
          </a:bodyPr>
          <a:lstStyle/>
          <a:p>
            <a:r>
              <a:rPr lang="en-CA" sz="4000" dirty="0">
                <a:solidFill>
                  <a:srgbClr val="C00000"/>
                </a:solidFill>
              </a:rPr>
              <a:t>Winter Snow Redistribution and Sublimation</a:t>
            </a:r>
          </a:p>
        </p:txBody>
      </p:sp>
      <p:pic>
        <p:nvPicPr>
          <p:cNvPr id="916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875"/>
            <a:ext cx="80645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648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4292600"/>
            <a:ext cx="914558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236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subTitle" idx="1"/>
          </p:nvPr>
        </p:nvSpPr>
        <p:spPr>
          <a:xfrm>
            <a:off x="179388" y="188913"/>
            <a:ext cx="8785225" cy="1752600"/>
          </a:xfrm>
        </p:spPr>
        <p:txBody>
          <a:bodyPr/>
          <a:lstStyle/>
          <a:p>
            <a:r>
              <a:rPr lang="en-US" dirty="0">
                <a:solidFill>
                  <a:srgbClr val="C00000"/>
                </a:solidFill>
              </a:rPr>
              <a:t>Point Evaluation of Snowmelt Model</a:t>
            </a:r>
          </a:p>
        </p:txBody>
      </p:sp>
      <p:sp>
        <p:nvSpPr>
          <p:cNvPr id="920579" name="Rectangle 3"/>
          <p:cNvSpPr>
            <a:spLocks noChangeArrowheads="1"/>
          </p:cNvSpPr>
          <p:nvPr/>
        </p:nvSpPr>
        <p:spPr bwMode="auto">
          <a:xfrm>
            <a:off x="323850" y="765175"/>
            <a:ext cx="84963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5000"/>
              <a:buFont typeface="Wingdings" pitchFamily="2" charset="2"/>
              <a:buNone/>
            </a:pPr>
            <a:r>
              <a:rPr lang="en-US" sz="2000" dirty="0"/>
              <a:t>2008</a:t>
            </a:r>
            <a:r>
              <a:rPr lang="en-US" sz="2000" dirty="0">
                <a:effectLst>
                  <a:outerShdw blurRad="38100" dist="38100" dir="2700000" algn="tl">
                    <a:srgbClr val="010199"/>
                  </a:outerShdw>
                </a:effectLst>
              </a:rPr>
              <a:t>                                                      </a:t>
            </a:r>
            <a:r>
              <a:rPr lang="en-US" sz="2000" dirty="0"/>
              <a:t>2009</a:t>
            </a:r>
          </a:p>
        </p:txBody>
      </p:sp>
      <p:grpSp>
        <p:nvGrpSpPr>
          <p:cNvPr id="920580" name="Group 4"/>
          <p:cNvGrpSpPr>
            <a:grpSpLocks/>
          </p:cNvGrpSpPr>
          <p:nvPr/>
        </p:nvGrpSpPr>
        <p:grpSpPr bwMode="auto">
          <a:xfrm>
            <a:off x="611188" y="1241425"/>
            <a:ext cx="8208962" cy="5616575"/>
            <a:chOff x="1800" y="5940"/>
            <a:chExt cx="8692" cy="5627"/>
          </a:xfrm>
        </p:grpSpPr>
        <p:pic>
          <p:nvPicPr>
            <p:cNvPr id="920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 y="9720"/>
              <a:ext cx="4299"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0582" name="Group 6"/>
            <p:cNvGrpSpPr>
              <a:grpSpLocks/>
            </p:cNvGrpSpPr>
            <p:nvPr/>
          </p:nvGrpSpPr>
          <p:grpSpPr bwMode="auto">
            <a:xfrm>
              <a:off x="1800" y="5940"/>
              <a:ext cx="8682" cy="3796"/>
              <a:chOff x="1800" y="5940"/>
              <a:chExt cx="8682" cy="3796"/>
            </a:xfrm>
          </p:grpSpPr>
          <p:pic>
            <p:nvPicPr>
              <p:cNvPr id="920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 y="7920"/>
                <a:ext cx="4320"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0584" name="Group 8"/>
              <p:cNvGrpSpPr>
                <a:grpSpLocks/>
              </p:cNvGrpSpPr>
              <p:nvPr/>
            </p:nvGrpSpPr>
            <p:grpSpPr bwMode="auto">
              <a:xfrm>
                <a:off x="1800" y="5940"/>
                <a:ext cx="8671" cy="1847"/>
                <a:chOff x="1800" y="5940"/>
                <a:chExt cx="8671" cy="1847"/>
              </a:xfrm>
            </p:grpSpPr>
            <p:pic>
              <p:nvPicPr>
                <p:cNvPr id="92058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5940"/>
                  <a:ext cx="4299"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058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0" y="5940"/>
                  <a:ext cx="4351" cy="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058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0" y="7920"/>
                <a:ext cx="4362"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058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0" y="9720"/>
              <a:ext cx="4372" cy="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7918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800225"/>
            <a:ext cx="4319588"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675" name="Rectangle 3"/>
          <p:cNvSpPr>
            <a:spLocks noGrp="1" noChangeArrowheads="1"/>
          </p:cNvSpPr>
          <p:nvPr>
            <p:ph type="subTitle" idx="1"/>
          </p:nvPr>
        </p:nvSpPr>
        <p:spPr>
          <a:xfrm>
            <a:off x="179388" y="188913"/>
            <a:ext cx="8964612" cy="1752600"/>
          </a:xfrm>
          <a:noFill/>
          <a:ln/>
        </p:spPr>
        <p:txBody>
          <a:bodyPr/>
          <a:lstStyle/>
          <a:p>
            <a:r>
              <a:rPr lang="en-US" dirty="0">
                <a:solidFill>
                  <a:srgbClr val="C00000"/>
                </a:solidFill>
              </a:rPr>
              <a:t>Frequency Distributions of SWE from LiDAR Depths and Measured Density</a:t>
            </a:r>
          </a:p>
        </p:txBody>
      </p:sp>
      <p:sp>
        <p:nvSpPr>
          <p:cNvPr id="924676" name="Rectangle 4"/>
          <p:cNvSpPr>
            <a:spLocks noChangeArrowheads="1"/>
          </p:cNvSpPr>
          <p:nvPr/>
        </p:nvSpPr>
        <p:spPr bwMode="auto">
          <a:xfrm>
            <a:off x="1476375" y="1844675"/>
            <a:ext cx="23399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5000"/>
              <a:buFont typeface="Wingdings" pitchFamily="2" charset="2"/>
              <a:buNone/>
            </a:pPr>
            <a:r>
              <a:rPr lang="en-US" sz="2000">
                <a:solidFill>
                  <a:schemeClr val="bg1"/>
                </a:solidFill>
                <a:effectLst>
                  <a:outerShdw blurRad="38100" dist="38100" dir="2700000" algn="tl">
                    <a:srgbClr val="FFFFFF"/>
                  </a:outerShdw>
                </a:effectLst>
              </a:rPr>
              <a:t>N facing slope</a:t>
            </a:r>
          </a:p>
        </p:txBody>
      </p:sp>
      <p:pic>
        <p:nvPicPr>
          <p:cNvPr id="924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773238"/>
            <a:ext cx="44275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78" name="Picture 6"/>
          <p:cNvPicPr>
            <a:picLocks noChangeAspect="1" noChangeArrowheads="1"/>
          </p:cNvPicPr>
          <p:nvPr/>
        </p:nvPicPr>
        <p:blipFill>
          <a:blip r:embed="rId4">
            <a:extLst>
              <a:ext uri="{28A0092B-C50C-407E-A947-70E740481C1C}">
                <a14:useLocalDpi xmlns:a14="http://schemas.microsoft.com/office/drawing/2010/main" val="0"/>
              </a:ext>
            </a:extLst>
          </a:blip>
          <a:srcRect l="53339" t="15947" r="10458" b="49649"/>
          <a:stretch>
            <a:fillRect/>
          </a:stretch>
        </p:blipFill>
        <p:spPr bwMode="auto">
          <a:xfrm>
            <a:off x="6877050" y="2276475"/>
            <a:ext cx="20875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679" name="Rectangle 7"/>
          <p:cNvSpPr>
            <a:spLocks noChangeArrowheads="1"/>
          </p:cNvSpPr>
          <p:nvPr/>
        </p:nvSpPr>
        <p:spPr bwMode="auto">
          <a:xfrm>
            <a:off x="5795963" y="1773238"/>
            <a:ext cx="23399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75000"/>
              <a:buFont typeface="Wingdings" pitchFamily="2" charset="2"/>
              <a:buNone/>
            </a:pPr>
            <a:r>
              <a:rPr lang="en-US" sz="2000">
                <a:solidFill>
                  <a:schemeClr val="bg1"/>
                </a:solidFill>
                <a:effectLst>
                  <a:outerShdw blurRad="38100" dist="38100" dir="2700000" algn="tl">
                    <a:srgbClr val="FFFFFF"/>
                  </a:outerShdw>
                </a:effectLst>
              </a:rPr>
              <a:t>S facing slope</a:t>
            </a:r>
          </a:p>
        </p:txBody>
      </p:sp>
      <p:sp>
        <p:nvSpPr>
          <p:cNvPr id="924680" name="Text Box 8"/>
          <p:cNvSpPr txBox="1">
            <a:spLocks noChangeArrowheads="1"/>
          </p:cNvSpPr>
          <p:nvPr/>
        </p:nvSpPr>
        <p:spPr bwMode="auto">
          <a:xfrm>
            <a:off x="1671638" y="5321300"/>
            <a:ext cx="648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t>SWE distribution within HRU fit log-normal density distribution </a:t>
            </a:r>
          </a:p>
        </p:txBody>
      </p:sp>
    </p:spTree>
    <p:extLst>
      <p:ext uri="{BB962C8B-B14F-4D97-AF65-F5344CB8AC3E}">
        <p14:creationId xmlns:p14="http://schemas.microsoft.com/office/powerpoint/2010/main" val="2503421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0" y="0"/>
            <a:ext cx="9144000" cy="1139825"/>
          </a:xfrm>
        </p:spPr>
        <p:txBody>
          <a:bodyPr/>
          <a:lstStyle/>
          <a:p>
            <a:r>
              <a:rPr lang="en-CA" sz="2800" dirty="0">
                <a:solidFill>
                  <a:srgbClr val="C00000"/>
                </a:solidFill>
              </a:rPr>
              <a:t>Snowcovered Area from Oblique Terrestrial Photographs, Aerial Photographs and LiDAR DEM</a:t>
            </a:r>
          </a:p>
        </p:txBody>
      </p:sp>
      <p:grpSp>
        <p:nvGrpSpPr>
          <p:cNvPr id="926723" name="Group 3"/>
          <p:cNvGrpSpPr>
            <a:grpSpLocks/>
          </p:cNvGrpSpPr>
          <p:nvPr/>
        </p:nvGrpSpPr>
        <p:grpSpPr bwMode="auto">
          <a:xfrm>
            <a:off x="1331913" y="1412875"/>
            <a:ext cx="6911975" cy="5329238"/>
            <a:chOff x="2520" y="1494"/>
            <a:chExt cx="7200" cy="5477"/>
          </a:xfrm>
        </p:grpSpPr>
        <p:pic>
          <p:nvPicPr>
            <p:cNvPr id="926724" name="Picture 4" descr="26-Apr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 y="1494"/>
              <a:ext cx="3600" cy="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25" name="Picture 5" descr="19-May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 y="1494"/>
              <a:ext cx="3600" cy="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26" name="Picture 6" descr="5-Jun_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 y="4195"/>
              <a:ext cx="3600" cy="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27" name="Picture 7" descr="3-Jul_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0" y="4195"/>
              <a:ext cx="3600" cy="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28" name="Picture 8" descr="26-A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 y="1494"/>
              <a:ext cx="162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29" name="Picture 9" descr="19-M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0" y="1494"/>
              <a:ext cx="1620" cy="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30" name="Picture 10" descr="3-Ju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0" y="4195"/>
              <a:ext cx="1628" cy="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6731" name="Picture 11" descr="5-Ju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4076700"/>
            <a:ext cx="15113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746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xfrm>
            <a:off x="0" y="188640"/>
            <a:ext cx="9144000" cy="630237"/>
          </a:xfrm>
        </p:spPr>
        <p:txBody>
          <a:bodyPr>
            <a:normAutofit fontScale="90000"/>
          </a:bodyPr>
          <a:lstStyle/>
          <a:p>
            <a:r>
              <a:rPr lang="en-CA" sz="3600" dirty="0">
                <a:solidFill>
                  <a:srgbClr val="C00000"/>
                </a:solidFill>
              </a:rPr>
              <a:t>Snow-covered Area Depletion Modelling</a:t>
            </a:r>
          </a:p>
        </p:txBody>
      </p:sp>
      <p:pic>
        <p:nvPicPr>
          <p:cNvPr id="928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357563"/>
            <a:ext cx="79565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772" name="Text Box 4"/>
          <p:cNvSpPr txBox="1">
            <a:spLocks noChangeArrowheads="1"/>
          </p:cNvSpPr>
          <p:nvPr/>
        </p:nvSpPr>
        <p:spPr bwMode="auto">
          <a:xfrm>
            <a:off x="250825" y="5229225"/>
            <a:ext cx="86931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t>Observed – using oblique photography</a:t>
            </a:r>
            <a:br>
              <a:rPr lang="en-CA"/>
            </a:br>
            <a:r>
              <a:rPr lang="en-CA">
                <a:solidFill>
                  <a:srgbClr val="FF0000"/>
                </a:solidFill>
              </a:rPr>
              <a:t>Uniform</a:t>
            </a:r>
            <a:r>
              <a:rPr lang="en-CA"/>
              <a:t> – spatially uniform SWE distributions and applied melt rates for each HRU</a:t>
            </a:r>
          </a:p>
          <a:p>
            <a:r>
              <a:rPr lang="en-CA">
                <a:solidFill>
                  <a:srgbClr val="66FF33"/>
                </a:solidFill>
              </a:rPr>
              <a:t>Variable SWE dist</a:t>
            </a:r>
            <a:r>
              <a:rPr lang="en-CA"/>
              <a:t>. – each HRU has a distinct distribution of SWE</a:t>
            </a:r>
          </a:p>
          <a:p>
            <a:r>
              <a:rPr lang="en-CA">
                <a:solidFill>
                  <a:srgbClr val="FF66CC"/>
                </a:solidFill>
              </a:rPr>
              <a:t>Variable snowmelt</a:t>
            </a:r>
            <a:r>
              <a:rPr lang="en-CA"/>
              <a:t> – each HRU has a distinct melt rate applied</a:t>
            </a:r>
          </a:p>
          <a:p>
            <a:r>
              <a:rPr lang="en-CA">
                <a:solidFill>
                  <a:schemeClr val="accent1"/>
                </a:solidFill>
              </a:rPr>
              <a:t>Fully distributed</a:t>
            </a:r>
            <a:r>
              <a:rPr lang="en-CA"/>
              <a:t> – each HRU has a distinct distribution of SWE and applied melt rate</a:t>
            </a:r>
          </a:p>
        </p:txBody>
      </p:sp>
      <p:sp>
        <p:nvSpPr>
          <p:cNvPr id="928773" name="Text Box 5"/>
          <p:cNvSpPr txBox="1">
            <a:spLocks noChangeArrowheads="1"/>
          </p:cNvSpPr>
          <p:nvPr/>
        </p:nvSpPr>
        <p:spPr bwMode="auto">
          <a:xfrm>
            <a:off x="0" y="98107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a:t>Four HRU (NF, SF, EF, VB) with modelled melt applied to SWE frequency distributions. </a:t>
            </a:r>
          </a:p>
        </p:txBody>
      </p:sp>
      <p:pic>
        <p:nvPicPr>
          <p:cNvPr id="928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341438"/>
            <a:ext cx="79565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578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0" y="140077"/>
            <a:ext cx="9144000" cy="912660"/>
          </a:xfrm>
        </p:spPr>
        <p:txBody>
          <a:bodyPr/>
          <a:lstStyle/>
          <a:p>
            <a:r>
              <a:rPr lang="en-CA" sz="3600" dirty="0">
                <a:solidFill>
                  <a:srgbClr val="C00000"/>
                </a:solidFill>
              </a:rPr>
              <a:t>Snowmelt Runoff Intensity by HRU</a:t>
            </a:r>
          </a:p>
        </p:txBody>
      </p:sp>
      <p:pic>
        <p:nvPicPr>
          <p:cNvPr id="930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933825"/>
            <a:ext cx="5400675" cy="1338263"/>
          </a:xfrm>
          <a:prstGeom prst="rect">
            <a:avLst/>
          </a:prstGeom>
          <a:noFill/>
          <a:extLst>
            <a:ext uri="{909E8E84-426E-40DD-AFC4-6F175D3DCCD1}">
              <a14:hiddenFill xmlns:a14="http://schemas.microsoft.com/office/drawing/2010/main">
                <a:solidFill>
                  <a:srgbClr val="FFFFFF"/>
                </a:solidFill>
              </a14:hiddenFill>
            </a:ext>
          </a:extLst>
        </p:spPr>
      </p:pic>
      <p:grpSp>
        <p:nvGrpSpPr>
          <p:cNvPr id="930820" name="Group 4"/>
          <p:cNvGrpSpPr>
            <a:grpSpLocks/>
          </p:cNvGrpSpPr>
          <p:nvPr/>
        </p:nvGrpSpPr>
        <p:grpSpPr bwMode="auto">
          <a:xfrm>
            <a:off x="1619672" y="842964"/>
            <a:ext cx="5904655" cy="6015036"/>
            <a:chOff x="0" y="531"/>
            <a:chExt cx="3312" cy="3258"/>
          </a:xfrm>
        </p:grpSpPr>
        <p:pic>
          <p:nvPicPr>
            <p:cNvPr id="930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1"/>
              <a:ext cx="3294" cy="816"/>
            </a:xfrm>
            <a:prstGeom prst="rect">
              <a:avLst/>
            </a:prstGeom>
            <a:noFill/>
            <a:extLst>
              <a:ext uri="{909E8E84-426E-40DD-AFC4-6F175D3DCCD1}">
                <a14:hiddenFill xmlns:a14="http://schemas.microsoft.com/office/drawing/2010/main">
                  <a:solidFill>
                    <a:srgbClr val="FFFFFF"/>
                  </a:solidFill>
                </a14:hiddenFill>
              </a:ext>
            </a:extLst>
          </p:spPr>
        </p:pic>
        <p:pic>
          <p:nvPicPr>
            <p:cNvPr id="9308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47"/>
              <a:ext cx="3312" cy="810"/>
            </a:xfrm>
            <a:prstGeom prst="rect">
              <a:avLst/>
            </a:prstGeom>
            <a:noFill/>
            <a:extLst>
              <a:ext uri="{909E8E84-426E-40DD-AFC4-6F175D3DCCD1}">
                <a14:hiddenFill xmlns:a14="http://schemas.microsoft.com/office/drawing/2010/main">
                  <a:solidFill>
                    <a:srgbClr val="FFFFFF"/>
                  </a:solidFill>
                </a14:hiddenFill>
              </a:ext>
            </a:extLst>
          </p:spPr>
        </p:pic>
        <p:pic>
          <p:nvPicPr>
            <p:cNvPr id="9308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73"/>
              <a:ext cx="3294" cy="816"/>
            </a:xfrm>
            <a:prstGeom prst="rect">
              <a:avLst/>
            </a:prstGeom>
            <a:noFill/>
            <a:extLst>
              <a:ext uri="{909E8E84-426E-40DD-AFC4-6F175D3DCCD1}">
                <a14:hiddenFill xmlns:a14="http://schemas.microsoft.com/office/drawing/2010/main">
                  <a:solidFill>
                    <a:srgbClr val="FFFFFF"/>
                  </a:solidFill>
                </a14:hiddenFill>
              </a:ext>
            </a:extLst>
          </p:spPr>
        </p:pic>
      </p:grpSp>
      <p:sp>
        <p:nvSpPr>
          <p:cNvPr id="930824" name="Rectangle 8"/>
          <p:cNvSpPr>
            <a:spLocks noChangeArrowheads="1"/>
          </p:cNvSpPr>
          <p:nvPr/>
        </p:nvSpPr>
        <p:spPr bwMode="auto">
          <a:xfrm>
            <a:off x="0" y="842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930825" name="Rectangle 9"/>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930826" name="Rectangle 10"/>
          <p:cNvSpPr>
            <a:spLocks noChangeArrowheads="1"/>
          </p:cNvSpPr>
          <p:nvPr/>
        </p:nvSpPr>
        <p:spPr bwMode="auto">
          <a:xfrm>
            <a:off x="0" y="3424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930827" name="Rectangle 11"/>
          <p:cNvSpPr>
            <a:spLocks noChangeArrowheads="1"/>
          </p:cNvSpPr>
          <p:nvPr/>
        </p:nvSpPr>
        <p:spPr bwMode="auto">
          <a:xfrm>
            <a:off x="0" y="4719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Tree>
    <p:extLst>
      <p:ext uri="{BB962C8B-B14F-4D97-AF65-F5344CB8AC3E}">
        <p14:creationId xmlns:p14="http://schemas.microsoft.com/office/powerpoint/2010/main" val="3007280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subTitle" idx="1"/>
          </p:nvPr>
        </p:nvSpPr>
        <p:spPr>
          <a:xfrm>
            <a:off x="179388" y="188913"/>
            <a:ext cx="8785225" cy="1752600"/>
          </a:xfrm>
          <a:noFill/>
          <a:ln/>
        </p:spPr>
        <p:txBody>
          <a:bodyPr/>
          <a:lstStyle/>
          <a:p>
            <a:r>
              <a:rPr lang="en-US" dirty="0" err="1">
                <a:solidFill>
                  <a:srgbClr val="C00000"/>
                </a:solidFill>
              </a:rPr>
              <a:t>Visualisation</a:t>
            </a:r>
            <a:r>
              <a:rPr lang="en-US" dirty="0">
                <a:solidFill>
                  <a:srgbClr val="C00000"/>
                </a:solidFill>
              </a:rPr>
              <a:t> of Snowmelt Runoff Intensity</a:t>
            </a:r>
          </a:p>
        </p:txBody>
      </p:sp>
      <p:pic>
        <p:nvPicPr>
          <p:cNvPr id="932867" name="Picture 3" descr="26-A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4900"/>
            <a:ext cx="32035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2868" name="Picture 4" descr="29-A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103313"/>
            <a:ext cx="31670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2869" name="Picture 5" descr="2-M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38500"/>
            <a:ext cx="32035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2870" name="Picture 6" descr="5-M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3260725"/>
            <a:ext cx="31686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2871" name="Text Box 7"/>
          <p:cNvSpPr txBox="1">
            <a:spLocks noChangeArrowheads="1"/>
          </p:cNvSpPr>
          <p:nvPr/>
        </p:nvSpPr>
        <p:spPr bwMode="auto">
          <a:xfrm>
            <a:off x="323850" y="12684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rPr>
              <a:t>26-Apr</a:t>
            </a:r>
          </a:p>
        </p:txBody>
      </p:sp>
      <p:sp>
        <p:nvSpPr>
          <p:cNvPr id="932872" name="Text Box 8"/>
          <p:cNvSpPr txBox="1">
            <a:spLocks noChangeArrowheads="1"/>
          </p:cNvSpPr>
          <p:nvPr/>
        </p:nvSpPr>
        <p:spPr bwMode="auto">
          <a:xfrm>
            <a:off x="3203575" y="12684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rPr>
              <a:t>29-Apr</a:t>
            </a:r>
          </a:p>
        </p:txBody>
      </p:sp>
      <p:sp>
        <p:nvSpPr>
          <p:cNvPr id="932873" name="Text Box 9"/>
          <p:cNvSpPr txBox="1">
            <a:spLocks noChangeArrowheads="1"/>
          </p:cNvSpPr>
          <p:nvPr/>
        </p:nvSpPr>
        <p:spPr bwMode="auto">
          <a:xfrm>
            <a:off x="250825" y="3500438"/>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rPr>
              <a:t>02-May</a:t>
            </a:r>
          </a:p>
        </p:txBody>
      </p:sp>
      <p:sp>
        <p:nvSpPr>
          <p:cNvPr id="932874" name="Text Box 10"/>
          <p:cNvSpPr txBox="1">
            <a:spLocks noChangeArrowheads="1"/>
          </p:cNvSpPr>
          <p:nvPr/>
        </p:nvSpPr>
        <p:spPr bwMode="auto">
          <a:xfrm>
            <a:off x="3132138" y="3500438"/>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rPr>
              <a:t>05-May</a:t>
            </a:r>
          </a:p>
        </p:txBody>
      </p:sp>
      <p:pic>
        <p:nvPicPr>
          <p:cNvPr id="932875" name="Picture 11" descr="lege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229350"/>
            <a:ext cx="50403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876" name="Text Box 12"/>
          <p:cNvSpPr txBox="1">
            <a:spLocks noChangeArrowheads="1"/>
          </p:cNvSpPr>
          <p:nvPr/>
        </p:nvSpPr>
        <p:spPr bwMode="auto">
          <a:xfrm>
            <a:off x="250825" y="5940425"/>
            <a:ext cx="489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0-5       5-10      10-20      bare     forest       cliff</a:t>
            </a:r>
          </a:p>
        </p:txBody>
      </p:sp>
      <p:sp>
        <p:nvSpPr>
          <p:cNvPr id="932877" name="Text Box 13"/>
          <p:cNvSpPr txBox="1">
            <a:spLocks noChangeArrowheads="1"/>
          </p:cNvSpPr>
          <p:nvPr/>
        </p:nvSpPr>
        <p:spPr bwMode="auto">
          <a:xfrm>
            <a:off x="1331913" y="5661025"/>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t>Melt rates (mm/day)</a:t>
            </a:r>
          </a:p>
        </p:txBody>
      </p:sp>
      <p:pic>
        <p:nvPicPr>
          <p:cNvPr id="932878" name="Picture 14" descr="05-M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3789363"/>
            <a:ext cx="3348037" cy="2587625"/>
          </a:xfrm>
          <a:prstGeom prst="rect">
            <a:avLst/>
          </a:prstGeom>
          <a:noFill/>
          <a:extLst>
            <a:ext uri="{909E8E84-426E-40DD-AFC4-6F175D3DCCD1}">
              <a14:hiddenFill xmlns:a14="http://schemas.microsoft.com/office/drawing/2010/main">
                <a:solidFill>
                  <a:srgbClr val="FFFFFF"/>
                </a:solidFill>
              </a14:hiddenFill>
            </a:ext>
          </a:extLst>
        </p:spPr>
      </p:pic>
      <p:pic>
        <p:nvPicPr>
          <p:cNvPr id="932879" name="Picture 15" descr="26-A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963" y="836613"/>
            <a:ext cx="3348037" cy="2587625"/>
          </a:xfrm>
          <a:prstGeom prst="rect">
            <a:avLst/>
          </a:prstGeom>
          <a:noFill/>
          <a:extLst>
            <a:ext uri="{909E8E84-426E-40DD-AFC4-6F175D3DCCD1}">
              <a14:hiddenFill xmlns:a14="http://schemas.microsoft.com/office/drawing/2010/main">
                <a:solidFill>
                  <a:srgbClr val="FFFFFF"/>
                </a:solidFill>
              </a14:hiddenFill>
            </a:ext>
          </a:extLst>
        </p:spPr>
      </p:pic>
      <p:sp>
        <p:nvSpPr>
          <p:cNvPr id="932880" name="Text Box 16"/>
          <p:cNvSpPr txBox="1">
            <a:spLocks noChangeArrowheads="1"/>
          </p:cNvSpPr>
          <p:nvPr/>
        </p:nvSpPr>
        <p:spPr bwMode="auto">
          <a:xfrm>
            <a:off x="827088" y="765175"/>
            <a:ext cx="3744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t>Early Snowmelt Period - 2008</a:t>
            </a:r>
          </a:p>
        </p:txBody>
      </p:sp>
    </p:spTree>
    <p:extLst>
      <p:ext uri="{BB962C8B-B14F-4D97-AF65-F5344CB8AC3E}">
        <p14:creationId xmlns:p14="http://schemas.microsoft.com/office/powerpoint/2010/main" val="3303485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179388" y="0"/>
            <a:ext cx="8713787" cy="1139825"/>
          </a:xfrm>
        </p:spPr>
        <p:txBody>
          <a:bodyPr/>
          <a:lstStyle/>
          <a:p>
            <a:r>
              <a:rPr lang="en-CA" sz="4000" dirty="0">
                <a:solidFill>
                  <a:srgbClr val="C00000"/>
                </a:solidFill>
              </a:rPr>
              <a:t>Snow Interception &amp; Sublimation</a:t>
            </a:r>
          </a:p>
        </p:txBody>
      </p:sp>
      <p:pic>
        <p:nvPicPr>
          <p:cNvPr id="736259" name="Picture 3" descr="IMG_0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68413"/>
            <a:ext cx="405130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736260" name="Picture 4" descr="DSCF0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048125"/>
            <a:ext cx="3889375" cy="2432050"/>
          </a:xfrm>
          <a:prstGeom prst="rect">
            <a:avLst/>
          </a:prstGeom>
          <a:noFill/>
          <a:extLst>
            <a:ext uri="{909E8E84-426E-40DD-AFC4-6F175D3DCCD1}">
              <a14:hiddenFill xmlns:a14="http://schemas.microsoft.com/office/drawing/2010/main">
                <a:solidFill>
                  <a:srgbClr val="FFFFFF"/>
                </a:solidFill>
              </a14:hiddenFill>
            </a:ext>
          </a:extLst>
        </p:spPr>
      </p:pic>
      <p:pic>
        <p:nvPicPr>
          <p:cNvPr id="736261" name="Picture 5"/>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500563" y="981075"/>
            <a:ext cx="4464050"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525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a:xfrm>
            <a:off x="508000" y="0"/>
            <a:ext cx="7770813" cy="1143000"/>
          </a:xfrm>
        </p:spPr>
        <p:txBody>
          <a:bodyPr/>
          <a:lstStyle/>
          <a:p>
            <a:pPr eaLnBrk="1" hangingPunct="1">
              <a:defRPr/>
            </a:pPr>
            <a:r>
              <a:rPr lang="en-CA" dirty="0" smtClean="0">
                <a:solidFill>
                  <a:srgbClr val="C00000"/>
                </a:solidFill>
                <a:effectLst/>
              </a:rPr>
              <a:t>Mountain </a:t>
            </a:r>
            <a:r>
              <a:rPr lang="en-CA" dirty="0" smtClean="0">
                <a:solidFill>
                  <a:srgbClr val="C00000"/>
                </a:solidFill>
                <a:effectLst/>
              </a:rPr>
              <a:t>Snow</a:t>
            </a:r>
          </a:p>
        </p:txBody>
      </p:sp>
      <p:pic>
        <p:nvPicPr>
          <p:cNvPr id="14339" name="Picture 3" descr="http://www.socc.ca/snow/atlas/CMC_run2_sd_01.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88" y="2171700"/>
            <a:ext cx="41052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http://www.socc.ca/snow/atlas/CMC_run2_sd_06.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43438" y="2166938"/>
            <a:ext cx="4105275"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755650" y="5802254"/>
            <a:ext cx="660950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CA" sz="1800" dirty="0">
                <a:cs typeface="Times New Roman" pitchFamily="18" charset="0"/>
              </a:rPr>
              <a:t>Snow depth in January		</a:t>
            </a:r>
            <a:r>
              <a:rPr lang="en-CA" sz="1800" dirty="0" smtClean="0">
                <a:cs typeface="Times New Roman" pitchFamily="18" charset="0"/>
              </a:rPr>
              <a:t>           Snow </a:t>
            </a:r>
            <a:r>
              <a:rPr lang="en-CA" sz="1800" dirty="0">
                <a:cs typeface="Times New Roman" pitchFamily="18" charset="0"/>
              </a:rPr>
              <a:t>depth in June</a:t>
            </a:r>
            <a:endParaRPr lang="en-US" sz="1700" dirty="0">
              <a:cs typeface="Times New Roman" pitchFamily="18" charset="0"/>
            </a:endParaRPr>
          </a:p>
          <a:p>
            <a:pPr eaLnBrk="0" hangingPunct="0"/>
            <a:endParaRPr lang="en-US" sz="2800" dirty="0">
              <a:cs typeface="Times New Roman" pitchFamily="18" charset="0"/>
            </a:endParaRPr>
          </a:p>
        </p:txBody>
      </p:sp>
      <p:sp>
        <p:nvSpPr>
          <p:cNvPr id="14342" name="Rectangle 6"/>
          <p:cNvSpPr>
            <a:spLocks noChangeArrowheads="1"/>
          </p:cNvSpPr>
          <p:nvPr/>
        </p:nvSpPr>
        <p:spPr bwMode="auto">
          <a:xfrm>
            <a:off x="5984875" y="3571875"/>
            <a:ext cx="227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CA" sz="1200">
                <a:cs typeface="Times New Roman" pitchFamily="18" charset="0"/>
              </a:rPr>
              <a:t> </a:t>
            </a:r>
            <a:endParaRPr lang="en-CA" sz="1800">
              <a:cs typeface="Times New Roman" pitchFamily="18" charset="0"/>
            </a:endParaRPr>
          </a:p>
        </p:txBody>
      </p:sp>
      <p:sp>
        <p:nvSpPr>
          <p:cNvPr id="14343" name="Oval 7"/>
          <p:cNvSpPr>
            <a:spLocks noChangeArrowheads="1"/>
          </p:cNvSpPr>
          <p:nvPr/>
        </p:nvSpPr>
        <p:spPr bwMode="auto">
          <a:xfrm>
            <a:off x="5554663" y="3606800"/>
            <a:ext cx="287337" cy="576263"/>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8"/>
          <p:cNvSpPr>
            <a:spLocks noChangeShapeType="1"/>
          </p:cNvSpPr>
          <p:nvPr/>
        </p:nvSpPr>
        <p:spPr bwMode="auto">
          <a:xfrm flipH="1">
            <a:off x="5724525" y="1773238"/>
            <a:ext cx="503238" cy="1871662"/>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45" name="Text Box 9"/>
          <p:cNvSpPr txBox="1">
            <a:spLocks noChangeArrowheads="1"/>
          </p:cNvSpPr>
          <p:nvPr/>
        </p:nvSpPr>
        <p:spPr bwMode="auto">
          <a:xfrm>
            <a:off x="4572000" y="1341438"/>
            <a:ext cx="4356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CA" sz="1800" dirty="0" smtClean="0"/>
              <a:t>summer </a:t>
            </a:r>
            <a:r>
              <a:rPr lang="en-CA" sz="1800" dirty="0"/>
              <a:t>snow water reserves</a:t>
            </a:r>
          </a:p>
        </p:txBody>
      </p:sp>
      <p:sp>
        <p:nvSpPr>
          <p:cNvPr id="14346" name="Text Box 10"/>
          <p:cNvSpPr txBox="1">
            <a:spLocks noChangeArrowheads="1"/>
          </p:cNvSpPr>
          <p:nvPr/>
        </p:nvSpPr>
        <p:spPr bwMode="auto">
          <a:xfrm>
            <a:off x="395289" y="1436688"/>
            <a:ext cx="38166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CA" sz="1800" dirty="0"/>
              <a:t>vast water reserves in winter snowpack</a:t>
            </a:r>
          </a:p>
        </p:txBody>
      </p:sp>
      <p:sp>
        <p:nvSpPr>
          <p:cNvPr id="12" name="Oval 7"/>
          <p:cNvSpPr>
            <a:spLocks noChangeArrowheads="1"/>
          </p:cNvSpPr>
          <p:nvPr/>
        </p:nvSpPr>
        <p:spPr bwMode="auto">
          <a:xfrm>
            <a:off x="5554374" y="2888456"/>
            <a:ext cx="170151" cy="419534"/>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8"/>
          <p:cNvSpPr>
            <a:spLocks noChangeShapeType="1"/>
          </p:cNvSpPr>
          <p:nvPr/>
        </p:nvSpPr>
        <p:spPr bwMode="auto">
          <a:xfrm flipH="1">
            <a:off x="5724525" y="1773238"/>
            <a:ext cx="373856" cy="1115218"/>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70869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2" name="Rectangle 4"/>
          <p:cNvSpPr>
            <a:spLocks noGrp="1" noChangeArrowheads="1"/>
          </p:cNvSpPr>
          <p:nvPr>
            <p:ph type="title"/>
          </p:nvPr>
        </p:nvSpPr>
        <p:spPr/>
        <p:txBody>
          <a:bodyPr>
            <a:normAutofit fontScale="90000"/>
          </a:bodyPr>
          <a:lstStyle/>
          <a:p>
            <a:r>
              <a:rPr lang="en-CA" sz="4000" dirty="0">
                <a:solidFill>
                  <a:srgbClr val="C00000"/>
                </a:solidFill>
              </a:rPr>
              <a:t>Net Radiation to Forests: </a:t>
            </a:r>
            <a:br>
              <a:rPr lang="en-CA" sz="4000" dirty="0">
                <a:solidFill>
                  <a:srgbClr val="C00000"/>
                </a:solidFill>
              </a:rPr>
            </a:br>
            <a:r>
              <a:rPr lang="en-CA" sz="4000" dirty="0">
                <a:solidFill>
                  <a:srgbClr val="C00000"/>
                </a:solidFill>
              </a:rPr>
              <a:t>Slope Effects</a:t>
            </a:r>
          </a:p>
        </p:txBody>
      </p:sp>
      <p:pic>
        <p:nvPicPr>
          <p:cNvPr id="846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1800"/>
            <a:ext cx="8353425"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6855" name="Text Box 7"/>
          <p:cNvSpPr txBox="1">
            <a:spLocks noChangeArrowheads="1"/>
          </p:cNvSpPr>
          <p:nvPr/>
        </p:nvSpPr>
        <p:spPr bwMode="auto">
          <a:xfrm>
            <a:off x="6588125" y="2133600"/>
            <a:ext cx="10906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1400">
                <a:solidFill>
                  <a:schemeClr val="bg2"/>
                </a:solidFill>
              </a:rPr>
              <a:t>South Face</a:t>
            </a:r>
            <a:br>
              <a:rPr lang="en-CA" sz="1400">
                <a:solidFill>
                  <a:schemeClr val="bg2"/>
                </a:solidFill>
              </a:rPr>
            </a:br>
            <a:r>
              <a:rPr lang="en-CA" sz="1400">
                <a:solidFill>
                  <a:schemeClr val="bg2"/>
                </a:solidFill>
              </a:rPr>
              <a:t> Clearing</a:t>
            </a:r>
          </a:p>
        </p:txBody>
      </p:sp>
      <p:sp>
        <p:nvSpPr>
          <p:cNvPr id="846856" name="Text Box 8"/>
          <p:cNvSpPr txBox="1">
            <a:spLocks noChangeArrowheads="1"/>
          </p:cNvSpPr>
          <p:nvPr/>
        </p:nvSpPr>
        <p:spPr bwMode="auto">
          <a:xfrm>
            <a:off x="6848475" y="3302000"/>
            <a:ext cx="13477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1400">
                <a:solidFill>
                  <a:schemeClr val="bg2"/>
                </a:solidFill>
              </a:rPr>
              <a:t>North &amp; South </a:t>
            </a:r>
            <a:br>
              <a:rPr lang="en-CA" sz="1400">
                <a:solidFill>
                  <a:schemeClr val="bg2"/>
                </a:solidFill>
              </a:rPr>
            </a:br>
            <a:r>
              <a:rPr lang="en-CA" sz="1400">
                <a:solidFill>
                  <a:schemeClr val="bg2"/>
                </a:solidFill>
              </a:rPr>
              <a:t>Face Forests</a:t>
            </a:r>
          </a:p>
        </p:txBody>
      </p:sp>
      <p:sp>
        <p:nvSpPr>
          <p:cNvPr id="846857" name="Text Box 9"/>
          <p:cNvSpPr txBox="1">
            <a:spLocks noChangeArrowheads="1"/>
          </p:cNvSpPr>
          <p:nvPr/>
        </p:nvSpPr>
        <p:spPr bwMode="auto">
          <a:xfrm>
            <a:off x="7040563" y="4275138"/>
            <a:ext cx="11096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1400">
                <a:solidFill>
                  <a:schemeClr val="bg2"/>
                </a:solidFill>
              </a:rPr>
              <a:t>North Face </a:t>
            </a:r>
            <a:br>
              <a:rPr lang="en-CA" sz="1400">
                <a:solidFill>
                  <a:schemeClr val="bg2"/>
                </a:solidFill>
              </a:rPr>
            </a:br>
            <a:r>
              <a:rPr lang="en-CA" sz="1400">
                <a:solidFill>
                  <a:schemeClr val="bg2"/>
                </a:solidFill>
              </a:rPr>
              <a:t>Clearing</a:t>
            </a:r>
          </a:p>
        </p:txBody>
      </p:sp>
    </p:spTree>
    <p:extLst>
      <p:ext uri="{BB962C8B-B14F-4D97-AF65-F5344CB8AC3E}">
        <p14:creationId xmlns:p14="http://schemas.microsoft.com/office/powerpoint/2010/main" val="1970569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9" name="Line 22"/>
          <p:cNvSpPr>
            <a:spLocks noChangeShapeType="1"/>
          </p:cNvSpPr>
          <p:nvPr/>
        </p:nvSpPr>
        <p:spPr bwMode="auto">
          <a:xfrm>
            <a:off x="2051050" y="1341438"/>
            <a:ext cx="649288" cy="574675"/>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550" name="Oval 24"/>
          <p:cNvSpPr>
            <a:spLocks noChangeArrowheads="1"/>
          </p:cNvSpPr>
          <p:nvPr/>
        </p:nvSpPr>
        <p:spPr bwMode="auto">
          <a:xfrm>
            <a:off x="323850" y="908050"/>
            <a:ext cx="287338" cy="288925"/>
          </a:xfrm>
          <a:prstGeom prst="ellipse">
            <a:avLst/>
          </a:prstGeom>
          <a:solidFill>
            <a:srgbClr val="FFFF00"/>
          </a:solidFill>
          <a:ln w="9525">
            <a:solidFill>
              <a:schemeClr val="tx1"/>
            </a:solidFill>
            <a:round/>
            <a:headEnd/>
            <a:tailEnd/>
          </a:ln>
        </p:spPr>
        <p:txBody>
          <a:bodyPr wrap="none" anchor="ctr"/>
          <a:lstStyle/>
          <a:p>
            <a:pPr eaLnBrk="1" hangingPunct="1"/>
            <a:endParaRPr lang="en-US" sz="2400">
              <a:latin typeface="Lucida Sans Unicode" pitchFamily="34" charset="0"/>
            </a:endParaRPr>
          </a:p>
        </p:txBody>
      </p:sp>
      <p:graphicFrame>
        <p:nvGraphicFramePr>
          <p:cNvPr id="748551" name="Object 2"/>
          <p:cNvGraphicFramePr>
            <a:graphicFrameLocks noChangeAspect="1"/>
          </p:cNvGraphicFramePr>
          <p:nvPr>
            <p:extLst>
              <p:ext uri="{D42A27DB-BD31-4B8C-83A1-F6EECF244321}">
                <p14:modId xmlns:p14="http://schemas.microsoft.com/office/powerpoint/2010/main" val="3695520884"/>
              </p:ext>
            </p:extLst>
          </p:nvPr>
        </p:nvGraphicFramePr>
        <p:xfrm>
          <a:off x="3563888" y="872792"/>
          <a:ext cx="5436096" cy="2814643"/>
        </p:xfrm>
        <a:graphic>
          <a:graphicData uri="http://schemas.openxmlformats.org/presentationml/2006/ole">
            <mc:AlternateContent xmlns:mc="http://schemas.openxmlformats.org/markup-compatibility/2006">
              <mc:Choice xmlns:v="urn:schemas-microsoft-com:vml" Requires="v">
                <p:oleObj spid="_x0000_s23558" name="SPW 11.0 Graph" r:id="rId4" imgW="4721230" imgH="2595677" progId="SigmaPlotGraphicObject.10">
                  <p:embed/>
                </p:oleObj>
              </mc:Choice>
              <mc:Fallback>
                <p:oleObj name="SPW 11.0 Graph" r:id="rId4" imgW="4721230" imgH="2595677"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0568" b="7045"/>
                      <a:stretch>
                        <a:fillRect/>
                      </a:stretch>
                    </p:blipFill>
                    <p:spPr bwMode="auto">
                      <a:xfrm>
                        <a:off x="3563888" y="872792"/>
                        <a:ext cx="5436096" cy="2814643"/>
                      </a:xfrm>
                      <a:prstGeom prst="rect">
                        <a:avLst/>
                      </a:prstGeom>
                      <a:noFill/>
                    </p:spPr>
                  </p:pic>
                </p:oleObj>
              </mc:Fallback>
            </mc:AlternateContent>
          </a:graphicData>
        </a:graphic>
      </p:graphicFrame>
      <p:sp>
        <p:nvSpPr>
          <p:cNvPr id="748555" name="Line 22"/>
          <p:cNvSpPr>
            <a:spLocks noChangeShapeType="1"/>
          </p:cNvSpPr>
          <p:nvPr/>
        </p:nvSpPr>
        <p:spPr bwMode="auto">
          <a:xfrm>
            <a:off x="1258888" y="1341438"/>
            <a:ext cx="792162" cy="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556" name="Line 22"/>
          <p:cNvSpPr>
            <a:spLocks noChangeShapeType="1"/>
          </p:cNvSpPr>
          <p:nvPr/>
        </p:nvSpPr>
        <p:spPr bwMode="auto">
          <a:xfrm flipV="1">
            <a:off x="611188" y="1341438"/>
            <a:ext cx="647700" cy="5746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584"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2400">
              <a:latin typeface="Arial Narrow" pitchFamily="34" charset="0"/>
            </a:endParaRPr>
          </a:p>
        </p:txBody>
      </p:sp>
      <p:sp>
        <p:nvSpPr>
          <p:cNvPr id="748592" name="Rectangle 48"/>
          <p:cNvSpPr>
            <a:spLocks noGrp="1" noChangeArrowheads="1"/>
          </p:cNvSpPr>
          <p:nvPr>
            <p:ph type="title"/>
          </p:nvPr>
        </p:nvSpPr>
        <p:spPr>
          <a:xfrm>
            <a:off x="468313" y="0"/>
            <a:ext cx="8229600" cy="981075"/>
          </a:xfrm>
        </p:spPr>
        <p:txBody>
          <a:bodyPr/>
          <a:lstStyle/>
          <a:p>
            <a:r>
              <a:rPr lang="en-CA" sz="4000" dirty="0">
                <a:solidFill>
                  <a:srgbClr val="C00000"/>
                </a:solidFill>
              </a:rPr>
              <a:t>Forest Snow Regime on Slopes</a:t>
            </a:r>
          </a:p>
        </p:txBody>
      </p:sp>
      <p:graphicFrame>
        <p:nvGraphicFramePr>
          <p:cNvPr id="748593" name="Object 7"/>
          <p:cNvGraphicFramePr>
            <a:graphicFrameLocks noGrp="1" noChangeAspect="1"/>
          </p:cNvGraphicFramePr>
          <p:nvPr>
            <p:ph idx="1"/>
            <p:extLst>
              <p:ext uri="{D42A27DB-BD31-4B8C-83A1-F6EECF244321}">
                <p14:modId xmlns:p14="http://schemas.microsoft.com/office/powerpoint/2010/main" val="4261243134"/>
              </p:ext>
            </p:extLst>
          </p:nvPr>
        </p:nvGraphicFramePr>
        <p:xfrm>
          <a:off x="3635896" y="3806788"/>
          <a:ext cx="5324867" cy="2927424"/>
        </p:xfrm>
        <a:graphic>
          <a:graphicData uri="http://schemas.openxmlformats.org/presentationml/2006/ole">
            <mc:AlternateContent xmlns:mc="http://schemas.openxmlformats.org/markup-compatibility/2006">
              <mc:Choice xmlns:v="urn:schemas-microsoft-com:vml" Requires="v">
                <p:oleObj spid="_x0000_s23559" name="SPW 11.0 Graph" r:id="rId6" imgW="4721230" imgH="2595677" progId="SigmaPlotGraphicObject.10">
                  <p:embed/>
                </p:oleObj>
              </mc:Choice>
              <mc:Fallback>
                <p:oleObj name="SPW 11.0 Graph" r:id="rId6" imgW="4721230" imgH="2595677" progId="SigmaPlotGraphicObject.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10568" b="7045"/>
                      <a:stretch>
                        <a:fillRect/>
                      </a:stretch>
                    </p:blipFill>
                    <p:spPr bwMode="auto">
                      <a:xfrm>
                        <a:off x="3635896" y="3806788"/>
                        <a:ext cx="5324867" cy="2927424"/>
                      </a:xfrm>
                      <a:prstGeom prst="rect">
                        <a:avLst/>
                      </a:prstGeom>
                      <a:noFill/>
                      <a:ln>
                        <a:noFill/>
                      </a:ln>
                      <a:effectLst/>
                    </p:spPr>
                  </p:pic>
                </p:oleObj>
              </mc:Fallback>
            </mc:AlternateContent>
          </a:graphicData>
        </a:graphic>
      </p:graphicFrame>
      <p:grpSp>
        <p:nvGrpSpPr>
          <p:cNvPr id="748595" name="Group 51"/>
          <p:cNvGrpSpPr>
            <a:grpSpLocks/>
          </p:cNvGrpSpPr>
          <p:nvPr/>
        </p:nvGrpSpPr>
        <p:grpSpPr bwMode="auto">
          <a:xfrm>
            <a:off x="179388" y="4437063"/>
            <a:ext cx="2603500" cy="1223962"/>
            <a:chOff x="113" y="890"/>
            <a:chExt cx="1640" cy="771"/>
          </a:xfrm>
        </p:grpSpPr>
        <p:sp>
          <p:nvSpPr>
            <p:cNvPr id="748596" name="Oval 24"/>
            <p:cNvSpPr>
              <a:spLocks noChangeArrowheads="1"/>
            </p:cNvSpPr>
            <p:nvPr/>
          </p:nvSpPr>
          <p:spPr bwMode="auto">
            <a:xfrm>
              <a:off x="113" y="890"/>
              <a:ext cx="182" cy="182"/>
            </a:xfrm>
            <a:prstGeom prst="ellipse">
              <a:avLst/>
            </a:prstGeom>
            <a:solidFill>
              <a:srgbClr val="FFFF00"/>
            </a:solidFill>
            <a:ln w="9525">
              <a:solidFill>
                <a:schemeClr val="tx1"/>
              </a:solidFill>
              <a:round/>
              <a:headEnd/>
              <a:tailEnd/>
            </a:ln>
          </p:spPr>
          <p:txBody>
            <a:bodyPr wrap="none" anchor="ctr"/>
            <a:lstStyle/>
            <a:p>
              <a:pPr eaLnBrk="1" hangingPunct="1"/>
              <a:endParaRPr lang="en-US" sz="2400">
                <a:latin typeface="Lucida Sans Unicode" pitchFamily="34" charset="0"/>
              </a:endParaRPr>
            </a:p>
          </p:txBody>
        </p:sp>
        <p:grpSp>
          <p:nvGrpSpPr>
            <p:cNvPr id="748597" name="Group 53"/>
            <p:cNvGrpSpPr>
              <a:grpSpLocks/>
            </p:cNvGrpSpPr>
            <p:nvPr/>
          </p:nvGrpSpPr>
          <p:grpSpPr bwMode="auto">
            <a:xfrm>
              <a:off x="340" y="981"/>
              <a:ext cx="1413" cy="680"/>
              <a:chOff x="340" y="981"/>
              <a:chExt cx="1413" cy="680"/>
            </a:xfrm>
          </p:grpSpPr>
          <p:sp>
            <p:nvSpPr>
              <p:cNvPr id="44" name="Tree"/>
              <p:cNvSpPr>
                <a:spLocks noEditPoints="1" noChangeArrowheads="1"/>
              </p:cNvSpPr>
              <p:nvPr/>
            </p:nvSpPr>
            <p:spPr bwMode="auto">
              <a:xfrm>
                <a:off x="431" y="1208"/>
                <a:ext cx="142" cy="323"/>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46" name="Tree"/>
              <p:cNvSpPr>
                <a:spLocks noEditPoints="1" noChangeArrowheads="1"/>
              </p:cNvSpPr>
              <p:nvPr/>
            </p:nvSpPr>
            <p:spPr bwMode="auto">
              <a:xfrm>
                <a:off x="613" y="1026"/>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47" name="Tree"/>
              <p:cNvSpPr>
                <a:spLocks noEditPoints="1" noChangeArrowheads="1"/>
              </p:cNvSpPr>
              <p:nvPr/>
            </p:nvSpPr>
            <p:spPr bwMode="auto">
              <a:xfrm>
                <a:off x="749" y="981"/>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48" name="Tree"/>
              <p:cNvSpPr>
                <a:spLocks noEditPoints="1" noChangeArrowheads="1"/>
              </p:cNvSpPr>
              <p:nvPr/>
            </p:nvSpPr>
            <p:spPr bwMode="auto">
              <a:xfrm>
                <a:off x="839" y="981"/>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49" name="Tree"/>
              <p:cNvSpPr>
                <a:spLocks noEditPoints="1" noChangeArrowheads="1"/>
              </p:cNvSpPr>
              <p:nvPr/>
            </p:nvSpPr>
            <p:spPr bwMode="auto">
              <a:xfrm>
                <a:off x="976" y="981"/>
                <a:ext cx="141"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50" name="Tree"/>
              <p:cNvSpPr>
                <a:spLocks noEditPoints="1" noChangeArrowheads="1"/>
              </p:cNvSpPr>
              <p:nvPr/>
            </p:nvSpPr>
            <p:spPr bwMode="auto">
              <a:xfrm>
                <a:off x="1202" y="981"/>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51" name="Tree"/>
              <p:cNvSpPr>
                <a:spLocks noEditPoints="1" noChangeArrowheads="1"/>
              </p:cNvSpPr>
              <p:nvPr/>
            </p:nvSpPr>
            <p:spPr bwMode="auto">
              <a:xfrm>
                <a:off x="1338" y="1026"/>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52" name="Tree"/>
              <p:cNvSpPr>
                <a:spLocks noEditPoints="1" noChangeArrowheads="1"/>
              </p:cNvSpPr>
              <p:nvPr/>
            </p:nvSpPr>
            <p:spPr bwMode="auto">
              <a:xfrm>
                <a:off x="1429" y="1117"/>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53" name="Tree"/>
              <p:cNvSpPr>
                <a:spLocks noEditPoints="1" noChangeArrowheads="1"/>
              </p:cNvSpPr>
              <p:nvPr/>
            </p:nvSpPr>
            <p:spPr bwMode="auto">
              <a:xfrm>
                <a:off x="1520" y="1208"/>
                <a:ext cx="142" cy="323"/>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54" name="Tree"/>
              <p:cNvSpPr>
                <a:spLocks noEditPoints="1" noChangeArrowheads="1"/>
              </p:cNvSpPr>
              <p:nvPr/>
            </p:nvSpPr>
            <p:spPr bwMode="auto">
              <a:xfrm>
                <a:off x="1611" y="1299"/>
                <a:ext cx="142" cy="323"/>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55" name="Tree"/>
              <p:cNvSpPr>
                <a:spLocks noEditPoints="1" noChangeArrowheads="1"/>
              </p:cNvSpPr>
              <p:nvPr/>
            </p:nvSpPr>
            <p:spPr bwMode="auto">
              <a:xfrm>
                <a:off x="1112" y="981"/>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748609" name="Line 22"/>
              <p:cNvSpPr>
                <a:spLocks noChangeShapeType="1"/>
              </p:cNvSpPr>
              <p:nvPr/>
            </p:nvSpPr>
            <p:spPr bwMode="auto">
              <a:xfrm>
                <a:off x="1293" y="1299"/>
                <a:ext cx="408" cy="362"/>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610" name="Line 22"/>
              <p:cNvSpPr>
                <a:spLocks noChangeShapeType="1"/>
              </p:cNvSpPr>
              <p:nvPr/>
            </p:nvSpPr>
            <p:spPr bwMode="auto">
              <a:xfrm>
                <a:off x="794" y="1299"/>
                <a:ext cx="499" cy="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8611" name="Line 22"/>
              <p:cNvSpPr>
                <a:spLocks noChangeShapeType="1"/>
              </p:cNvSpPr>
              <p:nvPr/>
            </p:nvSpPr>
            <p:spPr bwMode="auto">
              <a:xfrm flipV="1">
                <a:off x="386" y="1299"/>
                <a:ext cx="408" cy="3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 name="Tree"/>
              <p:cNvSpPr>
                <a:spLocks noEditPoints="1" noChangeArrowheads="1"/>
              </p:cNvSpPr>
              <p:nvPr/>
            </p:nvSpPr>
            <p:spPr bwMode="auto">
              <a:xfrm>
                <a:off x="521" y="1117"/>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sp>
            <p:nvSpPr>
              <p:cNvPr id="3" name="Tree"/>
              <p:cNvSpPr>
                <a:spLocks noEditPoints="1" noChangeArrowheads="1"/>
              </p:cNvSpPr>
              <p:nvPr/>
            </p:nvSpPr>
            <p:spPr bwMode="auto">
              <a:xfrm>
                <a:off x="340" y="1253"/>
                <a:ext cx="142" cy="32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a:lstStyle/>
              <a:p>
                <a:pPr eaLnBrk="1" fontAlgn="auto" hangingPunct="1">
                  <a:spcBef>
                    <a:spcPts val="0"/>
                  </a:spcBef>
                  <a:spcAft>
                    <a:spcPts val="0"/>
                  </a:spcAft>
                  <a:defRPr/>
                </a:pPr>
                <a:endParaRPr lang="en-US" sz="2400">
                  <a:latin typeface="+mn-lt"/>
                  <a:cs typeface="+mn-cs"/>
                </a:endParaRPr>
              </a:p>
            </p:txBody>
          </p:sp>
        </p:grpSp>
      </p:grpSp>
      <p:sp>
        <p:nvSpPr>
          <p:cNvPr id="748614" name="Text Box 70"/>
          <p:cNvSpPr txBox="1">
            <a:spLocks noChangeArrowheads="1"/>
          </p:cNvSpPr>
          <p:nvPr/>
        </p:nvSpPr>
        <p:spPr bwMode="auto">
          <a:xfrm>
            <a:off x="179388" y="3284538"/>
            <a:ext cx="2774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t>Open slopes highly </a:t>
            </a:r>
            <a:br>
              <a:rPr lang="en-CA"/>
            </a:br>
            <a:r>
              <a:rPr lang="en-CA"/>
              <a:t>sensitive to irradiation</a:t>
            </a:r>
            <a:br>
              <a:rPr lang="en-CA"/>
            </a:br>
            <a:r>
              <a:rPr lang="en-CA"/>
              <a:t>difference, forests are not</a:t>
            </a:r>
          </a:p>
        </p:txBody>
      </p:sp>
    </p:spTree>
    <p:extLst>
      <p:ext uri="{BB962C8B-B14F-4D97-AF65-F5344CB8AC3E}">
        <p14:creationId xmlns:p14="http://schemas.microsoft.com/office/powerpoint/2010/main" val="40733192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22225"/>
            <a:ext cx="4629968" cy="1139825"/>
          </a:xfrm>
        </p:spPr>
        <p:txBody>
          <a:bodyPr/>
          <a:lstStyle/>
          <a:p>
            <a:pPr eaLnBrk="1" hangingPunct="1">
              <a:defRPr/>
            </a:pPr>
            <a:r>
              <a:rPr lang="en-US" dirty="0" smtClean="0">
                <a:solidFill>
                  <a:srgbClr val="C00000"/>
                </a:solidFill>
                <a:effectLst/>
              </a:rPr>
              <a:t>HRU Delineation</a:t>
            </a:r>
            <a:endParaRPr lang="en-CA" dirty="0" smtClean="0">
              <a:solidFill>
                <a:srgbClr val="C00000"/>
              </a:solidFill>
              <a:effectLst/>
            </a:endParaRPr>
          </a:p>
        </p:txBody>
      </p:sp>
      <p:pic>
        <p:nvPicPr>
          <p:cNvPr id="3174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929" y="0"/>
            <a:ext cx="3847999" cy="6854825"/>
          </a:xfrm>
          <a:noFill/>
        </p:spPr>
      </p:pic>
      <p:sp>
        <p:nvSpPr>
          <p:cNvPr id="4" name="Content Placeholder 3"/>
          <p:cNvSpPr>
            <a:spLocks noGrp="1"/>
          </p:cNvSpPr>
          <p:nvPr>
            <p:ph sz="half" idx="2"/>
          </p:nvPr>
        </p:nvSpPr>
        <p:spPr>
          <a:xfrm>
            <a:off x="4643438" y="1268413"/>
            <a:ext cx="4038600" cy="4530725"/>
          </a:xfrm>
        </p:spPr>
        <p:txBody>
          <a:bodyPr>
            <a:normAutofit fontScale="92500" lnSpcReduction="10000"/>
          </a:bodyPr>
          <a:lstStyle/>
          <a:p>
            <a:pPr eaLnBrk="1" hangingPunct="1">
              <a:defRPr/>
            </a:pPr>
            <a:r>
              <a:rPr lang="en-US" dirty="0" smtClean="0"/>
              <a:t>Driving meteorology: temperature, </a:t>
            </a:r>
            <a:r>
              <a:rPr lang="en-US" dirty="0" err="1" smtClean="0"/>
              <a:t>humidty</a:t>
            </a:r>
            <a:r>
              <a:rPr lang="en-US" dirty="0" smtClean="0"/>
              <a:t>, wind speed, snowfall, rainfall, radiation </a:t>
            </a:r>
          </a:p>
          <a:p>
            <a:pPr eaLnBrk="1" hangingPunct="1">
              <a:defRPr/>
            </a:pPr>
            <a:r>
              <a:rPr lang="en-US" dirty="0" smtClean="0"/>
              <a:t>Blowing snow, intercepted snow</a:t>
            </a:r>
          </a:p>
          <a:p>
            <a:pPr eaLnBrk="1" hangingPunct="1">
              <a:defRPr/>
            </a:pPr>
            <a:r>
              <a:rPr lang="en-US" dirty="0" smtClean="0"/>
              <a:t>Snowmelt and evapotranspiration</a:t>
            </a:r>
          </a:p>
          <a:p>
            <a:pPr eaLnBrk="1" hangingPunct="1">
              <a:defRPr/>
            </a:pPr>
            <a:r>
              <a:rPr lang="en-US" dirty="0" smtClean="0"/>
              <a:t>Infiltration &amp; groundwater</a:t>
            </a:r>
          </a:p>
          <a:p>
            <a:pPr eaLnBrk="1" hangingPunct="1">
              <a:defRPr/>
            </a:pPr>
            <a:r>
              <a:rPr lang="en-US" dirty="0" smtClean="0"/>
              <a:t>Stream network</a:t>
            </a:r>
            <a:endParaRPr lang="en-CA" dirty="0" smtClean="0"/>
          </a:p>
        </p:txBody>
      </p:sp>
    </p:spTree>
    <p:extLst>
      <p:ext uri="{BB962C8B-B14F-4D97-AF65-F5344CB8AC3E}">
        <p14:creationId xmlns:p14="http://schemas.microsoft.com/office/powerpoint/2010/main" val="916679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18939"/>
          </a:xfrm>
        </p:spPr>
        <p:txBody>
          <a:bodyPr/>
          <a:lstStyle/>
          <a:p>
            <a:r>
              <a:rPr lang="en-US" dirty="0" smtClean="0">
                <a:solidFill>
                  <a:srgbClr val="C00000"/>
                </a:solidFill>
              </a:rPr>
              <a:t>Model Structure</a:t>
            </a:r>
            <a:endParaRPr lang="en-CA" dirty="0">
              <a:solidFill>
                <a:srgbClr val="C00000"/>
              </a:solidFill>
            </a:endParaRPr>
          </a:p>
        </p:txBody>
      </p:sp>
      <p:pic>
        <p:nvPicPr>
          <p:cNvPr id="890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6984776" cy="442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486531"/>
            <a:ext cx="3070829" cy="23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477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C00000"/>
                </a:solidFill>
              </a:rPr>
              <a:t>Model Tests - SWE</a:t>
            </a:r>
            <a:endParaRPr lang="en-CA" dirty="0" smtClean="0">
              <a:solidFill>
                <a:srgbClr val="C00000"/>
              </a:solidFill>
            </a:endParaRPr>
          </a:p>
        </p:txBody>
      </p:sp>
      <p:pic>
        <p:nvPicPr>
          <p:cNvPr id="33795"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 y="1401580"/>
            <a:ext cx="4708291" cy="2171436"/>
          </a:xfrm>
          <a:noFill/>
        </p:spPr>
      </p:pic>
      <p:pic>
        <p:nvPicPr>
          <p:cNvPr id="33796"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330130" y="1360263"/>
            <a:ext cx="4813870" cy="2212754"/>
          </a:xfrm>
          <a:noFill/>
        </p:spPr>
      </p:pic>
      <p:pic>
        <p:nvPicPr>
          <p:cNvPr id="3379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100" y="4076700"/>
            <a:ext cx="4649827" cy="21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4069009"/>
            <a:ext cx="4788024" cy="221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124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6" name="Rectangle 4"/>
          <p:cNvSpPr>
            <a:spLocks noGrp="1" noChangeArrowheads="1"/>
          </p:cNvSpPr>
          <p:nvPr>
            <p:ph type="title"/>
          </p:nvPr>
        </p:nvSpPr>
        <p:spPr>
          <a:xfrm>
            <a:off x="468313" y="115888"/>
            <a:ext cx="8229600" cy="1139825"/>
          </a:xfrm>
        </p:spPr>
        <p:txBody>
          <a:bodyPr>
            <a:normAutofit/>
          </a:bodyPr>
          <a:lstStyle/>
          <a:p>
            <a:pPr eaLnBrk="1" hangingPunct="1">
              <a:defRPr/>
            </a:pPr>
            <a:r>
              <a:rPr lang="en-US" dirty="0" smtClean="0">
                <a:solidFill>
                  <a:srgbClr val="C00000"/>
                </a:solidFill>
              </a:rPr>
              <a:t>Streamflow Prediction 2006</a:t>
            </a:r>
            <a:endParaRPr lang="en-CA" dirty="0" smtClean="0">
              <a:solidFill>
                <a:srgbClr val="C00000"/>
              </a:solidFill>
            </a:endParaRPr>
          </a:p>
        </p:txBody>
      </p:sp>
      <p:sp>
        <p:nvSpPr>
          <p:cNvPr id="35843" name="Text Box 11"/>
          <p:cNvSpPr txBox="1">
            <a:spLocks noChangeArrowheads="1"/>
          </p:cNvSpPr>
          <p:nvPr/>
        </p:nvSpPr>
        <p:spPr bwMode="auto">
          <a:xfrm>
            <a:off x="4551363" y="5392738"/>
            <a:ext cx="44291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CA"/>
              <a:t>Mean Bias = -0.13</a:t>
            </a:r>
            <a:br>
              <a:rPr lang="en-CA"/>
            </a:br>
            <a:r>
              <a:rPr lang="en-CA"/>
              <a:t> all parameters estimated from basin data</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235075"/>
            <a:ext cx="79502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97153"/>
            <a:ext cx="433845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209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C00000"/>
                </a:solidFill>
              </a:rPr>
              <a:t>Streamflow Prediction 2007</a:t>
            </a:r>
            <a:endParaRPr lang="en-CA" dirty="0" smtClean="0">
              <a:solidFill>
                <a:srgbClr val="C00000"/>
              </a:solidFill>
            </a:endParaRP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268413"/>
            <a:ext cx="7632700" cy="3671887"/>
          </a:xfrm>
          <a:noFill/>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5145"/>
            <a:ext cx="4483730"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 Box 11"/>
          <p:cNvSpPr txBox="1">
            <a:spLocks noChangeArrowheads="1"/>
          </p:cNvSpPr>
          <p:nvPr/>
        </p:nvSpPr>
        <p:spPr bwMode="auto">
          <a:xfrm>
            <a:off x="4551363" y="5392738"/>
            <a:ext cx="44291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CA"/>
              <a:t>Mean Bias = -0.068</a:t>
            </a:r>
            <a:br>
              <a:rPr lang="en-CA"/>
            </a:br>
            <a:r>
              <a:rPr lang="en-CA"/>
              <a:t> all parameters estimated from basin data</a:t>
            </a:r>
          </a:p>
        </p:txBody>
      </p:sp>
    </p:spTree>
    <p:extLst>
      <p:ext uri="{BB962C8B-B14F-4D97-AF65-F5344CB8AC3E}">
        <p14:creationId xmlns:p14="http://schemas.microsoft.com/office/powerpoint/2010/main" val="3604956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8" name="Rectangle 4"/>
          <p:cNvSpPr>
            <a:spLocks noGrp="1" noChangeArrowheads="1"/>
          </p:cNvSpPr>
          <p:nvPr>
            <p:ph type="title"/>
          </p:nvPr>
        </p:nvSpPr>
        <p:spPr/>
        <p:txBody>
          <a:bodyPr/>
          <a:lstStyle/>
          <a:p>
            <a:pPr eaLnBrk="1" hangingPunct="1">
              <a:defRPr/>
            </a:pPr>
            <a:r>
              <a:rPr lang="en-CA" dirty="0" smtClean="0">
                <a:solidFill>
                  <a:srgbClr val="C00000"/>
                </a:solidFill>
              </a:rPr>
              <a:t>Conclusions</a:t>
            </a:r>
          </a:p>
        </p:txBody>
      </p:sp>
      <p:sp>
        <p:nvSpPr>
          <p:cNvPr id="820229" name="Rectangle 5"/>
          <p:cNvSpPr>
            <a:spLocks noGrp="1" noChangeArrowheads="1"/>
          </p:cNvSpPr>
          <p:nvPr>
            <p:ph idx="1"/>
          </p:nvPr>
        </p:nvSpPr>
        <p:spPr/>
        <p:txBody>
          <a:bodyPr>
            <a:normAutofit/>
          </a:bodyPr>
          <a:lstStyle/>
          <a:p>
            <a:pPr eaLnBrk="1" hangingPunct="1">
              <a:lnSpc>
                <a:spcPct val="80000"/>
              </a:lnSpc>
              <a:defRPr/>
            </a:pPr>
            <a:r>
              <a:rPr lang="en-CA" sz="2800" dirty="0" smtClean="0"/>
              <a:t>Appropriate process based models driven by enhanced remote sensing and good observations can be used to achieve adequate hydrological prediction in the alpine.</a:t>
            </a:r>
          </a:p>
          <a:p>
            <a:pPr eaLnBrk="1" hangingPunct="1">
              <a:lnSpc>
                <a:spcPct val="80000"/>
              </a:lnSpc>
              <a:defRPr/>
            </a:pPr>
            <a:r>
              <a:rPr lang="en-US" sz="2800" dirty="0" smtClean="0"/>
              <a:t>Model process and spatial structure must be appropriate to the complexity of the energy and mass exchange processes as they operate on the landscape.</a:t>
            </a:r>
          </a:p>
          <a:p>
            <a:pPr eaLnBrk="1" hangingPunct="1">
              <a:lnSpc>
                <a:spcPct val="80000"/>
              </a:lnSpc>
              <a:defRPr/>
            </a:pPr>
            <a:r>
              <a:rPr lang="en-US" sz="2800" dirty="0" smtClean="0"/>
              <a:t>It is possible to test for the most appropriate structure for balance between model complexity and predictive ability.</a:t>
            </a:r>
            <a:endParaRPr lang="en-CA" sz="2800" dirty="0" smtClean="0"/>
          </a:p>
          <a:p>
            <a:pPr eaLnBrk="1" hangingPunct="1">
              <a:lnSpc>
                <a:spcPct val="80000"/>
              </a:lnSpc>
              <a:defRPr/>
            </a:pPr>
            <a:endParaRPr lang="en-CA" sz="2400" dirty="0" smtClean="0"/>
          </a:p>
          <a:p>
            <a:pPr lvl="1" eaLnBrk="1" hangingPunct="1">
              <a:lnSpc>
                <a:spcPct val="80000"/>
              </a:lnSpc>
              <a:defRPr/>
            </a:pPr>
            <a:endParaRPr lang="en-CA"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dirty="0">
                <a:solidFill>
                  <a:srgbClr val="C00000"/>
                </a:solidFill>
                <a:effectLst/>
              </a:rPr>
              <a:t>Study Elements</a:t>
            </a:r>
          </a:p>
        </p:txBody>
      </p:sp>
      <p:sp>
        <p:nvSpPr>
          <p:cNvPr id="484355" name="Rectangle 3"/>
          <p:cNvSpPr>
            <a:spLocks noGrp="1" noChangeArrowheads="1"/>
          </p:cNvSpPr>
          <p:nvPr>
            <p:ph idx="1"/>
          </p:nvPr>
        </p:nvSpPr>
        <p:spPr>
          <a:xfrm>
            <a:off x="251520" y="1412776"/>
            <a:ext cx="8642350" cy="5184576"/>
          </a:xfrm>
        </p:spPr>
        <p:txBody>
          <a:bodyPr>
            <a:normAutofit/>
          </a:bodyPr>
          <a:lstStyle/>
          <a:p>
            <a:pPr>
              <a:lnSpc>
                <a:spcPct val="80000"/>
              </a:lnSpc>
            </a:pPr>
            <a:r>
              <a:rPr lang="en-CA" sz="1800" u="sng" dirty="0"/>
              <a:t>Processes</a:t>
            </a:r>
            <a:endParaRPr lang="en-CA" sz="1400" u="sng" dirty="0"/>
          </a:p>
          <a:p>
            <a:pPr lvl="1">
              <a:lnSpc>
                <a:spcPct val="80000"/>
              </a:lnSpc>
            </a:pPr>
            <a:r>
              <a:rPr lang="en-CA" sz="1600" dirty="0"/>
              <a:t>Snow accumulation, structure and observation </a:t>
            </a:r>
          </a:p>
          <a:p>
            <a:pPr lvl="1">
              <a:lnSpc>
                <a:spcPct val="80000"/>
              </a:lnSpc>
            </a:pPr>
            <a:r>
              <a:rPr lang="en-CA" sz="1600" dirty="0"/>
              <a:t>Turbulent transfer to snow </a:t>
            </a:r>
          </a:p>
          <a:p>
            <a:pPr lvl="1">
              <a:lnSpc>
                <a:spcPct val="80000"/>
              </a:lnSpc>
            </a:pPr>
            <a:r>
              <a:rPr lang="en-CA" sz="1600" dirty="0" smtClean="0"/>
              <a:t>Radiation </a:t>
            </a:r>
            <a:r>
              <a:rPr lang="en-CA" sz="1600" dirty="0"/>
              <a:t>effects on snowmelt under </a:t>
            </a:r>
            <a:r>
              <a:rPr lang="en-CA" sz="1600" dirty="0" smtClean="0"/>
              <a:t>tundra shrubs and evergreen forests </a:t>
            </a:r>
            <a:endParaRPr lang="en-CA" sz="1600" dirty="0"/>
          </a:p>
          <a:p>
            <a:pPr lvl="1">
              <a:lnSpc>
                <a:spcPct val="80000"/>
              </a:lnSpc>
            </a:pPr>
            <a:endParaRPr lang="en-CA" sz="1600" dirty="0"/>
          </a:p>
          <a:p>
            <a:pPr>
              <a:lnSpc>
                <a:spcPct val="80000"/>
              </a:lnSpc>
            </a:pPr>
            <a:r>
              <a:rPr lang="en-CA" sz="1800" u="sng" dirty="0"/>
              <a:t>Parameterisations</a:t>
            </a:r>
            <a:r>
              <a:rPr lang="en-CA" sz="1800" dirty="0"/>
              <a:t> </a:t>
            </a:r>
            <a:endParaRPr lang="en-CA" sz="1400" dirty="0"/>
          </a:p>
          <a:p>
            <a:pPr lvl="1">
              <a:lnSpc>
                <a:spcPct val="80000"/>
              </a:lnSpc>
            </a:pPr>
            <a:r>
              <a:rPr lang="en-CA" sz="1600" dirty="0"/>
              <a:t>Blowing snow over complex terrain</a:t>
            </a:r>
          </a:p>
          <a:p>
            <a:pPr lvl="1">
              <a:lnSpc>
                <a:spcPct val="80000"/>
              </a:lnSpc>
            </a:pPr>
            <a:r>
              <a:rPr lang="en-CA" sz="1600" dirty="0" smtClean="0"/>
              <a:t>Irradiance in complex terrain – longwave from terrain, shortwave shadows </a:t>
            </a:r>
          </a:p>
          <a:p>
            <a:pPr lvl="1">
              <a:lnSpc>
                <a:spcPct val="80000"/>
              </a:lnSpc>
            </a:pPr>
            <a:r>
              <a:rPr lang="en-CA" sz="1600" dirty="0" smtClean="0"/>
              <a:t>Forest snow interception, unloading and sublimation</a:t>
            </a:r>
          </a:p>
          <a:p>
            <a:pPr lvl="1">
              <a:lnSpc>
                <a:spcPct val="80000"/>
              </a:lnSpc>
            </a:pPr>
            <a:r>
              <a:rPr lang="en-CA" sz="1600" dirty="0" smtClean="0"/>
              <a:t>Sub-canopy </a:t>
            </a:r>
            <a:r>
              <a:rPr lang="en-CA" sz="1600" dirty="0"/>
              <a:t>snowmelt</a:t>
            </a:r>
          </a:p>
          <a:p>
            <a:pPr lvl="1">
              <a:lnSpc>
                <a:spcPct val="80000"/>
              </a:lnSpc>
            </a:pPr>
            <a:r>
              <a:rPr lang="en-CA" sz="1600" dirty="0"/>
              <a:t>SCA </a:t>
            </a:r>
            <a:r>
              <a:rPr lang="en-CA" sz="1600" dirty="0" smtClean="0"/>
              <a:t>Depletion in complex terrain,</a:t>
            </a:r>
          </a:p>
          <a:p>
            <a:pPr lvl="1">
              <a:lnSpc>
                <a:spcPct val="80000"/>
              </a:lnSpc>
            </a:pPr>
            <a:r>
              <a:rPr lang="en-CA" sz="1600" dirty="0" smtClean="0"/>
              <a:t>Contributing </a:t>
            </a:r>
            <a:r>
              <a:rPr lang="en-CA" sz="1600" dirty="0"/>
              <a:t>area for runoff generation in snowmelt period </a:t>
            </a:r>
          </a:p>
          <a:p>
            <a:pPr>
              <a:lnSpc>
                <a:spcPct val="80000"/>
              </a:lnSpc>
            </a:pPr>
            <a:r>
              <a:rPr lang="en-CA" sz="1800" u="sng" dirty="0"/>
              <a:t>Prediction</a:t>
            </a:r>
            <a:r>
              <a:rPr lang="en-CA" sz="1800" dirty="0"/>
              <a:t> </a:t>
            </a:r>
            <a:endParaRPr lang="en-CA" sz="1400" dirty="0"/>
          </a:p>
          <a:p>
            <a:pPr lvl="1">
              <a:lnSpc>
                <a:spcPct val="80000"/>
              </a:lnSpc>
            </a:pPr>
            <a:r>
              <a:rPr lang="en-CA" sz="1600" dirty="0" smtClean="0"/>
              <a:t>Wind and atmospheric </a:t>
            </a:r>
            <a:r>
              <a:rPr lang="en-CA" sz="1600" dirty="0"/>
              <a:t>modelling over complex terrain</a:t>
            </a:r>
          </a:p>
          <a:p>
            <a:pPr lvl="1">
              <a:lnSpc>
                <a:spcPct val="80000"/>
              </a:lnSpc>
            </a:pPr>
            <a:r>
              <a:rPr lang="en-CA" sz="1600" dirty="0"/>
              <a:t>Level of spatial complexity necessary in models</a:t>
            </a:r>
          </a:p>
          <a:p>
            <a:pPr lvl="1">
              <a:lnSpc>
                <a:spcPct val="80000"/>
              </a:lnSpc>
            </a:pPr>
            <a:r>
              <a:rPr lang="en-CA" sz="1600" dirty="0"/>
              <a:t>Regionalisation of CLASS parameters</a:t>
            </a:r>
          </a:p>
          <a:p>
            <a:pPr lvl="1">
              <a:lnSpc>
                <a:spcPct val="80000"/>
              </a:lnSpc>
            </a:pPr>
            <a:r>
              <a:rPr lang="en-CA" sz="1600" dirty="0"/>
              <a:t>Snow modelling contribution to </a:t>
            </a:r>
            <a:r>
              <a:rPr lang="en-CA" sz="1600" dirty="0" smtClean="0"/>
              <a:t>MESH</a:t>
            </a:r>
          </a:p>
          <a:p>
            <a:pPr lvl="1">
              <a:lnSpc>
                <a:spcPct val="80000"/>
              </a:lnSpc>
            </a:pPr>
            <a:r>
              <a:rPr lang="en-CA" sz="1600" dirty="0" smtClean="0"/>
              <a:t>CRHM</a:t>
            </a:r>
          </a:p>
          <a:p>
            <a:pPr lvl="2">
              <a:lnSpc>
                <a:spcPct val="80000"/>
              </a:lnSpc>
            </a:pPr>
            <a:r>
              <a:rPr lang="en-CA" sz="1200" dirty="0" smtClean="0"/>
              <a:t>Arctic and sub-arctic snow hydrology, Wolf Creek &amp; Trail Valley Creek</a:t>
            </a:r>
          </a:p>
          <a:p>
            <a:pPr lvl="2">
              <a:lnSpc>
                <a:spcPct val="80000"/>
              </a:lnSpc>
            </a:pPr>
            <a:r>
              <a:rPr lang="en-CA" sz="1200" dirty="0" smtClean="0"/>
              <a:t>Alpine snow hydrology, Marmot Creek</a:t>
            </a:r>
          </a:p>
          <a:p>
            <a:pPr lvl="2">
              <a:lnSpc>
                <a:spcPct val="80000"/>
              </a:lnSpc>
            </a:pPr>
            <a:r>
              <a:rPr lang="en-CA" sz="1200" dirty="0" smtClean="0"/>
              <a:t>Montane forest snow hydrology, Marmot Creek </a:t>
            </a:r>
          </a:p>
          <a:p>
            <a:pPr marL="0" indent="0">
              <a:lnSpc>
                <a:spcPct val="80000"/>
              </a:lnSpc>
              <a:buNone/>
            </a:pPr>
            <a:endParaRPr lang="en-CA" sz="1800" dirty="0"/>
          </a:p>
          <a:p>
            <a:pPr>
              <a:lnSpc>
                <a:spcPct val="80000"/>
              </a:lnSpc>
            </a:pPr>
            <a:endParaRPr lang="en-CA" sz="1800" dirty="0"/>
          </a:p>
          <a:p>
            <a:pPr>
              <a:lnSpc>
                <a:spcPct val="80000"/>
              </a:lnSpc>
            </a:pPr>
            <a:endParaRPr lang="en-CA" sz="1800" dirty="0"/>
          </a:p>
          <a:p>
            <a:pPr>
              <a:lnSpc>
                <a:spcPct val="80000"/>
              </a:lnSpc>
            </a:pPr>
            <a:endParaRPr lang="en-CA" sz="1800" dirty="0"/>
          </a:p>
        </p:txBody>
      </p:sp>
    </p:spTree>
    <p:extLst>
      <p:ext uri="{BB962C8B-B14F-4D97-AF65-F5344CB8AC3E}">
        <p14:creationId xmlns:p14="http://schemas.microsoft.com/office/powerpoint/2010/main" val="70378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CA" sz="3600" dirty="0">
                <a:solidFill>
                  <a:srgbClr val="C00000"/>
                </a:solidFill>
              </a:rPr>
              <a:t>Blowing Snow in Complex Terrain</a:t>
            </a:r>
          </a:p>
        </p:txBody>
      </p:sp>
      <p:pic>
        <p:nvPicPr>
          <p:cNvPr id="126979" name="Picture 3" descr="DSCF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60" y="1556804"/>
            <a:ext cx="6048000" cy="4536476"/>
          </a:xfrm>
          <a:prstGeom prst="rect">
            <a:avLst/>
          </a:prstGeom>
          <a:noFill/>
          <a:extLst>
            <a:ext uri="{909E8E84-426E-40DD-AFC4-6F175D3DCCD1}">
              <a14:hiddenFill xmlns:a14="http://schemas.microsoft.com/office/drawing/2010/main">
                <a:solidFill>
                  <a:srgbClr val="FFFFFF"/>
                </a:solidFill>
              </a14:hiddenFill>
            </a:ext>
          </a:extLst>
        </p:spPr>
      </p:pic>
      <p:sp>
        <p:nvSpPr>
          <p:cNvPr id="126980" name="Text Box 4"/>
          <p:cNvSpPr txBox="1">
            <a:spLocks noChangeArrowheads="1"/>
          </p:cNvSpPr>
          <p:nvPr/>
        </p:nvSpPr>
        <p:spPr bwMode="auto">
          <a:xfrm>
            <a:off x="6516000" y="2250957"/>
            <a:ext cx="2515680" cy="313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hangingPunct="1"/>
            <a:r>
              <a:rPr lang="en-CA" sz="2000">
                <a:solidFill>
                  <a:srgbClr val="000000"/>
                </a:solidFill>
                <a:cs typeface="Arial" pitchFamily="34" charset="0"/>
              </a:rPr>
              <a:t>Inter-basin water </a:t>
            </a:r>
            <a:br>
              <a:rPr lang="en-CA" sz="2000">
                <a:solidFill>
                  <a:srgbClr val="000000"/>
                </a:solidFill>
                <a:cs typeface="Arial" pitchFamily="34" charset="0"/>
              </a:rPr>
            </a:br>
            <a:r>
              <a:rPr lang="en-CA" sz="2000">
                <a:solidFill>
                  <a:srgbClr val="000000"/>
                </a:solidFill>
                <a:cs typeface="Arial" pitchFamily="34" charset="0"/>
              </a:rPr>
              <a:t>transfer</a:t>
            </a:r>
            <a:br>
              <a:rPr lang="en-CA" sz="2000">
                <a:solidFill>
                  <a:srgbClr val="000000"/>
                </a:solidFill>
                <a:cs typeface="Arial" pitchFamily="34" charset="0"/>
              </a:rPr>
            </a:br>
            <a:r>
              <a:rPr lang="en-CA" sz="2000">
                <a:solidFill>
                  <a:srgbClr val="000000"/>
                </a:solidFill>
                <a:cs typeface="Arial" pitchFamily="34" charset="0"/>
              </a:rPr>
              <a:t/>
            </a:r>
            <a:br>
              <a:rPr lang="en-CA" sz="2000">
                <a:solidFill>
                  <a:srgbClr val="000000"/>
                </a:solidFill>
                <a:cs typeface="Arial" pitchFamily="34" charset="0"/>
              </a:rPr>
            </a:br>
            <a:r>
              <a:rPr lang="en-CA" sz="2000">
                <a:solidFill>
                  <a:srgbClr val="000000"/>
                </a:solidFill>
                <a:cs typeface="Arial" pitchFamily="34" charset="0"/>
              </a:rPr>
              <a:t>Transport of snow</a:t>
            </a:r>
            <a:br>
              <a:rPr lang="en-CA" sz="2000">
                <a:solidFill>
                  <a:srgbClr val="000000"/>
                </a:solidFill>
                <a:cs typeface="Arial" pitchFamily="34" charset="0"/>
              </a:rPr>
            </a:br>
            <a:r>
              <a:rPr lang="en-CA" sz="2000">
                <a:solidFill>
                  <a:srgbClr val="000000"/>
                </a:solidFill>
                <a:cs typeface="Arial" pitchFamily="34" charset="0"/>
              </a:rPr>
              <a:t>to drifts</a:t>
            </a:r>
            <a:br>
              <a:rPr lang="en-CA" sz="2000">
                <a:solidFill>
                  <a:srgbClr val="000000"/>
                </a:solidFill>
                <a:cs typeface="Arial" pitchFamily="34" charset="0"/>
              </a:rPr>
            </a:br>
            <a:r>
              <a:rPr lang="en-CA" sz="2000">
                <a:solidFill>
                  <a:srgbClr val="000000"/>
                </a:solidFill>
                <a:cs typeface="Arial" pitchFamily="34" charset="0"/>
              </a:rPr>
              <a:t/>
            </a:r>
            <a:br>
              <a:rPr lang="en-CA" sz="2000">
                <a:solidFill>
                  <a:srgbClr val="000000"/>
                </a:solidFill>
                <a:cs typeface="Arial" pitchFamily="34" charset="0"/>
              </a:rPr>
            </a:br>
            <a:r>
              <a:rPr lang="en-CA" sz="2000">
                <a:solidFill>
                  <a:srgbClr val="000000"/>
                </a:solidFill>
                <a:cs typeface="Arial" pitchFamily="34" charset="0"/>
              </a:rPr>
              <a:t>Supports glaciers,</a:t>
            </a:r>
            <a:br>
              <a:rPr lang="en-CA" sz="2000">
                <a:solidFill>
                  <a:srgbClr val="000000"/>
                </a:solidFill>
                <a:cs typeface="Arial" pitchFamily="34" charset="0"/>
              </a:rPr>
            </a:br>
            <a:r>
              <a:rPr lang="en-CA" sz="2000">
                <a:solidFill>
                  <a:srgbClr val="000000"/>
                </a:solidFill>
                <a:cs typeface="Arial" pitchFamily="34" charset="0"/>
              </a:rPr>
              <a:t>late lying snowfields,</a:t>
            </a:r>
            <a:br>
              <a:rPr lang="en-CA" sz="2000">
                <a:solidFill>
                  <a:srgbClr val="000000"/>
                </a:solidFill>
                <a:cs typeface="Arial" pitchFamily="34" charset="0"/>
              </a:rPr>
            </a:br>
            <a:r>
              <a:rPr lang="en-CA" sz="2000">
                <a:solidFill>
                  <a:srgbClr val="000000"/>
                </a:solidFill>
                <a:cs typeface="Arial" pitchFamily="34" charset="0"/>
              </a:rPr>
              <a:t>hydrological</a:t>
            </a:r>
            <a:br>
              <a:rPr lang="en-CA" sz="2000">
                <a:solidFill>
                  <a:srgbClr val="000000"/>
                </a:solidFill>
                <a:cs typeface="Arial" pitchFamily="34" charset="0"/>
              </a:rPr>
            </a:br>
            <a:r>
              <a:rPr lang="en-CA" sz="2000">
                <a:solidFill>
                  <a:srgbClr val="000000"/>
                </a:solidFill>
                <a:cs typeface="Arial" pitchFamily="34" charset="0"/>
              </a:rPr>
              <a:t>contributing areas</a:t>
            </a:r>
          </a:p>
        </p:txBody>
      </p:sp>
    </p:spTree>
    <p:extLst>
      <p:ext uri="{BB962C8B-B14F-4D97-AF65-F5344CB8AC3E}">
        <p14:creationId xmlns:p14="http://schemas.microsoft.com/office/powerpoint/2010/main" val="294781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004001" y="4723696"/>
            <a:ext cx="4390560" cy="1140600"/>
          </a:xfrm>
        </p:spPr>
        <p:txBody>
          <a:bodyPr>
            <a:normAutofit fontScale="90000"/>
          </a:bodyPr>
          <a:lstStyle/>
          <a:p>
            <a:r>
              <a:rPr lang="en-CA" sz="3300"/>
              <a:t>Granger Basin,</a:t>
            </a:r>
            <a:br>
              <a:rPr lang="en-CA" sz="3300"/>
            </a:br>
            <a:r>
              <a:rPr lang="en-CA" sz="3300"/>
              <a:t> Wolf Creek, </a:t>
            </a:r>
            <a:br>
              <a:rPr lang="en-CA" sz="3300"/>
            </a:br>
            <a:r>
              <a:rPr lang="en-CA" sz="3300"/>
              <a:t>Yukon Territory</a:t>
            </a:r>
          </a:p>
        </p:txBody>
      </p:sp>
      <p:pic>
        <p:nvPicPr>
          <p:cNvPr id="139267" name="Picture 3" descr="GBnew"/>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rot="-46835486">
            <a:off x="459056" y="1277646"/>
            <a:ext cx="5832612" cy="4374720"/>
          </a:xfrm>
          <a:prstGeom prst="rect">
            <a:avLst/>
          </a:prstGeom>
          <a:noFill/>
          <a:extLst>
            <a:ext uri="{909E8E84-426E-40DD-AFC4-6F175D3DCCD1}">
              <a14:hiddenFill xmlns:a14="http://schemas.microsoft.com/office/drawing/2010/main">
                <a:solidFill>
                  <a:srgbClr val="FFFFFF"/>
                </a:solidFill>
              </a14:hiddenFill>
            </a:ext>
          </a:extLst>
        </p:spPr>
      </p:pic>
      <p:sp>
        <p:nvSpPr>
          <p:cNvPr id="139268" name="Text Box 4"/>
          <p:cNvSpPr txBox="1">
            <a:spLocks noChangeArrowheads="1"/>
          </p:cNvSpPr>
          <p:nvPr/>
        </p:nvSpPr>
        <p:spPr bwMode="auto">
          <a:xfrm>
            <a:off x="3132001" y="4149077"/>
            <a:ext cx="475250" cy="41062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27" tIns="41464" rIns="82927" bIns="41464">
            <a:spAutoFit/>
          </a:bodyPr>
          <a:lstStyle>
            <a:lvl1pPr defTabSz="912813" eaLnBrk="0">
              <a:defRPr>
                <a:solidFill>
                  <a:schemeClr val="bg1"/>
                </a:solidFill>
                <a:latin typeface="Arial" pitchFamily="34" charset="0"/>
              </a:defRPr>
            </a:lvl1pPr>
            <a:lvl2pPr marL="457200" defTabSz="912813" eaLnBrk="0">
              <a:defRPr>
                <a:solidFill>
                  <a:schemeClr val="bg1"/>
                </a:solidFill>
                <a:latin typeface="Arial" pitchFamily="34" charset="0"/>
              </a:defRPr>
            </a:lvl2pPr>
            <a:lvl3pPr marL="912813" defTabSz="912813" eaLnBrk="0">
              <a:defRPr>
                <a:solidFill>
                  <a:schemeClr val="bg1"/>
                </a:solidFill>
                <a:latin typeface="Arial" pitchFamily="34" charset="0"/>
              </a:defRPr>
            </a:lvl3pPr>
            <a:lvl4pPr marL="1371600" defTabSz="912813" eaLnBrk="0">
              <a:defRPr>
                <a:solidFill>
                  <a:schemeClr val="bg1"/>
                </a:solidFill>
                <a:latin typeface="Arial" pitchFamily="34" charset="0"/>
              </a:defRPr>
            </a:lvl4pPr>
            <a:lvl5pPr marL="1828800" defTabSz="912813" eaLnBrk="0">
              <a:defRPr>
                <a:solidFill>
                  <a:schemeClr val="bg1"/>
                </a:solidFill>
                <a:latin typeface="Arial" pitchFamily="34" charset="0"/>
              </a:defRPr>
            </a:lvl5pPr>
            <a:lvl6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a:lnSpc>
                <a:spcPct val="118000"/>
              </a:lnSpc>
              <a:buClr>
                <a:srgbClr val="000000"/>
              </a:buClr>
              <a:buSzPct val="45000"/>
              <a:buFont typeface="Wingdings" pitchFamily="2" charset="2"/>
              <a:buNone/>
            </a:pPr>
            <a:r>
              <a:rPr lang="en-CA" b="1" smtClean="0">
                <a:solidFill>
                  <a:srgbClr val="FFFF00"/>
                </a:solidFill>
                <a:cs typeface="Arial" pitchFamily="34" charset="0"/>
              </a:rPr>
              <a:t>NF</a:t>
            </a:r>
          </a:p>
        </p:txBody>
      </p:sp>
      <p:sp>
        <p:nvSpPr>
          <p:cNvPr id="139269" name="Text Box 5"/>
          <p:cNvSpPr txBox="1">
            <a:spLocks noChangeArrowheads="1"/>
          </p:cNvSpPr>
          <p:nvPr/>
        </p:nvSpPr>
        <p:spPr bwMode="auto">
          <a:xfrm>
            <a:off x="3348001" y="2780934"/>
            <a:ext cx="462426" cy="41062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27" tIns="41464" rIns="82927" bIns="41464">
            <a:spAutoFit/>
          </a:bodyPr>
          <a:lstStyle>
            <a:lvl1pPr defTabSz="912813" eaLnBrk="0">
              <a:defRPr>
                <a:solidFill>
                  <a:schemeClr val="bg1"/>
                </a:solidFill>
                <a:latin typeface="Arial" pitchFamily="34" charset="0"/>
              </a:defRPr>
            </a:lvl1pPr>
            <a:lvl2pPr marL="457200" defTabSz="912813" eaLnBrk="0">
              <a:defRPr>
                <a:solidFill>
                  <a:schemeClr val="bg1"/>
                </a:solidFill>
                <a:latin typeface="Arial" pitchFamily="34" charset="0"/>
              </a:defRPr>
            </a:lvl2pPr>
            <a:lvl3pPr marL="912813" defTabSz="912813" eaLnBrk="0">
              <a:defRPr>
                <a:solidFill>
                  <a:schemeClr val="bg1"/>
                </a:solidFill>
                <a:latin typeface="Arial" pitchFamily="34" charset="0"/>
              </a:defRPr>
            </a:lvl3pPr>
            <a:lvl4pPr marL="1371600" defTabSz="912813" eaLnBrk="0">
              <a:defRPr>
                <a:solidFill>
                  <a:schemeClr val="bg1"/>
                </a:solidFill>
                <a:latin typeface="Arial" pitchFamily="34" charset="0"/>
              </a:defRPr>
            </a:lvl4pPr>
            <a:lvl5pPr marL="1828800" defTabSz="912813" eaLnBrk="0">
              <a:defRPr>
                <a:solidFill>
                  <a:schemeClr val="bg1"/>
                </a:solidFill>
                <a:latin typeface="Arial" pitchFamily="34" charset="0"/>
              </a:defRPr>
            </a:lvl5pPr>
            <a:lvl6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a:lnSpc>
                <a:spcPct val="118000"/>
              </a:lnSpc>
              <a:buClr>
                <a:srgbClr val="000000"/>
              </a:buClr>
              <a:buSzPct val="45000"/>
              <a:buFont typeface="Wingdings" pitchFamily="2" charset="2"/>
              <a:buNone/>
            </a:pPr>
            <a:r>
              <a:rPr lang="en-CA" b="1" smtClean="0">
                <a:solidFill>
                  <a:srgbClr val="FFFF00"/>
                </a:solidFill>
                <a:cs typeface="Arial" pitchFamily="34" charset="0"/>
              </a:rPr>
              <a:t>SF</a:t>
            </a:r>
          </a:p>
        </p:txBody>
      </p:sp>
      <p:sp>
        <p:nvSpPr>
          <p:cNvPr id="139270" name="Text Box 6"/>
          <p:cNvSpPr txBox="1">
            <a:spLocks noChangeArrowheads="1"/>
          </p:cNvSpPr>
          <p:nvPr/>
        </p:nvSpPr>
        <p:spPr bwMode="auto">
          <a:xfrm>
            <a:off x="6065280" y="3140970"/>
            <a:ext cx="3476072" cy="73750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27" tIns="41464" rIns="82927" bIns="41464">
            <a:spAutoFit/>
          </a:bodyPr>
          <a:lstStyle>
            <a:lvl1pPr defTabSz="912813" eaLnBrk="0">
              <a:defRPr>
                <a:solidFill>
                  <a:schemeClr val="bg1"/>
                </a:solidFill>
                <a:latin typeface="Arial" pitchFamily="34" charset="0"/>
              </a:defRPr>
            </a:lvl1pPr>
            <a:lvl2pPr marL="457200" defTabSz="912813" eaLnBrk="0">
              <a:defRPr>
                <a:solidFill>
                  <a:schemeClr val="bg1"/>
                </a:solidFill>
                <a:latin typeface="Arial" pitchFamily="34" charset="0"/>
              </a:defRPr>
            </a:lvl2pPr>
            <a:lvl3pPr marL="912813" defTabSz="912813" eaLnBrk="0">
              <a:defRPr>
                <a:solidFill>
                  <a:schemeClr val="bg1"/>
                </a:solidFill>
                <a:latin typeface="Arial" pitchFamily="34" charset="0"/>
              </a:defRPr>
            </a:lvl3pPr>
            <a:lvl4pPr marL="1371600" defTabSz="912813" eaLnBrk="0">
              <a:defRPr>
                <a:solidFill>
                  <a:schemeClr val="bg1"/>
                </a:solidFill>
                <a:latin typeface="Arial" pitchFamily="34" charset="0"/>
              </a:defRPr>
            </a:lvl4pPr>
            <a:lvl5pPr marL="1828800" defTabSz="912813" eaLnBrk="0">
              <a:defRPr>
                <a:solidFill>
                  <a:schemeClr val="bg1"/>
                </a:solidFill>
                <a:latin typeface="Arial" pitchFamily="34" charset="0"/>
              </a:defRPr>
            </a:lvl5pPr>
            <a:lvl6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defTabSz="912813"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a:lnSpc>
                <a:spcPct val="118000"/>
              </a:lnSpc>
              <a:buClr>
                <a:srgbClr val="000000"/>
              </a:buClr>
              <a:buSzPct val="45000"/>
              <a:buFont typeface="Wingdings" pitchFamily="2" charset="2"/>
              <a:buNone/>
            </a:pPr>
            <a:r>
              <a:rPr lang="en-CA" smtClean="0">
                <a:solidFill>
                  <a:srgbClr val="000000"/>
                </a:solidFill>
                <a:cs typeface="Arial" pitchFamily="34" charset="0"/>
              </a:rPr>
              <a:t>LiDAR used to develop </a:t>
            </a:r>
            <a:br>
              <a:rPr lang="en-CA" smtClean="0">
                <a:solidFill>
                  <a:srgbClr val="000000"/>
                </a:solidFill>
                <a:cs typeface="Arial" pitchFamily="34" charset="0"/>
              </a:rPr>
            </a:br>
            <a:r>
              <a:rPr lang="en-CA" smtClean="0">
                <a:solidFill>
                  <a:srgbClr val="000000"/>
                </a:solidFill>
                <a:cs typeface="Arial" pitchFamily="34" charset="0"/>
              </a:rPr>
              <a:t>topography and vegetation DEM</a:t>
            </a:r>
          </a:p>
        </p:txBody>
      </p:sp>
      <p:sp>
        <p:nvSpPr>
          <p:cNvPr id="139271" name="Line 7"/>
          <p:cNvSpPr>
            <a:spLocks noChangeShapeType="1"/>
          </p:cNvSpPr>
          <p:nvPr/>
        </p:nvSpPr>
        <p:spPr bwMode="auto">
          <a:xfrm flipV="1">
            <a:off x="1834560" y="3140971"/>
            <a:ext cx="3240000" cy="129757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9" rIns="82936" bIns="41469"/>
          <a:lstStyle/>
          <a:p>
            <a:pPr defTabSz="407484" eaLnBrk="1">
              <a:lnSpc>
                <a:spcPct val="118000"/>
              </a:lnSpc>
              <a:buClr>
                <a:srgbClr val="000000"/>
              </a:buClr>
              <a:buSzPct val="45000"/>
            </a:pPr>
            <a:endParaRPr lang="en-CA" smtClean="0">
              <a:solidFill>
                <a:srgbClr val="FFFFFF"/>
              </a:solidFill>
              <a:latin typeface="Arial" pitchFamily="34" charset="0"/>
              <a:cs typeface="DejaVu Sans"/>
            </a:endParaRPr>
          </a:p>
        </p:txBody>
      </p:sp>
      <p:sp>
        <p:nvSpPr>
          <p:cNvPr id="139272" name="Text Box 8"/>
          <p:cNvSpPr txBox="1">
            <a:spLocks noChangeArrowheads="1"/>
          </p:cNvSpPr>
          <p:nvPr/>
        </p:nvSpPr>
        <p:spPr bwMode="auto">
          <a:xfrm rot="-1138456">
            <a:off x="1457162" y="3700153"/>
            <a:ext cx="1685036"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hangingPunct="1"/>
            <a:r>
              <a:rPr lang="en-CA" smtClean="0">
                <a:solidFill>
                  <a:srgbClr val="000000"/>
                </a:solidFill>
                <a:cs typeface="Arial" pitchFamily="34" charset="0"/>
              </a:rPr>
              <a:t>Wind Direction</a:t>
            </a:r>
          </a:p>
        </p:txBody>
      </p:sp>
      <p:graphicFrame>
        <p:nvGraphicFramePr>
          <p:cNvPr id="139273" name="Object 9"/>
          <p:cNvGraphicFramePr>
            <a:graphicFrameLocks noChangeAspect="1"/>
          </p:cNvGraphicFramePr>
          <p:nvPr/>
        </p:nvGraphicFramePr>
        <p:xfrm>
          <a:off x="1668961" y="-3459242"/>
          <a:ext cx="6095520" cy="4064107"/>
        </p:xfrm>
        <a:graphic>
          <a:graphicData uri="http://schemas.openxmlformats.org/presentationml/2006/ole">
            <mc:AlternateContent xmlns:mc="http://schemas.openxmlformats.org/markup-compatibility/2006">
              <mc:Choice xmlns:v="urn:schemas-microsoft-com:vml" Requires="v">
                <p:oleObj spid="_x0000_s21512"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8961" y="-3459242"/>
                        <a:ext cx="6095520" cy="406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74" name="Object 10"/>
          <p:cNvGraphicFramePr>
            <a:graphicFrameLocks noChangeAspect="1"/>
          </p:cNvGraphicFramePr>
          <p:nvPr/>
        </p:nvGraphicFramePr>
        <p:xfrm>
          <a:off x="5148000" y="12963"/>
          <a:ext cx="3719520" cy="976423"/>
        </p:xfrm>
        <a:graphic>
          <a:graphicData uri="http://schemas.openxmlformats.org/presentationml/2006/ole">
            <mc:AlternateContent xmlns:mc="http://schemas.openxmlformats.org/markup-compatibility/2006">
              <mc:Choice xmlns:v="urn:schemas-microsoft-com:vml" Requires="v">
                <p:oleObj spid="_x0000_s21513" name="Equation" r:id="rId7" imgW="1498320" imgH="393480" progId="Equation.3">
                  <p:embed/>
                </p:oleObj>
              </mc:Choice>
              <mc:Fallback>
                <p:oleObj name="Equation" r:id="rId7" imgW="149832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00" y="12963"/>
                        <a:ext cx="3719520" cy="976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927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001" y="980745"/>
            <a:ext cx="2772000" cy="161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76" name="Text Box 12"/>
          <p:cNvSpPr txBox="1">
            <a:spLocks noChangeArrowheads="1"/>
          </p:cNvSpPr>
          <p:nvPr/>
        </p:nvSpPr>
        <p:spPr bwMode="auto">
          <a:xfrm>
            <a:off x="4695840" y="6473480"/>
            <a:ext cx="3848001"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hangingPunct="1"/>
            <a:r>
              <a:rPr lang="en-CA" smtClean="0">
                <a:solidFill>
                  <a:srgbClr val="000000"/>
                </a:solidFill>
                <a:cs typeface="Arial" pitchFamily="34" charset="0"/>
              </a:rPr>
              <a:t>Essery and Pomeroy, in preparation</a:t>
            </a:r>
          </a:p>
        </p:txBody>
      </p:sp>
    </p:spTree>
    <p:extLst>
      <p:ext uri="{BB962C8B-B14F-4D97-AF65-F5344CB8AC3E}">
        <p14:creationId xmlns:p14="http://schemas.microsoft.com/office/powerpoint/2010/main" val="1441212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250560" y="1581288"/>
            <a:ext cx="4196160" cy="404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280" y="1581288"/>
            <a:ext cx="4196160" cy="404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6" name="Text Box 4"/>
          <p:cNvSpPr txBox="1">
            <a:spLocks noChangeArrowheads="1"/>
          </p:cNvSpPr>
          <p:nvPr/>
        </p:nvSpPr>
        <p:spPr bwMode="auto">
          <a:xfrm>
            <a:off x="581226" y="332656"/>
            <a:ext cx="8023310" cy="52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algn="ctr" eaLnBrk="1" hangingPunct="1"/>
            <a:r>
              <a:rPr lang="en-GB" sz="2800" dirty="0">
                <a:solidFill>
                  <a:srgbClr val="C00000"/>
                </a:solidFill>
                <a:cs typeface="Arial" pitchFamily="34" charset="0"/>
              </a:rPr>
              <a:t>Computer simulation of wind flow over mountains</a:t>
            </a:r>
          </a:p>
        </p:txBody>
      </p:sp>
      <p:sp>
        <p:nvSpPr>
          <p:cNvPr id="141317" name="Text Box 5"/>
          <p:cNvSpPr txBox="1">
            <a:spLocks noChangeArrowheads="1"/>
          </p:cNvSpPr>
          <p:nvPr/>
        </p:nvSpPr>
        <p:spPr bwMode="auto">
          <a:xfrm>
            <a:off x="1690562" y="1143481"/>
            <a:ext cx="141368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hangingPunct="1"/>
            <a:r>
              <a:rPr lang="en-GB" b="1" smtClean="0">
                <a:solidFill>
                  <a:srgbClr val="000000"/>
                </a:solidFill>
                <a:cs typeface="Arial" pitchFamily="34" charset="0"/>
              </a:rPr>
              <a:t>Windspeed</a:t>
            </a:r>
          </a:p>
        </p:txBody>
      </p:sp>
      <p:sp>
        <p:nvSpPr>
          <p:cNvPr id="141318" name="Text Box 6"/>
          <p:cNvSpPr txBox="1">
            <a:spLocks noChangeArrowheads="1"/>
          </p:cNvSpPr>
          <p:nvPr/>
        </p:nvSpPr>
        <p:spPr bwMode="auto">
          <a:xfrm>
            <a:off x="6272640" y="1143481"/>
            <a:ext cx="1184899"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hangingPunct="1"/>
            <a:r>
              <a:rPr lang="en-GB" b="1" smtClean="0">
                <a:solidFill>
                  <a:srgbClr val="000000"/>
                </a:solidFill>
                <a:cs typeface="Arial" pitchFamily="34" charset="0"/>
              </a:rPr>
              <a:t>Direction</a:t>
            </a:r>
          </a:p>
        </p:txBody>
      </p:sp>
      <p:sp>
        <p:nvSpPr>
          <p:cNvPr id="141319" name="Line 7"/>
          <p:cNvSpPr>
            <a:spLocks noChangeShapeType="1"/>
          </p:cNvSpPr>
          <p:nvPr/>
        </p:nvSpPr>
        <p:spPr bwMode="auto">
          <a:xfrm>
            <a:off x="485280" y="5796609"/>
            <a:ext cx="3882240" cy="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9" rIns="82936" bIns="41469"/>
          <a:lstStyle/>
          <a:p>
            <a:pPr defTabSz="407484" eaLnBrk="1">
              <a:lnSpc>
                <a:spcPct val="118000"/>
              </a:lnSpc>
              <a:buClr>
                <a:srgbClr val="000000"/>
              </a:buClr>
              <a:buSzPct val="45000"/>
            </a:pPr>
            <a:endParaRPr lang="en-CA" smtClean="0">
              <a:solidFill>
                <a:srgbClr val="FFFFFF"/>
              </a:solidFill>
              <a:latin typeface="Arial" pitchFamily="34" charset="0"/>
              <a:cs typeface="DejaVu Sans"/>
            </a:endParaRPr>
          </a:p>
        </p:txBody>
      </p:sp>
      <p:sp>
        <p:nvSpPr>
          <p:cNvPr id="141320" name="Text Box 8"/>
          <p:cNvSpPr txBox="1">
            <a:spLocks noChangeArrowheads="1"/>
          </p:cNvSpPr>
          <p:nvPr/>
        </p:nvSpPr>
        <p:spPr bwMode="auto">
          <a:xfrm>
            <a:off x="2057761" y="5798049"/>
            <a:ext cx="68476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r>
              <a:rPr lang="en-GB" smtClean="0">
                <a:solidFill>
                  <a:srgbClr val="000000"/>
                </a:solidFill>
                <a:cs typeface="Arial" pitchFamily="34" charset="0"/>
              </a:rPr>
              <a:t>3 km</a:t>
            </a:r>
            <a:endParaRPr lang="en-US" smtClean="0">
              <a:solidFill>
                <a:srgbClr val="000000"/>
              </a:solidFill>
              <a:cs typeface="Arial" pitchFamily="34" charset="0"/>
            </a:endParaRPr>
          </a:p>
        </p:txBody>
      </p:sp>
      <p:sp>
        <p:nvSpPr>
          <p:cNvPr id="141321" name="Text Box 9"/>
          <p:cNvSpPr txBox="1">
            <a:spLocks noChangeArrowheads="1"/>
          </p:cNvSpPr>
          <p:nvPr/>
        </p:nvSpPr>
        <p:spPr bwMode="auto">
          <a:xfrm>
            <a:off x="2628002" y="6309303"/>
            <a:ext cx="3702961"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eaLnBrk="1" hangingPunct="1"/>
            <a:r>
              <a:rPr lang="en-CA" smtClean="0">
                <a:solidFill>
                  <a:srgbClr val="000000"/>
                </a:solidFill>
                <a:cs typeface="Arial" pitchFamily="34" charset="0"/>
              </a:rPr>
              <a:t>Granger Basin, Wolf Creek, Yukon</a:t>
            </a:r>
          </a:p>
        </p:txBody>
      </p:sp>
    </p:spTree>
    <p:extLst>
      <p:ext uri="{BB962C8B-B14F-4D97-AF65-F5344CB8AC3E}">
        <p14:creationId xmlns:p14="http://schemas.microsoft.com/office/powerpoint/2010/main" val="85119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gbns300502_IMG"/>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139360" y="2274000"/>
            <a:ext cx="3415680" cy="2557709"/>
          </a:xfrm>
          <a:prstGeom prst="rect">
            <a:avLst/>
          </a:prstGeom>
          <a:noFill/>
          <a:extLst>
            <a:ext uri="{909E8E84-426E-40DD-AFC4-6F175D3DCCD1}">
              <a14:hiddenFill xmlns:a14="http://schemas.microsoft.com/office/drawing/2010/main">
                <a:solidFill>
                  <a:srgbClr val="FFFFFF"/>
                </a:solidFill>
              </a14:hiddenFill>
            </a:ext>
          </a:extLst>
        </p:spPr>
      </p:pic>
      <p:pic>
        <p:nvPicPr>
          <p:cNvPr id="143363" name="Picture 3" descr="topo"/>
          <p:cNvPicPr>
            <a:picLocks noChangeAspect="1" noChangeArrowheads="1"/>
          </p:cNvPicPr>
          <p:nvPr/>
        </p:nvPicPr>
        <p:blipFill>
          <a:blip r:embed="rId4">
            <a:lum bright="20000" contrast="50000"/>
            <a:extLst>
              <a:ext uri="{28A0092B-C50C-407E-A947-70E740481C1C}">
                <a14:useLocalDpi xmlns:a14="http://schemas.microsoft.com/office/drawing/2010/main" val="0"/>
              </a:ext>
            </a:extLst>
          </a:blip>
          <a:srcRect/>
          <a:stretch>
            <a:fillRect/>
          </a:stretch>
        </p:blipFill>
        <p:spPr bwMode="auto">
          <a:xfrm>
            <a:off x="-1439" y="1468954"/>
            <a:ext cx="4515841" cy="4321894"/>
          </a:xfrm>
          <a:prstGeom prst="rect">
            <a:avLst/>
          </a:prstGeom>
          <a:noFill/>
          <a:extLst>
            <a:ext uri="{909E8E84-426E-40DD-AFC4-6F175D3DCCD1}">
              <a14:hiddenFill xmlns:a14="http://schemas.microsoft.com/office/drawing/2010/main">
                <a:solidFill>
                  <a:srgbClr val="FFFFFF"/>
                </a:solidFill>
              </a14:hiddenFill>
            </a:ext>
          </a:extLst>
        </p:spPr>
      </p:pic>
      <p:sp>
        <p:nvSpPr>
          <p:cNvPr id="143364" name="Oval 4"/>
          <p:cNvSpPr>
            <a:spLocks noChangeArrowheads="1"/>
          </p:cNvSpPr>
          <p:nvPr/>
        </p:nvSpPr>
        <p:spPr bwMode="auto">
          <a:xfrm rot="2753147">
            <a:off x="2530040" y="3742970"/>
            <a:ext cx="802164" cy="318240"/>
          </a:xfrm>
          <a:prstGeom prst="ellipse">
            <a:avLst/>
          </a:prstGeom>
          <a:noFill/>
          <a:ln w="31750">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9" rIns="82936" bIns="41469" anchor="ctr"/>
          <a:lstStyle/>
          <a:p>
            <a:pPr defTabSz="407484" eaLnBrk="1">
              <a:lnSpc>
                <a:spcPct val="118000"/>
              </a:lnSpc>
              <a:buClr>
                <a:srgbClr val="000000"/>
              </a:buClr>
              <a:buSzPct val="45000"/>
            </a:pPr>
            <a:endParaRPr lang="en-CA" smtClean="0">
              <a:solidFill>
                <a:srgbClr val="FFFFFF"/>
              </a:solidFill>
              <a:latin typeface="Arial" pitchFamily="34" charset="0"/>
              <a:cs typeface="DejaVu Sans"/>
            </a:endParaRPr>
          </a:p>
        </p:txBody>
      </p:sp>
      <p:sp>
        <p:nvSpPr>
          <p:cNvPr id="143365" name="Line 5"/>
          <p:cNvSpPr>
            <a:spLocks noChangeShapeType="1"/>
          </p:cNvSpPr>
          <p:nvPr/>
        </p:nvSpPr>
        <p:spPr bwMode="auto">
          <a:xfrm flipV="1">
            <a:off x="3060002" y="3600379"/>
            <a:ext cx="2024640" cy="195861"/>
          </a:xfrm>
          <a:prstGeom prst="line">
            <a:avLst/>
          </a:prstGeom>
          <a:noFill/>
          <a:ln w="31750">
            <a:solidFill>
              <a:srgbClr val="99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9" rIns="82936" bIns="41469"/>
          <a:lstStyle/>
          <a:p>
            <a:pPr defTabSz="407484" eaLnBrk="1">
              <a:lnSpc>
                <a:spcPct val="118000"/>
              </a:lnSpc>
              <a:buClr>
                <a:srgbClr val="000000"/>
              </a:buClr>
              <a:buSzPct val="45000"/>
            </a:pPr>
            <a:endParaRPr lang="en-CA" smtClean="0">
              <a:solidFill>
                <a:srgbClr val="FFFFFF"/>
              </a:solidFill>
              <a:latin typeface="Arial" pitchFamily="34" charset="0"/>
              <a:cs typeface="DejaVu Sans"/>
            </a:endParaRPr>
          </a:p>
        </p:txBody>
      </p:sp>
      <p:sp>
        <p:nvSpPr>
          <p:cNvPr id="143366" name="Line 6"/>
          <p:cNvSpPr>
            <a:spLocks noChangeShapeType="1"/>
          </p:cNvSpPr>
          <p:nvPr/>
        </p:nvSpPr>
        <p:spPr bwMode="auto">
          <a:xfrm>
            <a:off x="485280" y="5796609"/>
            <a:ext cx="3882240" cy="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9" rIns="82936" bIns="41469"/>
          <a:lstStyle/>
          <a:p>
            <a:pPr defTabSz="407484" eaLnBrk="1">
              <a:lnSpc>
                <a:spcPct val="118000"/>
              </a:lnSpc>
              <a:buClr>
                <a:srgbClr val="000000"/>
              </a:buClr>
              <a:buSzPct val="45000"/>
            </a:pPr>
            <a:endParaRPr lang="en-CA" smtClean="0">
              <a:solidFill>
                <a:srgbClr val="FFFFFF"/>
              </a:solidFill>
              <a:latin typeface="Arial" pitchFamily="34" charset="0"/>
              <a:cs typeface="DejaVu Sans"/>
            </a:endParaRPr>
          </a:p>
        </p:txBody>
      </p:sp>
      <p:sp>
        <p:nvSpPr>
          <p:cNvPr id="143367" name="Text Box 7"/>
          <p:cNvSpPr txBox="1">
            <a:spLocks noChangeArrowheads="1"/>
          </p:cNvSpPr>
          <p:nvPr/>
        </p:nvSpPr>
        <p:spPr bwMode="auto">
          <a:xfrm>
            <a:off x="2057761" y="5798049"/>
            <a:ext cx="68476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r>
              <a:rPr lang="en-GB" smtClean="0">
                <a:solidFill>
                  <a:srgbClr val="000000"/>
                </a:solidFill>
                <a:cs typeface="Arial" pitchFamily="34" charset="0"/>
              </a:rPr>
              <a:t>3 km</a:t>
            </a:r>
            <a:endParaRPr lang="en-US" smtClean="0">
              <a:solidFill>
                <a:srgbClr val="000000"/>
              </a:solidFill>
              <a:cs typeface="Arial" pitchFamily="34" charset="0"/>
            </a:endParaRPr>
          </a:p>
        </p:txBody>
      </p:sp>
      <p:sp>
        <p:nvSpPr>
          <p:cNvPr id="143368" name="Text Box 8"/>
          <p:cNvSpPr txBox="1">
            <a:spLocks noChangeArrowheads="1"/>
          </p:cNvSpPr>
          <p:nvPr/>
        </p:nvSpPr>
        <p:spPr bwMode="auto">
          <a:xfrm>
            <a:off x="1262364" y="404684"/>
            <a:ext cx="6040396" cy="58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0" tIns="45711" rIns="91420" bIns="45711">
            <a:spAutoFit/>
          </a:bodyPr>
          <a:lstStyle>
            <a:lvl1pPr defTabSz="495300" eaLnBrk="0">
              <a:defRPr>
                <a:solidFill>
                  <a:schemeClr val="bg1"/>
                </a:solidFill>
                <a:latin typeface="Arial" pitchFamily="34" charset="0"/>
              </a:defRPr>
            </a:lvl1pPr>
            <a:lvl2pPr marL="471488" indent="-238125" defTabSz="495300" eaLnBrk="0">
              <a:defRPr>
                <a:solidFill>
                  <a:schemeClr val="bg1"/>
                </a:solidFill>
                <a:latin typeface="Arial" pitchFamily="34" charset="0"/>
              </a:defRPr>
            </a:lvl2pPr>
            <a:lvl3pPr marL="708025" indent="-233363" defTabSz="495300" eaLnBrk="0">
              <a:defRPr>
                <a:solidFill>
                  <a:schemeClr val="bg1"/>
                </a:solidFill>
                <a:latin typeface="Arial" pitchFamily="34" charset="0"/>
              </a:defRPr>
            </a:lvl3pPr>
            <a:lvl4pPr marL="946150" indent="-233363" defTabSz="495300" eaLnBrk="0">
              <a:defRPr>
                <a:solidFill>
                  <a:schemeClr val="bg1"/>
                </a:solidFill>
                <a:latin typeface="Arial" pitchFamily="34" charset="0"/>
              </a:defRPr>
            </a:lvl4pPr>
            <a:lvl5pPr marL="1184275" indent="-236538" defTabSz="495300" eaLnBrk="0">
              <a:defRPr>
                <a:solidFill>
                  <a:schemeClr val="bg1"/>
                </a:solidFill>
                <a:latin typeface="Arial" pitchFamily="34" charset="0"/>
              </a:defRPr>
            </a:lvl5pPr>
            <a:lvl6pPr marL="16414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6pPr>
            <a:lvl7pPr marL="20986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7pPr>
            <a:lvl8pPr marL="25558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8pPr>
            <a:lvl9pPr marL="3013075" indent="-236538" defTabSz="495300" eaLnBrk="0" fontAlgn="base" hangingPunct="0">
              <a:lnSpc>
                <a:spcPct val="118000"/>
              </a:lnSpc>
              <a:spcBef>
                <a:spcPct val="0"/>
              </a:spcBef>
              <a:spcAft>
                <a:spcPct val="0"/>
              </a:spcAft>
              <a:buClr>
                <a:srgbClr val="000000"/>
              </a:buClr>
              <a:buSzPct val="45000"/>
              <a:buFont typeface="Wingdings" pitchFamily="2" charset="2"/>
              <a:defRPr>
                <a:solidFill>
                  <a:schemeClr val="bg1"/>
                </a:solidFill>
                <a:latin typeface="Arial" pitchFamily="34" charset="0"/>
              </a:defRPr>
            </a:lvl9pPr>
          </a:lstStyle>
          <a:p>
            <a:pPr algn="ctr" eaLnBrk="1" hangingPunct="1"/>
            <a:r>
              <a:rPr lang="en-GB" sz="3200" dirty="0">
                <a:solidFill>
                  <a:srgbClr val="C00000"/>
                </a:solidFill>
                <a:cs typeface="Arial" pitchFamily="34" charset="0"/>
              </a:rPr>
              <a:t>Simulation of Hillslope Snowdrift</a:t>
            </a:r>
          </a:p>
        </p:txBody>
      </p:sp>
    </p:spTree>
    <p:extLst>
      <p:ext uri="{BB962C8B-B14F-4D97-AF65-F5344CB8AC3E}">
        <p14:creationId xmlns:p14="http://schemas.microsoft.com/office/powerpoint/2010/main" val="3560375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0" y="0"/>
            <a:ext cx="7956550" cy="1139825"/>
          </a:xfrm>
        </p:spPr>
        <p:txBody>
          <a:bodyPr/>
          <a:lstStyle/>
          <a:p>
            <a:pPr eaLnBrk="1" hangingPunct="1">
              <a:defRPr/>
            </a:pPr>
            <a:r>
              <a:rPr lang="en-US" dirty="0" smtClean="0">
                <a:solidFill>
                  <a:srgbClr val="C00000"/>
                </a:solidFill>
                <a:effectLst/>
              </a:rPr>
              <a:t>Marmot Creek Research Basin</a:t>
            </a:r>
          </a:p>
        </p:txBody>
      </p:sp>
      <p:grpSp>
        <p:nvGrpSpPr>
          <p:cNvPr id="8195" name="Group 3"/>
          <p:cNvGrpSpPr>
            <a:grpSpLocks/>
          </p:cNvGrpSpPr>
          <p:nvPr/>
        </p:nvGrpSpPr>
        <p:grpSpPr bwMode="auto">
          <a:xfrm>
            <a:off x="0" y="3284538"/>
            <a:ext cx="5580063" cy="3573462"/>
            <a:chOff x="1610" y="1195"/>
            <a:chExt cx="4150" cy="2949"/>
          </a:xfrm>
        </p:grpSpPr>
        <p:pic>
          <p:nvPicPr>
            <p:cNvPr id="8199" name="Picture 4" descr="Nakisk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 y="1195"/>
              <a:ext cx="4150" cy="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5"/>
            <p:cNvSpPr txBox="1">
              <a:spLocks noChangeArrowheads="1"/>
            </p:cNvSpPr>
            <p:nvPr/>
          </p:nvSpPr>
          <p:spPr bwMode="auto">
            <a:xfrm rot="-1725221">
              <a:off x="4300" y="1770"/>
              <a:ext cx="89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a:solidFill>
                    <a:srgbClr val="00FFFF"/>
                  </a:solidFill>
                </a:rPr>
                <a:t>Bow River valley</a:t>
              </a:r>
            </a:p>
          </p:txBody>
        </p:sp>
        <p:sp>
          <p:nvSpPr>
            <p:cNvPr id="8201" name="Text Box 6"/>
            <p:cNvSpPr txBox="1">
              <a:spLocks noChangeArrowheads="1"/>
            </p:cNvSpPr>
            <p:nvPr/>
          </p:nvSpPr>
          <p:spPr bwMode="auto">
            <a:xfrm rot="-1080592">
              <a:off x="1980" y="3291"/>
              <a:ext cx="1220"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a:solidFill>
                    <a:srgbClr val="00FFFF"/>
                  </a:solidFill>
                </a:rPr>
                <a:t>Kananaskis River valley</a:t>
              </a:r>
            </a:p>
          </p:txBody>
        </p:sp>
        <p:sp>
          <p:nvSpPr>
            <p:cNvPr id="8202" name="Freeform 7"/>
            <p:cNvSpPr>
              <a:spLocks/>
            </p:cNvSpPr>
            <p:nvPr/>
          </p:nvSpPr>
          <p:spPr bwMode="auto">
            <a:xfrm>
              <a:off x="2555" y="2099"/>
              <a:ext cx="2013" cy="1399"/>
            </a:xfrm>
            <a:custGeom>
              <a:avLst/>
              <a:gdLst>
                <a:gd name="T0" fmla="*/ 1973 w 1869"/>
                <a:gd name="T1" fmla="*/ 1434 h 1212"/>
                <a:gd name="T2" fmla="*/ 1955 w 1869"/>
                <a:gd name="T3" fmla="*/ 1401 h 1212"/>
                <a:gd name="T4" fmla="*/ 1963 w 1869"/>
                <a:gd name="T5" fmla="*/ 1359 h 1212"/>
                <a:gd name="T6" fmla="*/ 1917 w 1869"/>
                <a:gd name="T7" fmla="*/ 1232 h 1212"/>
                <a:gd name="T8" fmla="*/ 1853 w 1869"/>
                <a:gd name="T9" fmla="*/ 1146 h 1212"/>
                <a:gd name="T10" fmla="*/ 1778 w 1869"/>
                <a:gd name="T11" fmla="*/ 1018 h 1212"/>
                <a:gd name="T12" fmla="*/ 2011 w 1869"/>
                <a:gd name="T13" fmla="*/ 900 h 1212"/>
                <a:gd name="T14" fmla="*/ 2122 w 1869"/>
                <a:gd name="T15" fmla="*/ 837 h 1212"/>
                <a:gd name="T16" fmla="*/ 2168 w 1869"/>
                <a:gd name="T17" fmla="*/ 731 h 1212"/>
                <a:gd name="T18" fmla="*/ 2158 w 1869"/>
                <a:gd name="T19" fmla="*/ 613 h 1212"/>
                <a:gd name="T20" fmla="*/ 2084 w 1869"/>
                <a:gd name="T21" fmla="*/ 538 h 1212"/>
                <a:gd name="T22" fmla="*/ 2029 w 1869"/>
                <a:gd name="T23" fmla="*/ 485 h 1212"/>
                <a:gd name="T24" fmla="*/ 1630 w 1869"/>
                <a:gd name="T25" fmla="*/ 421 h 1212"/>
                <a:gd name="T26" fmla="*/ 1527 w 1869"/>
                <a:gd name="T27" fmla="*/ 283 h 1212"/>
                <a:gd name="T28" fmla="*/ 1509 w 1869"/>
                <a:gd name="T29" fmla="*/ 218 h 1212"/>
                <a:gd name="T30" fmla="*/ 1454 w 1869"/>
                <a:gd name="T31" fmla="*/ 175 h 1212"/>
                <a:gd name="T32" fmla="*/ 1398 w 1869"/>
                <a:gd name="T33" fmla="*/ 90 h 1212"/>
                <a:gd name="T34" fmla="*/ 1249 w 1869"/>
                <a:gd name="T35" fmla="*/ 59 h 1212"/>
                <a:gd name="T36" fmla="*/ 1092 w 1869"/>
                <a:gd name="T37" fmla="*/ 59 h 1212"/>
                <a:gd name="T38" fmla="*/ 721 w 1869"/>
                <a:gd name="T39" fmla="*/ 80 h 1212"/>
                <a:gd name="T40" fmla="*/ 562 w 1869"/>
                <a:gd name="T41" fmla="*/ 69 h 1212"/>
                <a:gd name="T42" fmla="*/ 507 w 1869"/>
                <a:gd name="T43" fmla="*/ 27 h 1212"/>
                <a:gd name="T44" fmla="*/ 266 w 1869"/>
                <a:gd name="T45" fmla="*/ 16 h 1212"/>
                <a:gd name="T46" fmla="*/ 164 w 1869"/>
                <a:gd name="T47" fmla="*/ 37 h 1212"/>
                <a:gd name="T48" fmla="*/ 89 w 1869"/>
                <a:gd name="T49" fmla="*/ 102 h 1212"/>
                <a:gd name="T50" fmla="*/ 33 w 1869"/>
                <a:gd name="T51" fmla="*/ 271 h 1212"/>
                <a:gd name="T52" fmla="*/ 182 w 1869"/>
                <a:gd name="T53" fmla="*/ 389 h 1212"/>
                <a:gd name="T54" fmla="*/ 275 w 1869"/>
                <a:gd name="T55" fmla="*/ 421 h 1212"/>
                <a:gd name="T56" fmla="*/ 377 w 1869"/>
                <a:gd name="T57" fmla="*/ 474 h 1212"/>
                <a:gd name="T58" fmla="*/ 470 w 1869"/>
                <a:gd name="T59" fmla="*/ 485 h 1212"/>
                <a:gd name="T60" fmla="*/ 711 w 1869"/>
                <a:gd name="T61" fmla="*/ 592 h 1212"/>
                <a:gd name="T62" fmla="*/ 795 w 1869"/>
                <a:gd name="T63" fmla="*/ 623 h 1212"/>
                <a:gd name="T64" fmla="*/ 823 w 1869"/>
                <a:gd name="T65" fmla="*/ 634 h 1212"/>
                <a:gd name="T66" fmla="*/ 970 w 1869"/>
                <a:gd name="T67" fmla="*/ 688 h 1212"/>
                <a:gd name="T68" fmla="*/ 1054 w 1869"/>
                <a:gd name="T69" fmla="*/ 772 h 1212"/>
                <a:gd name="T70" fmla="*/ 1110 w 1869"/>
                <a:gd name="T71" fmla="*/ 815 h 1212"/>
                <a:gd name="T72" fmla="*/ 1138 w 1869"/>
                <a:gd name="T73" fmla="*/ 837 h 1212"/>
                <a:gd name="T74" fmla="*/ 1249 w 1869"/>
                <a:gd name="T75" fmla="*/ 890 h 1212"/>
                <a:gd name="T76" fmla="*/ 1296 w 1869"/>
                <a:gd name="T77" fmla="*/ 986 h 1212"/>
                <a:gd name="T78" fmla="*/ 1305 w 1869"/>
                <a:gd name="T79" fmla="*/ 1071 h 1212"/>
                <a:gd name="T80" fmla="*/ 1435 w 1869"/>
                <a:gd name="T81" fmla="*/ 1157 h 1212"/>
                <a:gd name="T82" fmla="*/ 1481 w 1869"/>
                <a:gd name="T83" fmla="*/ 1220 h 1212"/>
                <a:gd name="T84" fmla="*/ 1547 w 1869"/>
                <a:gd name="T85" fmla="*/ 1242 h 1212"/>
                <a:gd name="T86" fmla="*/ 1602 w 1869"/>
                <a:gd name="T87" fmla="*/ 1285 h 1212"/>
                <a:gd name="T88" fmla="*/ 1611 w 1869"/>
                <a:gd name="T89" fmla="*/ 1338 h 1212"/>
                <a:gd name="T90" fmla="*/ 1667 w 1869"/>
                <a:gd name="T91" fmla="*/ 1381 h 1212"/>
                <a:gd name="T92" fmla="*/ 1695 w 1869"/>
                <a:gd name="T93" fmla="*/ 1413 h 1212"/>
                <a:gd name="T94" fmla="*/ 1778 w 1869"/>
                <a:gd name="T95" fmla="*/ 1423 h 1212"/>
                <a:gd name="T96" fmla="*/ 1871 w 1869"/>
                <a:gd name="T97" fmla="*/ 1509 h 1212"/>
                <a:gd name="T98" fmla="*/ 1927 w 1869"/>
                <a:gd name="T99" fmla="*/ 1529 h 1212"/>
                <a:gd name="T100" fmla="*/ 1945 w 1869"/>
                <a:gd name="T101" fmla="*/ 1594 h 1212"/>
                <a:gd name="T102" fmla="*/ 1963 w 1869"/>
                <a:gd name="T103" fmla="*/ 1529 h 1212"/>
                <a:gd name="T104" fmla="*/ 1973 w 1869"/>
                <a:gd name="T105" fmla="*/ 1434 h 1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9" h="1212">
                  <a:moveTo>
                    <a:pt x="1701" y="1076"/>
                  </a:moveTo>
                  <a:cubicBezTo>
                    <a:pt x="1696" y="1068"/>
                    <a:pt x="1686" y="1062"/>
                    <a:pt x="1685" y="1052"/>
                  </a:cubicBezTo>
                  <a:cubicBezTo>
                    <a:pt x="1683" y="1041"/>
                    <a:pt x="1693" y="1031"/>
                    <a:pt x="1693" y="1020"/>
                  </a:cubicBezTo>
                  <a:cubicBezTo>
                    <a:pt x="1693" y="974"/>
                    <a:pt x="1688" y="948"/>
                    <a:pt x="1653" y="924"/>
                  </a:cubicBezTo>
                  <a:cubicBezTo>
                    <a:pt x="1616" y="868"/>
                    <a:pt x="1637" y="887"/>
                    <a:pt x="1597" y="860"/>
                  </a:cubicBezTo>
                  <a:cubicBezTo>
                    <a:pt x="1586" y="817"/>
                    <a:pt x="1569" y="788"/>
                    <a:pt x="1533" y="764"/>
                  </a:cubicBezTo>
                  <a:cubicBezTo>
                    <a:pt x="1556" y="648"/>
                    <a:pt x="1591" y="683"/>
                    <a:pt x="1733" y="676"/>
                  </a:cubicBezTo>
                  <a:cubicBezTo>
                    <a:pt x="1764" y="655"/>
                    <a:pt x="1798" y="649"/>
                    <a:pt x="1829" y="628"/>
                  </a:cubicBezTo>
                  <a:cubicBezTo>
                    <a:pt x="1867" y="571"/>
                    <a:pt x="1856" y="599"/>
                    <a:pt x="1869" y="548"/>
                  </a:cubicBezTo>
                  <a:cubicBezTo>
                    <a:pt x="1866" y="519"/>
                    <a:pt x="1867" y="489"/>
                    <a:pt x="1861" y="460"/>
                  </a:cubicBezTo>
                  <a:cubicBezTo>
                    <a:pt x="1855" y="434"/>
                    <a:pt x="1811" y="413"/>
                    <a:pt x="1797" y="404"/>
                  </a:cubicBezTo>
                  <a:cubicBezTo>
                    <a:pt x="1711" y="347"/>
                    <a:pt x="1841" y="436"/>
                    <a:pt x="1749" y="364"/>
                  </a:cubicBezTo>
                  <a:cubicBezTo>
                    <a:pt x="1643" y="282"/>
                    <a:pt x="1571" y="321"/>
                    <a:pt x="1405" y="316"/>
                  </a:cubicBezTo>
                  <a:cubicBezTo>
                    <a:pt x="1377" y="274"/>
                    <a:pt x="1370" y="230"/>
                    <a:pt x="1317" y="212"/>
                  </a:cubicBezTo>
                  <a:cubicBezTo>
                    <a:pt x="1312" y="196"/>
                    <a:pt x="1315" y="173"/>
                    <a:pt x="1301" y="164"/>
                  </a:cubicBezTo>
                  <a:cubicBezTo>
                    <a:pt x="1285" y="153"/>
                    <a:pt x="1253" y="132"/>
                    <a:pt x="1253" y="132"/>
                  </a:cubicBezTo>
                  <a:cubicBezTo>
                    <a:pt x="1242" y="100"/>
                    <a:pt x="1233" y="87"/>
                    <a:pt x="1205" y="68"/>
                  </a:cubicBezTo>
                  <a:cubicBezTo>
                    <a:pt x="1171" y="17"/>
                    <a:pt x="1143" y="38"/>
                    <a:pt x="1077" y="44"/>
                  </a:cubicBezTo>
                  <a:cubicBezTo>
                    <a:pt x="1012" y="66"/>
                    <a:pt x="1087" y="44"/>
                    <a:pt x="941" y="44"/>
                  </a:cubicBezTo>
                  <a:cubicBezTo>
                    <a:pt x="834" y="44"/>
                    <a:pt x="728" y="56"/>
                    <a:pt x="621" y="60"/>
                  </a:cubicBezTo>
                  <a:cubicBezTo>
                    <a:pt x="576" y="57"/>
                    <a:pt x="529" y="62"/>
                    <a:pt x="485" y="52"/>
                  </a:cubicBezTo>
                  <a:cubicBezTo>
                    <a:pt x="466" y="48"/>
                    <a:pt x="456" y="21"/>
                    <a:pt x="437" y="20"/>
                  </a:cubicBezTo>
                  <a:cubicBezTo>
                    <a:pt x="368" y="17"/>
                    <a:pt x="298" y="15"/>
                    <a:pt x="229" y="12"/>
                  </a:cubicBezTo>
                  <a:cubicBezTo>
                    <a:pt x="193" y="0"/>
                    <a:pt x="172" y="8"/>
                    <a:pt x="141" y="28"/>
                  </a:cubicBezTo>
                  <a:cubicBezTo>
                    <a:pt x="122" y="57"/>
                    <a:pt x="105" y="57"/>
                    <a:pt x="77" y="76"/>
                  </a:cubicBezTo>
                  <a:cubicBezTo>
                    <a:pt x="42" y="129"/>
                    <a:pt x="92" y="183"/>
                    <a:pt x="29" y="204"/>
                  </a:cubicBezTo>
                  <a:cubicBezTo>
                    <a:pt x="0" y="291"/>
                    <a:pt x="104" y="287"/>
                    <a:pt x="157" y="292"/>
                  </a:cubicBezTo>
                  <a:cubicBezTo>
                    <a:pt x="175" y="296"/>
                    <a:pt x="225" y="308"/>
                    <a:pt x="237" y="316"/>
                  </a:cubicBezTo>
                  <a:cubicBezTo>
                    <a:pt x="261" y="332"/>
                    <a:pt x="296" y="350"/>
                    <a:pt x="325" y="356"/>
                  </a:cubicBezTo>
                  <a:cubicBezTo>
                    <a:pt x="351" y="361"/>
                    <a:pt x="378" y="361"/>
                    <a:pt x="405" y="364"/>
                  </a:cubicBezTo>
                  <a:cubicBezTo>
                    <a:pt x="484" y="416"/>
                    <a:pt x="514" y="434"/>
                    <a:pt x="613" y="444"/>
                  </a:cubicBezTo>
                  <a:cubicBezTo>
                    <a:pt x="650" y="456"/>
                    <a:pt x="663" y="461"/>
                    <a:pt x="685" y="468"/>
                  </a:cubicBezTo>
                  <a:cubicBezTo>
                    <a:pt x="693" y="471"/>
                    <a:pt x="709" y="476"/>
                    <a:pt x="709" y="476"/>
                  </a:cubicBezTo>
                  <a:cubicBezTo>
                    <a:pt x="746" y="513"/>
                    <a:pt x="787" y="509"/>
                    <a:pt x="837" y="516"/>
                  </a:cubicBezTo>
                  <a:cubicBezTo>
                    <a:pt x="864" y="534"/>
                    <a:pt x="882" y="562"/>
                    <a:pt x="909" y="580"/>
                  </a:cubicBezTo>
                  <a:cubicBezTo>
                    <a:pt x="925" y="591"/>
                    <a:pt x="941" y="601"/>
                    <a:pt x="957" y="612"/>
                  </a:cubicBezTo>
                  <a:cubicBezTo>
                    <a:pt x="965" y="617"/>
                    <a:pt x="981" y="628"/>
                    <a:pt x="981" y="628"/>
                  </a:cubicBezTo>
                  <a:cubicBezTo>
                    <a:pt x="997" y="675"/>
                    <a:pt x="1034" y="657"/>
                    <a:pt x="1077" y="668"/>
                  </a:cubicBezTo>
                  <a:cubicBezTo>
                    <a:pt x="1114" y="723"/>
                    <a:pt x="1103" y="698"/>
                    <a:pt x="1117" y="740"/>
                  </a:cubicBezTo>
                  <a:cubicBezTo>
                    <a:pt x="1120" y="761"/>
                    <a:pt x="1120" y="783"/>
                    <a:pt x="1125" y="804"/>
                  </a:cubicBezTo>
                  <a:cubicBezTo>
                    <a:pt x="1140" y="876"/>
                    <a:pt x="1163" y="860"/>
                    <a:pt x="1237" y="868"/>
                  </a:cubicBezTo>
                  <a:cubicBezTo>
                    <a:pt x="1252" y="883"/>
                    <a:pt x="1261" y="903"/>
                    <a:pt x="1277" y="916"/>
                  </a:cubicBezTo>
                  <a:cubicBezTo>
                    <a:pt x="1282" y="920"/>
                    <a:pt x="1331" y="931"/>
                    <a:pt x="1333" y="932"/>
                  </a:cubicBezTo>
                  <a:cubicBezTo>
                    <a:pt x="1349" y="943"/>
                    <a:pt x="1377" y="945"/>
                    <a:pt x="1381" y="964"/>
                  </a:cubicBezTo>
                  <a:cubicBezTo>
                    <a:pt x="1384" y="977"/>
                    <a:pt x="1381" y="993"/>
                    <a:pt x="1389" y="1004"/>
                  </a:cubicBezTo>
                  <a:cubicBezTo>
                    <a:pt x="1401" y="1019"/>
                    <a:pt x="1421" y="1025"/>
                    <a:pt x="1437" y="1036"/>
                  </a:cubicBezTo>
                  <a:cubicBezTo>
                    <a:pt x="1446" y="1042"/>
                    <a:pt x="1450" y="1056"/>
                    <a:pt x="1461" y="1060"/>
                  </a:cubicBezTo>
                  <a:cubicBezTo>
                    <a:pt x="1484" y="1068"/>
                    <a:pt x="1509" y="1065"/>
                    <a:pt x="1533" y="1068"/>
                  </a:cubicBezTo>
                  <a:cubicBezTo>
                    <a:pt x="1574" y="1130"/>
                    <a:pt x="1547" y="1110"/>
                    <a:pt x="1613" y="1132"/>
                  </a:cubicBezTo>
                  <a:cubicBezTo>
                    <a:pt x="1629" y="1137"/>
                    <a:pt x="1661" y="1148"/>
                    <a:pt x="1661" y="1148"/>
                  </a:cubicBezTo>
                  <a:cubicBezTo>
                    <a:pt x="1666" y="1164"/>
                    <a:pt x="1672" y="1212"/>
                    <a:pt x="1677" y="1196"/>
                  </a:cubicBezTo>
                  <a:cubicBezTo>
                    <a:pt x="1682" y="1180"/>
                    <a:pt x="1693" y="1148"/>
                    <a:pt x="1693" y="1148"/>
                  </a:cubicBezTo>
                  <a:cubicBezTo>
                    <a:pt x="1684" y="1078"/>
                    <a:pt x="1666" y="1094"/>
                    <a:pt x="1701" y="1076"/>
                  </a:cubicBezTo>
                  <a:close/>
                </a:path>
              </a:pathLst>
            </a:custGeom>
            <a:noFill/>
            <a:ln w="222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03" name="Text Box 8"/>
            <p:cNvSpPr txBox="1">
              <a:spLocks noChangeArrowheads="1"/>
            </p:cNvSpPr>
            <p:nvPr/>
          </p:nvSpPr>
          <p:spPr bwMode="auto">
            <a:xfrm>
              <a:off x="2686" y="2310"/>
              <a:ext cx="222"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solidFill>
                    <a:srgbClr val="FF0000"/>
                  </a:solidFill>
                </a:rPr>
                <a:t>x</a:t>
              </a:r>
            </a:p>
          </p:txBody>
        </p:sp>
        <p:sp>
          <p:nvSpPr>
            <p:cNvPr id="8204" name="Text Box 9"/>
            <p:cNvSpPr txBox="1">
              <a:spLocks noChangeArrowheads="1"/>
            </p:cNvSpPr>
            <p:nvPr/>
          </p:nvSpPr>
          <p:spPr bwMode="auto">
            <a:xfrm>
              <a:off x="2925" y="2251"/>
              <a:ext cx="222"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solidFill>
                    <a:srgbClr val="FF0000"/>
                  </a:solidFill>
                </a:rPr>
                <a:t>x</a:t>
              </a:r>
            </a:p>
          </p:txBody>
        </p:sp>
        <p:sp>
          <p:nvSpPr>
            <p:cNvPr id="8205" name="Text Box 10"/>
            <p:cNvSpPr txBox="1">
              <a:spLocks noChangeArrowheads="1"/>
            </p:cNvSpPr>
            <p:nvPr/>
          </p:nvSpPr>
          <p:spPr bwMode="auto">
            <a:xfrm>
              <a:off x="4105" y="3295"/>
              <a:ext cx="222"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solidFill>
                    <a:srgbClr val="FF0000"/>
                  </a:solidFill>
                </a:rPr>
                <a:t>x</a:t>
              </a:r>
            </a:p>
          </p:txBody>
        </p:sp>
        <p:sp>
          <p:nvSpPr>
            <p:cNvPr id="8206" name="Text Box 11"/>
            <p:cNvSpPr txBox="1">
              <a:spLocks noChangeArrowheads="1"/>
            </p:cNvSpPr>
            <p:nvPr/>
          </p:nvSpPr>
          <p:spPr bwMode="auto">
            <a:xfrm>
              <a:off x="4377" y="2523"/>
              <a:ext cx="222"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solidFill>
                    <a:srgbClr val="FF0000"/>
                  </a:solidFill>
                </a:rPr>
                <a:t>x</a:t>
              </a:r>
            </a:p>
          </p:txBody>
        </p:sp>
        <p:sp>
          <p:nvSpPr>
            <p:cNvPr id="8207" name="Text Box 12"/>
            <p:cNvSpPr txBox="1">
              <a:spLocks noChangeArrowheads="1"/>
            </p:cNvSpPr>
            <p:nvPr/>
          </p:nvSpPr>
          <p:spPr bwMode="auto">
            <a:xfrm>
              <a:off x="3560" y="2658"/>
              <a:ext cx="222"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solidFill>
                    <a:srgbClr val="FF0000"/>
                  </a:solidFill>
                </a:rPr>
                <a:t>x</a:t>
              </a:r>
            </a:p>
          </p:txBody>
        </p:sp>
        <p:sp>
          <p:nvSpPr>
            <p:cNvPr id="8208" name="Text Box 13"/>
            <p:cNvSpPr txBox="1">
              <a:spLocks noChangeArrowheads="1"/>
            </p:cNvSpPr>
            <p:nvPr/>
          </p:nvSpPr>
          <p:spPr bwMode="auto">
            <a:xfrm>
              <a:off x="3696" y="2615"/>
              <a:ext cx="222"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solidFill>
                    <a:srgbClr val="FF0000"/>
                  </a:solidFill>
                </a:rPr>
                <a:t>x</a:t>
              </a:r>
            </a:p>
          </p:txBody>
        </p:sp>
        <p:sp>
          <p:nvSpPr>
            <p:cNvPr id="8209" name="Text Box 14"/>
            <p:cNvSpPr txBox="1">
              <a:spLocks noChangeArrowheads="1"/>
            </p:cNvSpPr>
            <p:nvPr/>
          </p:nvSpPr>
          <p:spPr bwMode="auto">
            <a:xfrm>
              <a:off x="4059" y="3066"/>
              <a:ext cx="22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solidFill>
                    <a:srgbClr val="FF0000"/>
                  </a:solidFill>
                </a:rPr>
                <a:t>x</a:t>
              </a:r>
            </a:p>
          </p:txBody>
        </p:sp>
      </p:grpSp>
      <p:pic>
        <p:nvPicPr>
          <p:cNvPr id="8196" name="Picture 15" descr="DSCF0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221163"/>
            <a:ext cx="33115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6" descr="DSCF00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52513"/>
            <a:ext cx="2735263"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7" descr="Marmot_themat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981075"/>
            <a:ext cx="5329238"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139825"/>
          </a:xfrm>
        </p:spPr>
        <p:txBody>
          <a:bodyPr/>
          <a:lstStyle/>
          <a:p>
            <a:pPr eaLnBrk="1" hangingPunct="1">
              <a:defRPr/>
            </a:pPr>
            <a:r>
              <a:rPr lang="en-US" dirty="0" smtClean="0">
                <a:solidFill>
                  <a:srgbClr val="C00000"/>
                </a:solidFill>
                <a:effectLst/>
              </a:rPr>
              <a:t>CRHM Mountain Structure</a:t>
            </a:r>
            <a:endParaRPr lang="en-CA" dirty="0" smtClean="0">
              <a:solidFill>
                <a:srgbClr val="C00000"/>
              </a:solidFill>
              <a:effectLst/>
            </a:endParaRP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9592" y="980728"/>
            <a:ext cx="7704856" cy="5877272"/>
          </a:xfrm>
          <a:noFill/>
        </p:spPr>
      </p:pic>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4378325"/>
            <a:ext cx="3155950"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938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5701</TotalTime>
  <Words>675</Words>
  <Application>Microsoft Office PowerPoint</Application>
  <PresentationFormat>On-screen Show (4:3)</PresentationFormat>
  <Paragraphs>146</Paragraphs>
  <Slides>27</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Microsoft Equation 3.0</vt:lpstr>
      <vt:lpstr>SigmaPlot 11.0 Graph</vt:lpstr>
      <vt:lpstr>Snow Hydrology  and Modelling  in Alpine, Arctic and  Forested Basins </vt:lpstr>
      <vt:lpstr>Mountain Snow</vt:lpstr>
      <vt:lpstr>Study Elements</vt:lpstr>
      <vt:lpstr>Blowing Snow in Complex Terrain</vt:lpstr>
      <vt:lpstr>Granger Basin,  Wolf Creek,  Yukon Territory</vt:lpstr>
      <vt:lpstr>PowerPoint Presentation</vt:lpstr>
      <vt:lpstr>PowerPoint Presentation</vt:lpstr>
      <vt:lpstr>Marmot Creek Research Basin</vt:lpstr>
      <vt:lpstr>CRHM Mountain Structure</vt:lpstr>
      <vt:lpstr>Alpine Hydrological Response Units</vt:lpstr>
      <vt:lpstr>Winter Snow Redistribution Modelling</vt:lpstr>
      <vt:lpstr>Winter Snow Redistribution and Sublimation</vt:lpstr>
      <vt:lpstr>PowerPoint Presentation</vt:lpstr>
      <vt:lpstr>PowerPoint Presentation</vt:lpstr>
      <vt:lpstr>Snowcovered Area from Oblique Terrestrial Photographs, Aerial Photographs and LiDAR DEM</vt:lpstr>
      <vt:lpstr>Snow-covered Area Depletion Modelling</vt:lpstr>
      <vt:lpstr>Snowmelt Runoff Intensity by HRU</vt:lpstr>
      <vt:lpstr>PowerPoint Presentation</vt:lpstr>
      <vt:lpstr>Snow Interception &amp; Sublimation</vt:lpstr>
      <vt:lpstr>Net Radiation to Forests:  Slope Effects</vt:lpstr>
      <vt:lpstr>Forest Snow Regime on Slopes</vt:lpstr>
      <vt:lpstr>HRU Delineation</vt:lpstr>
      <vt:lpstr>Model Structure</vt:lpstr>
      <vt:lpstr>Model Tests - SWE</vt:lpstr>
      <vt:lpstr>Streamflow Prediction 2006</vt:lpstr>
      <vt:lpstr>Streamflow Prediction 2007</vt:lpstr>
      <vt:lpstr>Conclusions</vt:lpstr>
    </vt:vector>
  </TitlesOfParts>
  <Company>IGES (UWA)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DRI,  the Drought Research Initiative</dc:title>
  <dc:creator>J Pomeroy</dc:creator>
  <cp:lastModifiedBy>Pomeroy</cp:lastModifiedBy>
  <cp:revision>224</cp:revision>
  <dcterms:created xsi:type="dcterms:W3CDTF">2004-10-21T04:35:13Z</dcterms:created>
  <dcterms:modified xsi:type="dcterms:W3CDTF">2011-09-08T22:37:27Z</dcterms:modified>
</cp:coreProperties>
</file>